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8"/>
  </p:notesMasterIdLst>
  <p:sldIdLst>
    <p:sldId id="256" r:id="rId5"/>
    <p:sldId id="258" r:id="rId6"/>
    <p:sldId id="259" r:id="rId7"/>
    <p:sldId id="260" r:id="rId8"/>
    <p:sldId id="264" r:id="rId9"/>
    <p:sldId id="262" r:id="rId10"/>
    <p:sldId id="263"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3/6/2019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r>
              <a:rPr lang="en-US" smtClean="0"/>
              <a:t>AI - Dr. Divyakant Meva</a:t>
            </a:r>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AI - Dr. Divyakant Meva</a:t>
            </a:r>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smtClean="0"/>
              <a:t>AI - Dr. Divyakant Meva</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smtClean="0">
                <a:latin typeface="Cambria" pitchFamily="18" charset="0"/>
              </a:rPr>
              <a:t>Unit  </a:t>
            </a:r>
            <a:r>
              <a:rPr lang="en-US" sz="4000" smtClean="0">
                <a:latin typeface="Cambria" pitchFamily="18" charset="0"/>
              </a:rPr>
              <a:t>4- </a:t>
            </a:r>
            <a:r>
              <a:rPr lang="en-US" sz="4000" smtClean="0">
                <a:latin typeface="Cambria" pitchFamily="18" charset="0"/>
              </a:rPr>
              <a:t>Lecture </a:t>
            </a:r>
            <a:r>
              <a:rPr lang="en-US" sz="4000" smtClean="0">
                <a:latin typeface="Cambria" pitchFamily="18" charset="0"/>
              </a:rPr>
              <a:t>26</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Planning problem</a:t>
            </a:r>
          </a:p>
          <a:p>
            <a:pPr>
              <a:lnSpc>
                <a:spcPct val="130000"/>
              </a:lnSpc>
              <a:buFont typeface="Arial" pitchFamily="34" charset="0"/>
              <a:buChar char="•"/>
            </a:pPr>
            <a:r>
              <a:rPr lang="en-US" sz="2200" dirty="0" smtClean="0">
                <a:latin typeface="Cambria" pitchFamily="18" charset="0"/>
              </a:rPr>
              <a:t>  Goal stack planning</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If it is a goal predicate that is not true in the current state, a relevant action is pushed onto the stack, followed by the preconditions—first the conjunction, and then the individual preconditions. </a:t>
            </a:r>
          </a:p>
          <a:p>
            <a:r>
              <a:rPr lang="en-US" sz="2200" dirty="0" smtClean="0">
                <a:latin typeface="Cambria" pitchFamily="18" charset="0"/>
              </a:rPr>
              <a:t>The precondition on the top of the stack becomes the next </a:t>
            </a:r>
            <a:r>
              <a:rPr lang="en-US" sz="2200" dirty="0" err="1" smtClean="0">
                <a:latin typeface="Cambria" pitchFamily="18" charset="0"/>
              </a:rPr>
              <a:t>subgoal</a:t>
            </a:r>
            <a:r>
              <a:rPr lang="en-US" sz="2200" dirty="0" smtClean="0">
                <a:latin typeface="Cambria" pitchFamily="18" charset="0"/>
              </a:rPr>
              <a:t> to be addressed recursively.</a:t>
            </a:r>
          </a:p>
          <a:p>
            <a:r>
              <a:rPr lang="en-US" sz="2200" dirty="0" smtClean="0">
                <a:latin typeface="Cambria" pitchFamily="18" charset="0"/>
              </a:rPr>
              <a:t>In practice, one may have to choose from a set of relevant actions that is pushed onto the stack. </a:t>
            </a:r>
          </a:p>
          <a:p>
            <a:r>
              <a:rPr lang="en-US" sz="2200" dirty="0" smtClean="0">
                <a:latin typeface="Cambria" pitchFamily="18" charset="0"/>
              </a:rPr>
              <a:t>In the algorithm described below, this is shown as a nondeterministic choice by a choose operator. </a:t>
            </a:r>
          </a:p>
          <a:p>
            <a:r>
              <a:rPr lang="en-US" sz="2200" dirty="0" smtClean="0">
                <a:latin typeface="Cambria" pitchFamily="18" charset="0"/>
              </a:rPr>
              <a:t>In practice, during implementation, this should be a choice point for a backtracking search algorithm which will try out different actions.</a:t>
            </a: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If all the preconditions of an action are true in a given state, they will get popped away, and the action will be on the top of the stack. </a:t>
            </a:r>
          </a:p>
          <a:p>
            <a:r>
              <a:rPr lang="en-US" sz="2200" dirty="0" smtClean="0">
                <a:latin typeface="Cambria" pitchFamily="18" charset="0"/>
              </a:rPr>
              <a:t>In this case, the action is popped and added to the partial plan being grown in a forward manner. </a:t>
            </a:r>
          </a:p>
          <a:p>
            <a:r>
              <a:rPr lang="en-US" sz="2200" dirty="0" smtClean="0">
                <a:latin typeface="Cambria" pitchFamily="18" charset="0"/>
              </a:rPr>
              <a:t>The current state progresses over the chosen action, and planning resumes by looking at the top of the stack. </a:t>
            </a:r>
          </a:p>
          <a:p>
            <a:r>
              <a:rPr lang="en-US" sz="2200" dirty="0" smtClean="0">
                <a:latin typeface="Cambria" pitchFamily="18" charset="0"/>
              </a:rPr>
              <a:t>If the stack becomes empty, all the goal predicates have been achieved, and a plan is returned. </a:t>
            </a:r>
          </a:p>
          <a:p>
            <a:r>
              <a:rPr lang="en-US" sz="2200" dirty="0" smtClean="0">
                <a:latin typeface="Cambria" pitchFamily="18" charset="0"/>
              </a:rPr>
              <a:t>If at any stage the planner cannot find an action to achieve a goal predicate, the algorithm reports failure.</a:t>
            </a: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We assume a function </a:t>
            </a:r>
            <a:r>
              <a:rPr lang="en-US" sz="2200" dirty="0" err="1" smtClean="0">
                <a:latin typeface="Cambria" pitchFamily="18" charset="0"/>
              </a:rPr>
              <a:t>PushSet</a:t>
            </a:r>
            <a:r>
              <a:rPr lang="en-US" sz="2200" dirty="0" smtClean="0">
                <a:latin typeface="Cambria" pitchFamily="18" charset="0"/>
              </a:rPr>
              <a:t>(Set, Stack) that takes a set of goal predicates and (a) pushes the conjunction of the predicates onto the Stack, and (b) also the individual goal predicates in some order. </a:t>
            </a:r>
          </a:p>
          <a:p>
            <a:r>
              <a:rPr lang="en-US" sz="2200" dirty="0" smtClean="0">
                <a:latin typeface="Cambria" pitchFamily="18" charset="0"/>
              </a:rPr>
              <a:t>This order may be determined heuristically if possible. </a:t>
            </a:r>
          </a:p>
          <a:p>
            <a:r>
              <a:rPr lang="en-US" sz="2200" dirty="0" smtClean="0">
                <a:latin typeface="Cambria" pitchFamily="18" charset="0"/>
              </a:rPr>
              <a:t>For example, in the blocks world domain, holding(Block) should be attempted last because it blocks up the robot arm. </a:t>
            </a:r>
          </a:p>
          <a:p>
            <a:r>
              <a:rPr lang="en-US" sz="2200" dirty="0" smtClean="0">
                <a:latin typeface="Cambria" pitchFamily="18" charset="0"/>
              </a:rPr>
              <a:t>If it is solved or achieved first then it could be undone while achieving some other </a:t>
            </a:r>
            <a:r>
              <a:rPr lang="en-US" sz="2200" dirty="0" err="1" smtClean="0">
                <a:latin typeface="Cambria" pitchFamily="18" charset="0"/>
              </a:rPr>
              <a:t>subgoal</a:t>
            </a:r>
            <a:r>
              <a:rPr lang="en-US" sz="2200" dirty="0" smtClean="0">
                <a:latin typeface="Cambria" pitchFamily="18" charset="0"/>
              </a:rPr>
              <a:t>, since the plan is for a one-armed robot. </a:t>
            </a:r>
          </a:p>
          <a:p>
            <a:r>
              <a:rPr lang="en-US" sz="2200" dirty="0" smtClean="0">
                <a:latin typeface="Cambria" pitchFamily="18" charset="0"/>
              </a:rPr>
              <a:t>The algorithm for GSP is shown below.</a:t>
            </a:r>
          </a:p>
          <a:p>
            <a:r>
              <a:rPr lang="en-US" sz="2200" dirty="0" smtClean="0">
                <a:latin typeface="Cambria" pitchFamily="18" charset="0"/>
              </a:rPr>
              <a:t>We assume, as is the case with many modern planners, that all instances of the planning operators that match the domain are available, is a set called actions.</a:t>
            </a:r>
            <a:endParaRPr lang="en-US" sz="2200" dirty="0">
              <a:latin typeface="Cambria" pitchFamily="18" charset="0"/>
            </a:endParaRPr>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13</a:t>
            </a:fld>
            <a:endParaRPr lang="en-US"/>
          </a:p>
        </p:txBody>
      </p:sp>
      <p:pic>
        <p:nvPicPr>
          <p:cNvPr id="6" name="Content Placeholder 5"/>
          <p:cNvPicPr>
            <a:picLocks noGrp="1"/>
          </p:cNvPicPr>
          <p:nvPr>
            <p:ph idx="1"/>
          </p:nvPr>
        </p:nvPicPr>
        <p:blipFill>
          <a:blip r:embed="rId2"/>
          <a:srcRect/>
          <a:stretch>
            <a:fillRect/>
          </a:stretch>
        </p:blipFill>
        <p:spPr bwMode="auto">
          <a:xfrm>
            <a:off x="381000" y="304800"/>
            <a:ext cx="8001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Let us look at the trace of algorithm GSP on a small problem depicted in below figure. Let the initial state be:</a:t>
            </a:r>
          </a:p>
          <a:p>
            <a:pPr>
              <a:buNone/>
            </a:pPr>
            <a:r>
              <a:rPr lang="en-US" sz="2200" dirty="0" smtClean="0">
                <a:latin typeface="Cambria" pitchFamily="18" charset="0"/>
              </a:rPr>
              <a:t>	S = {</a:t>
            </a:r>
            <a:r>
              <a:rPr lang="en-US" sz="2200" dirty="0" err="1" smtClean="0">
                <a:latin typeface="Cambria" pitchFamily="18" charset="0"/>
              </a:rPr>
              <a:t>onTable</a:t>
            </a:r>
            <a:r>
              <a:rPr lang="en-US" sz="2200" dirty="0" smtClean="0">
                <a:latin typeface="Cambria" pitchFamily="18" charset="0"/>
              </a:rPr>
              <a:t>(A), </a:t>
            </a:r>
            <a:r>
              <a:rPr lang="en-US" sz="2200" dirty="0" err="1" smtClean="0">
                <a:latin typeface="Cambria" pitchFamily="18" charset="0"/>
              </a:rPr>
              <a:t>onTable</a:t>
            </a:r>
            <a:r>
              <a:rPr lang="en-US" sz="2200" dirty="0" smtClean="0">
                <a:latin typeface="Cambria" pitchFamily="18" charset="0"/>
              </a:rPr>
              <a:t>(B), </a:t>
            </a:r>
            <a:r>
              <a:rPr lang="en-US" sz="2200" dirty="0" err="1" smtClean="0">
                <a:latin typeface="Cambria" pitchFamily="18" charset="0"/>
              </a:rPr>
              <a:t>onTable</a:t>
            </a:r>
            <a:r>
              <a:rPr lang="en-US" sz="2200" dirty="0" smtClean="0">
                <a:latin typeface="Cambria" pitchFamily="18" charset="0"/>
              </a:rPr>
              <a:t>(C), clear(A), clear(B), clear(C), armempty}</a:t>
            </a:r>
          </a:p>
          <a:p>
            <a:pPr>
              <a:buNone/>
            </a:pPr>
            <a:endParaRPr lang="en-US" sz="2400" dirty="0" smtClean="0"/>
          </a:p>
          <a:p>
            <a:endParaRPr lang="en-US" sz="2400" dirty="0" smtClean="0"/>
          </a:p>
          <a:p>
            <a:endParaRPr lang="en-US" sz="2200" dirty="0" smtClean="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14</a:t>
            </a:fld>
            <a:endParaRPr lang="en-US"/>
          </a:p>
        </p:txBody>
      </p:sp>
      <p:pic>
        <p:nvPicPr>
          <p:cNvPr id="6" name="Picture 5"/>
          <p:cNvPicPr/>
          <p:nvPr/>
        </p:nvPicPr>
        <p:blipFill>
          <a:blip r:embed="rId2"/>
          <a:srcRect/>
          <a:stretch>
            <a:fillRect/>
          </a:stretch>
        </p:blipFill>
        <p:spPr bwMode="auto">
          <a:xfrm>
            <a:off x="1981200" y="2895600"/>
            <a:ext cx="49530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Let the final state be a tower of A, B and C expressed by {on(A, B), on(B, C)}. </a:t>
            </a:r>
          </a:p>
          <a:p>
            <a:r>
              <a:rPr lang="en-US" sz="2200" dirty="0" smtClean="0">
                <a:latin typeface="Cambria" pitchFamily="18" charset="0"/>
              </a:rPr>
              <a:t>Assume that we execute the algorithm GSP and keep a watch on the push and the pop actions, the plan being assembled, and the current state S as and when it changes. </a:t>
            </a:r>
          </a:p>
          <a:p>
            <a:r>
              <a:rPr lang="en-US" sz="2200" dirty="0" smtClean="0">
                <a:latin typeface="Cambria" pitchFamily="18" charset="0"/>
              </a:rPr>
              <a:t>Remember, that </a:t>
            </a:r>
            <a:r>
              <a:rPr lang="en-US" sz="2200" dirty="0" err="1" smtClean="0">
                <a:latin typeface="Cambria" pitchFamily="18" charset="0"/>
              </a:rPr>
              <a:t>PushSet</a:t>
            </a:r>
            <a:r>
              <a:rPr lang="en-US" sz="2200" dirty="0" smtClean="0">
                <a:latin typeface="Cambria" pitchFamily="18" charset="0"/>
              </a:rPr>
              <a:t> is a function that pushes the set onto the stack, first the conjunct of predicates, and then each one individually. </a:t>
            </a:r>
          </a:p>
          <a:p>
            <a:r>
              <a:rPr lang="en-US" sz="2200" dirty="0" smtClean="0">
                <a:latin typeface="Cambria" pitchFamily="18" charset="0"/>
              </a:rPr>
              <a:t>Let us assume that the trace shows us the object being pushed or popped, the plan whenever it is augmented, and the state after the most recent action is popped. </a:t>
            </a:r>
          </a:p>
          <a:p>
            <a:r>
              <a:rPr lang="en-US" sz="2200" dirty="0" smtClean="0">
                <a:latin typeface="Cambria" pitchFamily="18" charset="0"/>
              </a:rPr>
              <a:t>The trace of the algorithm will then look like in the next slide:</a:t>
            </a:r>
          </a:p>
          <a:p>
            <a:endParaRPr lang="en-US" sz="2200" dirty="0" smtClean="0">
              <a:latin typeface="Cambria" pitchFamily="18" charset="0"/>
            </a:endParaRPr>
          </a:p>
          <a:p>
            <a:endParaRPr lang="en-US" sz="2200" dirty="0" smtClean="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16</a:t>
            </a:fld>
            <a:endParaRPr lang="en-US"/>
          </a:p>
        </p:txBody>
      </p:sp>
      <p:sp>
        <p:nvSpPr>
          <p:cNvPr id="7" name="Content Placeholder 6"/>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04800" y="304800"/>
            <a:ext cx="8610600" cy="58552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17</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228600"/>
            <a:ext cx="8239298" cy="2895600"/>
          </a:xfrm>
          <a:prstGeom prst="rect">
            <a:avLst/>
          </a:prstGeom>
          <a:noFill/>
          <a:ln w="9525">
            <a:noFill/>
            <a:miter lim="800000"/>
            <a:headEnd/>
            <a:tailEnd/>
          </a:ln>
          <a:effectLst/>
        </p:spPr>
      </p:pic>
      <p:pic>
        <p:nvPicPr>
          <p:cNvPr id="7" name="Picture 6"/>
          <p:cNvPicPr/>
          <p:nvPr/>
        </p:nvPicPr>
        <p:blipFill>
          <a:blip r:embed="rId3"/>
          <a:srcRect/>
          <a:stretch>
            <a:fillRect/>
          </a:stretch>
        </p:blipFill>
        <p:spPr bwMode="auto">
          <a:xfrm>
            <a:off x="304800" y="2895600"/>
            <a:ext cx="77724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The reader would have noticed that the algorithm has made some choices in the above execution. </a:t>
            </a:r>
          </a:p>
          <a:p>
            <a:r>
              <a:rPr lang="en-US" sz="2200" dirty="0" smtClean="0">
                <a:latin typeface="Cambria" pitchFamily="18" charset="0"/>
              </a:rPr>
              <a:t>Choice points occur when there is more than one way of achieving a goal predicate.</a:t>
            </a:r>
          </a:p>
          <a:p>
            <a:r>
              <a:rPr lang="en-US" sz="2200" dirty="0" smtClean="0">
                <a:latin typeface="Cambria" pitchFamily="18" charset="0"/>
              </a:rPr>
              <a:t>For example, the above trace has to find actions to achieve the goal predicate holding(B).</a:t>
            </a:r>
          </a:p>
          <a:p>
            <a:r>
              <a:rPr lang="en-US" sz="2200" dirty="0" smtClean="0">
                <a:latin typeface="Cambria" pitchFamily="18" charset="0"/>
              </a:rPr>
              <a:t>This can be achieved either by picking up block B from the table, or by </a:t>
            </a:r>
            <a:r>
              <a:rPr lang="en-US" sz="2200" dirty="0" err="1" smtClean="0">
                <a:latin typeface="Cambria" pitchFamily="18" charset="0"/>
              </a:rPr>
              <a:t>unstacking</a:t>
            </a:r>
            <a:r>
              <a:rPr lang="en-US" sz="2200" dirty="0" smtClean="0">
                <a:latin typeface="Cambria" pitchFamily="18" charset="0"/>
              </a:rPr>
              <a:t> it from some other block.</a:t>
            </a:r>
          </a:p>
          <a:p>
            <a:r>
              <a:rPr lang="en-US" sz="2200" dirty="0" smtClean="0">
                <a:latin typeface="Cambria" pitchFamily="18" charset="0"/>
              </a:rPr>
              <a:t>Which block to </a:t>
            </a:r>
            <a:r>
              <a:rPr lang="en-US" sz="2200" dirty="0" err="1" smtClean="0">
                <a:latin typeface="Cambria" pitchFamily="18" charset="0"/>
              </a:rPr>
              <a:t>unstack</a:t>
            </a:r>
            <a:r>
              <a:rPr lang="en-US" sz="2200" dirty="0" smtClean="0">
                <a:latin typeface="Cambria" pitchFamily="18" charset="0"/>
              </a:rPr>
              <a:t> it from, would also be a choice point.</a:t>
            </a:r>
          </a:p>
          <a:p>
            <a:r>
              <a:rPr lang="en-US" sz="2200" dirty="0" smtClean="0">
                <a:latin typeface="Cambria" pitchFamily="18" charset="0"/>
              </a:rPr>
              <a:t>Likewise, if the robot is holding a block, and the goal predicate being addressed is armempty, it has to decide where to put that block.</a:t>
            </a:r>
          </a:p>
          <a:p>
            <a:endParaRPr lang="en-US" sz="2200" dirty="0" smtClean="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One approach would be to introduce backtracking here.</a:t>
            </a:r>
          </a:p>
          <a:p>
            <a:r>
              <a:rPr lang="en-US" sz="2200" dirty="0" smtClean="0">
                <a:latin typeface="Cambria" pitchFamily="18" charset="0"/>
              </a:rPr>
              <a:t>Another would be to do some secondary reasoning to resolve this choice.</a:t>
            </a:r>
          </a:p>
          <a:p>
            <a:r>
              <a:rPr lang="en-US" sz="2200" dirty="0" smtClean="0">
                <a:latin typeface="Cambria" pitchFamily="18" charset="0"/>
              </a:rPr>
              <a:t>For example, one could look at the state to see which action would be appropriate.</a:t>
            </a:r>
          </a:p>
          <a:p>
            <a:r>
              <a:rPr lang="en-US" sz="2200" dirty="0" smtClean="0">
                <a:latin typeface="Cambria" pitchFamily="18" charset="0"/>
              </a:rPr>
              <a:t>In the example trace, this would tell us that since block B is on the table, one can assume that nothing will disturb it till the time comes for holding(B) to be made true, the correct action is pickup(B). </a:t>
            </a:r>
          </a:p>
          <a:p>
            <a:r>
              <a:rPr lang="en-US" sz="2200" dirty="0" smtClean="0">
                <a:latin typeface="Cambria" pitchFamily="18" charset="0"/>
              </a:rPr>
              <a:t>The choice can also be resolved by looking at the goal set. </a:t>
            </a:r>
          </a:p>
          <a:p>
            <a:r>
              <a:rPr lang="en-US" sz="2200" dirty="0" smtClean="0">
                <a:latin typeface="Cambria" pitchFamily="18" charset="0"/>
              </a:rPr>
              <a:t>If, for example, the robot is holding a block (say) M, and the goal has a predicate on(M, N) then a good way to achieve armempty would be to use the action stack(M, N).</a:t>
            </a: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Planning problem</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 planning problem P is defined as a triple (S, G, O) where, </a:t>
            </a:r>
          </a:p>
          <a:p>
            <a:pPr>
              <a:buNone/>
            </a:pPr>
            <a:r>
              <a:rPr lang="en-US" sz="2200" dirty="0" smtClean="0">
                <a:latin typeface="Cambria" pitchFamily="18" charset="0"/>
              </a:rPr>
              <a:t>	- S is set of facts completely describing the given or start state, </a:t>
            </a:r>
          </a:p>
          <a:p>
            <a:pPr>
              <a:buNone/>
            </a:pPr>
            <a:r>
              <a:rPr lang="en-US" sz="2200" dirty="0" smtClean="0">
                <a:latin typeface="Cambria" pitchFamily="18" charset="0"/>
              </a:rPr>
              <a:t>	- G is a set of facts required to be true in a goal state, and </a:t>
            </a:r>
          </a:p>
          <a:p>
            <a:pPr>
              <a:buNone/>
            </a:pPr>
            <a:r>
              <a:rPr lang="en-US" sz="2200" dirty="0" smtClean="0">
                <a:latin typeface="Cambria" pitchFamily="18" charset="0"/>
              </a:rPr>
              <a:t>	- O is the set of operators. </a:t>
            </a:r>
          </a:p>
          <a:p>
            <a:r>
              <a:rPr lang="en-US" sz="2200" dirty="0" smtClean="0">
                <a:latin typeface="Cambria" pitchFamily="18" charset="0"/>
              </a:rPr>
              <a:t>The above defines the simplest of planning problems. The simplest notion of a plan is a sequence of actions, each of which is an instance of some operator in O.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A different kind of choice is concerned with the order of attempting </a:t>
            </a:r>
            <a:r>
              <a:rPr lang="en-US" sz="2200" dirty="0" err="1" smtClean="0">
                <a:latin typeface="Cambria" pitchFamily="18" charset="0"/>
              </a:rPr>
              <a:t>subgoals</a:t>
            </a:r>
            <a:r>
              <a:rPr lang="en-US" sz="2200" dirty="0" smtClean="0">
                <a:latin typeface="Cambria" pitchFamily="18" charset="0"/>
              </a:rPr>
              <a:t>. </a:t>
            </a:r>
          </a:p>
          <a:p>
            <a:r>
              <a:rPr lang="en-US" sz="2200" dirty="0" smtClean="0">
                <a:latin typeface="Cambria" pitchFamily="18" charset="0"/>
              </a:rPr>
              <a:t>By pushing the </a:t>
            </a:r>
            <a:r>
              <a:rPr lang="en-US" sz="2200" dirty="0" err="1" smtClean="0">
                <a:latin typeface="Cambria" pitchFamily="18" charset="0"/>
              </a:rPr>
              <a:t>subgoals</a:t>
            </a:r>
            <a:r>
              <a:rPr lang="en-US" sz="2200" dirty="0" smtClean="0">
                <a:latin typeface="Cambria" pitchFamily="18" charset="0"/>
              </a:rPr>
              <a:t> onto the stack one by one, the algorithm is serializing them. </a:t>
            </a:r>
          </a:p>
          <a:p>
            <a:r>
              <a:rPr lang="en-US" sz="2200" dirty="0" smtClean="0">
                <a:latin typeface="Cambria" pitchFamily="18" charset="0"/>
              </a:rPr>
              <a:t>The order in which you attempt </a:t>
            </a:r>
            <a:r>
              <a:rPr lang="en-US" sz="2200" dirty="0" err="1" smtClean="0">
                <a:latin typeface="Cambria" pitchFamily="18" charset="0"/>
              </a:rPr>
              <a:t>subgoals</a:t>
            </a:r>
            <a:r>
              <a:rPr lang="en-US" sz="2200" dirty="0" smtClean="0">
                <a:latin typeface="Cambria" pitchFamily="18" charset="0"/>
              </a:rPr>
              <a:t> is obviously going to affect performance. </a:t>
            </a:r>
          </a:p>
          <a:p>
            <a:r>
              <a:rPr lang="en-US" sz="2200" dirty="0" smtClean="0">
                <a:latin typeface="Cambria" pitchFamily="18" charset="0"/>
              </a:rPr>
              <a:t>In the given trace, the algorithm chose to solve for on(B, C) first. </a:t>
            </a:r>
          </a:p>
          <a:p>
            <a:r>
              <a:rPr lang="en-US" sz="2200" dirty="0" smtClean="0">
                <a:latin typeface="Cambria" pitchFamily="18" charset="0"/>
              </a:rPr>
              <a:t>This turned out to be a good choice, and after stacking B on C, the algorithm stacked A on B. </a:t>
            </a:r>
          </a:p>
          <a:p>
            <a:r>
              <a:rPr lang="en-US" sz="2200" dirty="0" smtClean="0">
                <a:latin typeface="Cambria" pitchFamily="18" charset="0"/>
              </a:rPr>
              <a:t>What if the order had been reversed? </a:t>
            </a:r>
          </a:p>
          <a:p>
            <a:r>
              <a:rPr lang="en-US" sz="2200" dirty="0" smtClean="0">
                <a:latin typeface="Cambria" pitchFamily="18" charset="0"/>
              </a:rPr>
              <a:t>The algorithm would have first stacked A on B to reach the state,</a:t>
            </a:r>
          </a:p>
          <a:p>
            <a:pPr>
              <a:buNone/>
            </a:pPr>
            <a:r>
              <a:rPr lang="en-US" sz="2200" dirty="0" smtClean="0">
                <a:latin typeface="Cambria" pitchFamily="18" charset="0"/>
              </a:rPr>
              <a:t>	S = {</a:t>
            </a:r>
            <a:r>
              <a:rPr lang="en-US" sz="2200" dirty="0" err="1" smtClean="0">
                <a:latin typeface="Cambria" pitchFamily="18" charset="0"/>
              </a:rPr>
              <a:t>onTable</a:t>
            </a:r>
            <a:r>
              <a:rPr lang="en-US" sz="2200" dirty="0" smtClean="0">
                <a:latin typeface="Cambria" pitchFamily="18" charset="0"/>
              </a:rPr>
              <a:t>(B), </a:t>
            </a:r>
            <a:r>
              <a:rPr lang="en-US" sz="2200" dirty="0" err="1" smtClean="0">
                <a:latin typeface="Cambria" pitchFamily="18" charset="0"/>
              </a:rPr>
              <a:t>onTable</a:t>
            </a:r>
            <a:r>
              <a:rPr lang="en-US" sz="2200" dirty="0" smtClean="0">
                <a:latin typeface="Cambria" pitchFamily="18" charset="0"/>
              </a:rPr>
              <a:t>(C), clear(A), clear(C), on(A, B), armempty}.</a:t>
            </a:r>
          </a:p>
          <a:p>
            <a:endParaRPr lang="en-US" sz="2200" dirty="0" smtClean="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Then to achieve on(B, C) it would need to stack B on C, for which it would need holding(B), for which it would have to pickup(B), for which it would have to achieve clear(B), for which it would have to </a:t>
            </a:r>
            <a:r>
              <a:rPr lang="en-US" sz="2200" dirty="0" err="1" smtClean="0">
                <a:latin typeface="Cambria" pitchFamily="18" charset="0"/>
              </a:rPr>
              <a:t>unstack</a:t>
            </a:r>
            <a:r>
              <a:rPr lang="en-US" sz="2200" dirty="0" smtClean="0">
                <a:latin typeface="Cambria" pitchFamily="18" charset="0"/>
              </a:rPr>
              <a:t>(A, B) and put it somewhere. </a:t>
            </a:r>
          </a:p>
          <a:p>
            <a:r>
              <a:rPr lang="en-US" sz="2200" dirty="0" smtClean="0">
                <a:latin typeface="Cambria" pitchFamily="18" charset="0"/>
              </a:rPr>
              <a:t>It would have thus undone the </a:t>
            </a:r>
            <a:r>
              <a:rPr lang="en-US" sz="2200" dirty="0" err="1" smtClean="0">
                <a:latin typeface="Cambria" pitchFamily="18" charset="0"/>
              </a:rPr>
              <a:t>subgoal</a:t>
            </a:r>
            <a:r>
              <a:rPr lang="en-US" sz="2200" dirty="0" smtClean="0">
                <a:latin typeface="Cambria" pitchFamily="18" charset="0"/>
              </a:rPr>
              <a:t> on(A, B) achieved earlier. </a:t>
            </a:r>
          </a:p>
          <a:p>
            <a:r>
              <a:rPr lang="en-US" sz="2200" dirty="0" smtClean="0">
                <a:latin typeface="Cambria" pitchFamily="18" charset="0"/>
              </a:rPr>
              <a:t>We have addressed this problem by adding the full goal conjunct in the stack. </a:t>
            </a:r>
          </a:p>
          <a:p>
            <a:r>
              <a:rPr lang="en-US" sz="2200" dirty="0" smtClean="0">
                <a:latin typeface="Cambria" pitchFamily="18" charset="0"/>
              </a:rPr>
              <a:t>After achieving on(B, C) the algorithm will reach the state S = {</a:t>
            </a:r>
            <a:r>
              <a:rPr lang="en-US" sz="2200" dirty="0" err="1" smtClean="0">
                <a:latin typeface="Cambria" pitchFamily="18" charset="0"/>
              </a:rPr>
              <a:t>onTable</a:t>
            </a:r>
            <a:r>
              <a:rPr lang="en-US" sz="2200" dirty="0" smtClean="0">
                <a:latin typeface="Cambria" pitchFamily="18" charset="0"/>
              </a:rPr>
              <a:t>(A), </a:t>
            </a:r>
            <a:r>
              <a:rPr lang="en-US" sz="2200" dirty="0" err="1" smtClean="0">
                <a:latin typeface="Cambria" pitchFamily="18" charset="0"/>
              </a:rPr>
              <a:t>onTable</a:t>
            </a:r>
            <a:r>
              <a:rPr lang="en-US" sz="2200" dirty="0" smtClean="0">
                <a:latin typeface="Cambria" pitchFamily="18" charset="0"/>
              </a:rPr>
              <a:t>(C), clear(A), clear(B), on(B, C), armempty) and again look at the conjunct on(A, B) ⋀ on(B, C). </a:t>
            </a:r>
          </a:p>
          <a:p>
            <a:r>
              <a:rPr lang="en-US" sz="2200" dirty="0" smtClean="0">
                <a:latin typeface="Cambria" pitchFamily="18" charset="0"/>
              </a:rPr>
              <a:t>At this point on(B, C) is true but not on(A, B). </a:t>
            </a:r>
          </a:p>
          <a:p>
            <a:r>
              <a:rPr lang="en-US" sz="2200" dirty="0" smtClean="0">
                <a:latin typeface="Cambria" pitchFamily="18" charset="0"/>
              </a:rPr>
              <a:t>Now it will pickup A and stack it on B to find the plan (pickup(A), stack(A, B), </a:t>
            </a:r>
            <a:r>
              <a:rPr lang="en-US" sz="2200" dirty="0" err="1" smtClean="0">
                <a:latin typeface="Cambria" pitchFamily="18" charset="0"/>
              </a:rPr>
              <a:t>unstack</a:t>
            </a:r>
            <a:r>
              <a:rPr lang="en-US" sz="2200" dirty="0" smtClean="0">
                <a:latin typeface="Cambria" pitchFamily="18" charset="0"/>
              </a:rPr>
              <a:t>(A, B) putdown(A), pickup(B), stack(B, C), pickup(A), stack(A, B)). </a:t>
            </a:r>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It did solve the problem, but found a suboptimal plan.</a:t>
            </a:r>
          </a:p>
          <a:p>
            <a:r>
              <a:rPr lang="en-US" sz="2200" dirty="0" smtClean="0">
                <a:latin typeface="Cambria" pitchFamily="18" charset="0"/>
              </a:rPr>
              <a:t>Another place that ordering is imposed is in the order in which the preconditions are pushed onto the stack. </a:t>
            </a:r>
          </a:p>
          <a:p>
            <a:r>
              <a:rPr lang="en-US" sz="2200" dirty="0" smtClean="0">
                <a:latin typeface="Cambria" pitchFamily="18" charset="0"/>
              </a:rPr>
              <a:t>For the action pickup(?X) the preconditions are </a:t>
            </a:r>
            <a:r>
              <a:rPr lang="en-US" sz="2200" dirty="0" err="1" smtClean="0">
                <a:latin typeface="Cambria" pitchFamily="18" charset="0"/>
              </a:rPr>
              <a:t>onTable</a:t>
            </a:r>
            <a:r>
              <a:rPr lang="en-US" sz="2200" dirty="0" smtClean="0">
                <a:latin typeface="Cambria" pitchFamily="18" charset="0"/>
              </a:rPr>
              <a:t>(?X), clear(?X) and armempty. </a:t>
            </a:r>
          </a:p>
          <a:p>
            <a:r>
              <a:rPr lang="en-US" sz="2200" dirty="0" smtClean="0">
                <a:latin typeface="Cambria" pitchFamily="18" charset="0"/>
              </a:rPr>
              <a:t>It makes sense to push armempty first, and hence tackle it later. </a:t>
            </a:r>
          </a:p>
          <a:p>
            <a:r>
              <a:rPr lang="en-US" sz="2200" dirty="0" smtClean="0">
                <a:latin typeface="Cambria" pitchFamily="18" charset="0"/>
              </a:rPr>
              <a:t>If armempty is addressed first then the second precondition will need to disrupt it because the robot arm has to be used anyway. </a:t>
            </a:r>
          </a:p>
          <a:p>
            <a:r>
              <a:rPr lang="en-US" sz="2200" dirty="0" smtClean="0">
                <a:latin typeface="Cambria" pitchFamily="18" charset="0"/>
              </a:rPr>
              <a:t>If for example clear(?X) is done last then that would be achieved by </a:t>
            </a:r>
            <a:r>
              <a:rPr lang="en-US" sz="2200" dirty="0" err="1" smtClean="0">
                <a:latin typeface="Cambria" pitchFamily="18" charset="0"/>
              </a:rPr>
              <a:t>unstacking</a:t>
            </a:r>
            <a:r>
              <a:rPr lang="en-US" sz="2200" dirty="0" smtClean="0">
                <a:latin typeface="Cambria" pitchFamily="18" charset="0"/>
              </a:rPr>
              <a:t> something from ?X, which would mean holding(? X) would be true and armempty would have got disrupted. </a:t>
            </a:r>
          </a:p>
          <a:p>
            <a:r>
              <a:rPr lang="en-US" sz="2200" dirty="0" smtClean="0">
                <a:latin typeface="Cambria" pitchFamily="18" charset="0"/>
              </a:rPr>
              <a:t>Likewise, the preconditions of stack(?X, ?Y) are holding(?X) and clear(?Y). </a:t>
            </a:r>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For a similar reason holding(?X) should be done later, and hence pushed first.</a:t>
            </a:r>
          </a:p>
          <a:p>
            <a:r>
              <a:rPr lang="en-US" sz="2200" dirty="0" smtClean="0">
                <a:latin typeface="Cambria" pitchFamily="18" charset="0"/>
              </a:rPr>
              <a:t>We can think of the GSP algorithm as doing depth first search on an AND/OR goal tree. </a:t>
            </a:r>
          </a:p>
          <a:p>
            <a:r>
              <a:rPr lang="en-US" sz="2200" dirty="0" smtClean="0">
                <a:latin typeface="Cambria" pitchFamily="18" charset="0"/>
              </a:rPr>
              <a:t>Pushing into the stack is like generating the tree. </a:t>
            </a:r>
          </a:p>
          <a:p>
            <a:r>
              <a:rPr lang="en-US" sz="2200" dirty="0" smtClean="0">
                <a:latin typeface="Cambria" pitchFamily="18" charset="0"/>
              </a:rPr>
              <a:t>A goal predicate is solved if it occurs in the current state. </a:t>
            </a:r>
          </a:p>
          <a:p>
            <a:r>
              <a:rPr lang="en-US" sz="2200" dirty="0" smtClean="0">
                <a:latin typeface="Cambria" pitchFamily="18" charset="0"/>
              </a:rPr>
              <a:t>An action node (AND node) is solved if all its children (preconditions of the action) are solved. </a:t>
            </a:r>
          </a:p>
          <a:p>
            <a:r>
              <a:rPr lang="en-US" sz="2200" dirty="0" smtClean="0">
                <a:latin typeface="Cambria" pitchFamily="18" charset="0"/>
              </a:rPr>
              <a:t>An OR node represents a choice of actions for achieving a goal predicate. </a:t>
            </a:r>
          </a:p>
          <a:p>
            <a:r>
              <a:rPr lang="en-US" sz="2200" dirty="0" smtClean="0">
                <a:latin typeface="Cambria" pitchFamily="18" charset="0"/>
              </a:rPr>
              <a:t>The theorem proving algorithm searches for supporting statements in the backward direction, but commits to inferences in the forward direction. </a:t>
            </a: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Valid plan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 sequence of actions Π = (a1, a2, ..., an) is a valid plan for a problem P, if a</a:t>
            </a:r>
            <a:r>
              <a:rPr lang="en-US" sz="2200" baseline="-25000" dirty="0" smtClean="0">
                <a:latin typeface="Cambria" pitchFamily="18" charset="0"/>
              </a:rPr>
              <a:t>1 </a:t>
            </a:r>
            <a:r>
              <a:rPr lang="en-US" sz="2200" dirty="0" smtClean="0">
                <a:latin typeface="Cambria" pitchFamily="18" charset="0"/>
              </a:rPr>
              <a:t>is applicable in the state S, progressing to state S</a:t>
            </a:r>
            <a:r>
              <a:rPr lang="en-US" sz="2200" baseline="-25000" dirty="0" smtClean="0">
                <a:latin typeface="Cambria" pitchFamily="18" charset="0"/>
              </a:rPr>
              <a:t>1</a:t>
            </a:r>
            <a:r>
              <a:rPr lang="en-US" sz="2200" dirty="0" smtClean="0">
                <a:latin typeface="Cambria" pitchFamily="18" charset="0"/>
              </a:rPr>
              <a:t>, a</a:t>
            </a:r>
            <a:r>
              <a:rPr lang="en-US" sz="2200" baseline="-25000" dirty="0" smtClean="0">
                <a:latin typeface="Cambria" pitchFamily="18" charset="0"/>
              </a:rPr>
              <a:t>2 </a:t>
            </a:r>
            <a:r>
              <a:rPr lang="en-US" sz="2200" dirty="0" smtClean="0">
                <a:latin typeface="Cambria" pitchFamily="18" charset="0"/>
              </a:rPr>
              <a:t>is applicable in the resulting state S</a:t>
            </a:r>
            <a:r>
              <a:rPr lang="en-US" sz="2200" baseline="-25000" dirty="0" smtClean="0">
                <a:latin typeface="Cambria" pitchFamily="18" charset="0"/>
              </a:rPr>
              <a:t>1</a:t>
            </a:r>
            <a:r>
              <a:rPr lang="en-US" sz="2200" dirty="0" smtClean="0">
                <a:latin typeface="Cambria" pitchFamily="18" charset="0"/>
              </a:rPr>
              <a:t>, and so on, yielding the state </a:t>
            </a:r>
            <a:r>
              <a:rPr lang="en-US" sz="2200" dirty="0" err="1" smtClean="0">
                <a:latin typeface="Cambria" pitchFamily="18" charset="0"/>
              </a:rPr>
              <a:t>S</a:t>
            </a:r>
            <a:r>
              <a:rPr lang="en-US" sz="2200" baseline="-25000" dirty="0" err="1" smtClean="0">
                <a:latin typeface="Cambria" pitchFamily="18" charset="0"/>
              </a:rPr>
              <a:t>n</a:t>
            </a:r>
            <a:r>
              <a:rPr lang="en-US" sz="2200" baseline="-25000" dirty="0" smtClean="0">
                <a:latin typeface="Cambria" pitchFamily="18" charset="0"/>
              </a:rPr>
              <a:t> </a:t>
            </a:r>
            <a:r>
              <a:rPr lang="en-US" sz="2200" dirty="0" smtClean="0">
                <a:latin typeface="Cambria" pitchFamily="18" charset="0"/>
              </a:rPr>
              <a:t>after the action a</a:t>
            </a:r>
            <a:r>
              <a:rPr lang="en-US" sz="2200" baseline="-25000" dirty="0" smtClean="0">
                <a:latin typeface="Cambria" pitchFamily="18" charset="0"/>
              </a:rPr>
              <a:t>n</a:t>
            </a:r>
            <a:r>
              <a:rPr lang="en-US" sz="2200" dirty="0" smtClean="0">
                <a:latin typeface="Cambria" pitchFamily="18" charset="0"/>
              </a:rPr>
              <a:t>, and G ⊆ </a:t>
            </a:r>
            <a:r>
              <a:rPr lang="en-US" sz="2200" dirty="0" err="1" smtClean="0">
                <a:latin typeface="Cambria" pitchFamily="18" charset="0"/>
              </a:rPr>
              <a:t>Sn</a:t>
            </a:r>
            <a:r>
              <a:rPr lang="en-US" sz="2200" dirty="0" smtClean="0">
                <a:latin typeface="Cambria" pitchFamily="18" charset="0"/>
              </a:rPr>
              <a:t>.</a:t>
            </a:r>
          </a:p>
          <a:p>
            <a:r>
              <a:rPr lang="en-US" sz="2200" dirty="0" smtClean="0">
                <a:latin typeface="Cambria" pitchFamily="18" charset="0"/>
              </a:rPr>
              <a:t>A simple linear time procedure may be written to verify that a plan Π = (a1, a2, ..., an) is a valid plan, by successively progressing through the sequence of actions and checking whether the final state contains the goal facts G.</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err="1" smtClean="0">
                <a:latin typeface="Cambria" pitchFamily="18" charset="0"/>
              </a:rPr>
              <a:t>ValidPlan</a:t>
            </a:r>
            <a:r>
              <a:rPr lang="en-US" sz="2200" dirty="0" smtClean="0">
                <a:latin typeface="Cambria" pitchFamily="18" charset="0"/>
              </a:rPr>
              <a:t>(plan, state, goal)</a:t>
            </a:r>
          </a:p>
          <a:p>
            <a:r>
              <a:rPr lang="en-US" sz="2200" dirty="0" smtClean="0">
                <a:latin typeface="Cambria" pitchFamily="18" charset="0"/>
              </a:rPr>
              <a:t> if Empty(plan)</a:t>
            </a:r>
          </a:p>
          <a:p>
            <a:r>
              <a:rPr lang="en-US" sz="2200" dirty="0" smtClean="0">
                <a:latin typeface="Cambria" pitchFamily="18" charset="0"/>
              </a:rPr>
              <a:t>	then if Satisfies(state, goal)</a:t>
            </a:r>
          </a:p>
          <a:p>
            <a:r>
              <a:rPr lang="en-US" sz="2200" dirty="0" smtClean="0">
                <a:latin typeface="Cambria" pitchFamily="18" charset="0"/>
              </a:rPr>
              <a:t>		then return TRUE</a:t>
            </a:r>
          </a:p>
          <a:p>
            <a:r>
              <a:rPr lang="en-US" sz="2200" dirty="0" smtClean="0">
                <a:latin typeface="Cambria" pitchFamily="18" charset="0"/>
              </a:rPr>
              <a:t>		else return FALSE</a:t>
            </a:r>
          </a:p>
          <a:p>
            <a:r>
              <a:rPr lang="en-US" sz="2200" dirty="0" smtClean="0">
                <a:latin typeface="Cambria" pitchFamily="18" charset="0"/>
              </a:rPr>
              <a:t>	else state &lt;- Progress(Head(plan), state)</a:t>
            </a:r>
          </a:p>
          <a:p>
            <a:r>
              <a:rPr lang="en-US" sz="2200" dirty="0" smtClean="0">
                <a:latin typeface="Cambria" pitchFamily="18" charset="0"/>
              </a:rPr>
              <a:t> return </a:t>
            </a:r>
            <a:r>
              <a:rPr lang="en-US" sz="2200" dirty="0" err="1" smtClean="0">
                <a:latin typeface="Cambria" pitchFamily="18" charset="0"/>
              </a:rPr>
              <a:t>ValidPlan</a:t>
            </a:r>
            <a:r>
              <a:rPr lang="en-US" sz="2200" dirty="0" smtClean="0">
                <a:latin typeface="Cambria" pitchFamily="18" charset="0"/>
              </a:rPr>
              <a:t>(Tail(plan), state, goal)</a:t>
            </a:r>
          </a:p>
          <a:p>
            <a:endParaRPr lang="en-US" sz="2200" dirty="0" smtClean="0">
              <a:latin typeface="Cambria" pitchFamily="18" charset="0"/>
            </a:endParaRPr>
          </a:p>
          <a:p>
            <a:r>
              <a:rPr lang="en-US" sz="2200" dirty="0" smtClean="0">
                <a:latin typeface="Cambria" pitchFamily="18" charset="0"/>
              </a:rPr>
              <a:t>Given the function to check the validity of a plan, we can write a backward state space planning algorithm that will apply this check before termination.</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48199"/>
          </a:xfrm>
        </p:spPr>
        <p:txBody>
          <a:bodyPr/>
          <a:lstStyle/>
          <a:p>
            <a:endParaRPr lang="en-US" sz="2200" dirty="0" smtClean="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a:p>
        </p:txBody>
      </p:sp>
      <p:pic>
        <p:nvPicPr>
          <p:cNvPr id="6" name="Picture 5"/>
          <p:cNvPicPr/>
          <p:nvPr/>
        </p:nvPicPr>
        <p:blipFill>
          <a:blip r:embed="rId2"/>
          <a:srcRect/>
          <a:stretch>
            <a:fillRect/>
          </a:stretch>
        </p:blipFill>
        <p:spPr bwMode="auto">
          <a:xfrm>
            <a:off x="457200" y="381000"/>
            <a:ext cx="82296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Goal Stack Planning</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main problem with BSSP is that goal regression is not sound and the algorithm may be handling goal descriptions that are not consistent with any state.</a:t>
            </a:r>
          </a:p>
          <a:p>
            <a:r>
              <a:rPr lang="en-US" sz="2200" dirty="0" smtClean="0">
                <a:latin typeface="Cambria" pitchFamily="18" charset="0"/>
              </a:rPr>
              <a:t>The advantage of BSSP over FSSP is that because it focuses on the goal, the search space it generates is smaller due to the branching factor being lower.</a:t>
            </a:r>
          </a:p>
          <a:p>
            <a:r>
              <a:rPr lang="en-US" sz="2200" dirty="0" smtClean="0">
                <a:latin typeface="Cambria" pitchFamily="18" charset="0"/>
              </a:rPr>
              <a:t>FSSP, on the other hand, is sound but has a large branching factor, since it looks at modifications to the complete state.</a:t>
            </a:r>
          </a:p>
          <a:p>
            <a:r>
              <a:rPr lang="en-US" sz="2200" dirty="0" smtClean="0">
                <a:latin typeface="Cambria" pitchFamily="18" charset="0"/>
              </a:rPr>
              <a:t>One of the earliest planners STRIPS (Fikes, 1971) attempted to combine the focused search of BSSP with the soundness of FSSP.</a:t>
            </a:r>
          </a:p>
          <a:p>
            <a:r>
              <a:rPr lang="en-US" sz="2200" dirty="0" smtClean="0">
                <a:latin typeface="Cambria" pitchFamily="18" charset="0"/>
              </a:rPr>
              <a:t>It considered actions by reasoning in a backward manner, but committed itself to actions only in a forward manner.</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The algorithm is also called Goal Stack Planning (GSP) because it pushes </a:t>
            </a:r>
            <a:r>
              <a:rPr lang="en-US" sz="2100" dirty="0" err="1" smtClean="0">
                <a:latin typeface="Cambria" pitchFamily="18" charset="0"/>
              </a:rPr>
              <a:t>subgoals</a:t>
            </a:r>
            <a:r>
              <a:rPr lang="en-US" sz="2100" dirty="0" smtClean="0">
                <a:latin typeface="Cambria" pitchFamily="18" charset="0"/>
              </a:rPr>
              <a:t> and actions into a stack, and picks an action only when all its preconditions are satisfied. </a:t>
            </a:r>
          </a:p>
          <a:p>
            <a:r>
              <a:rPr lang="en-US" sz="2100" dirty="0" smtClean="0">
                <a:latin typeface="Cambria" pitchFamily="18" charset="0"/>
              </a:rPr>
              <a:t>That way, it works with state descriptions that are always consistent for growing plans, and goal descriptions for growing the search tree. </a:t>
            </a:r>
          </a:p>
          <a:p>
            <a:r>
              <a:rPr lang="en-US" sz="2100" dirty="0" smtClean="0">
                <a:latin typeface="Cambria" pitchFamily="18" charset="0"/>
              </a:rPr>
              <a:t>The algorithm is however incomplete, in the sense that it could terminate without finding a plan.</a:t>
            </a:r>
          </a:p>
          <a:p>
            <a:r>
              <a:rPr lang="en-US" sz="2100" dirty="0" smtClean="0">
                <a:latin typeface="Cambria" pitchFamily="18" charset="0"/>
              </a:rPr>
              <a:t> It is possible that the algorithm could commit to a wrong action at some time, reaching a state from which a plan cannot be found. </a:t>
            </a:r>
          </a:p>
          <a:p>
            <a:r>
              <a:rPr lang="en-US" sz="2100" dirty="0" smtClean="0">
                <a:latin typeface="Cambria" pitchFamily="18" charset="0"/>
              </a:rPr>
              <a:t>For domains where the actions are reversible, for example the blocks world domain, the algorithm can be made complete by putting in an extra check, somewhat similar to the one in BSSP. </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However, the reasons for introducing the check are different, as described below.</a:t>
            </a:r>
          </a:p>
          <a:p>
            <a:r>
              <a:rPr lang="en-US" sz="2100" dirty="0" smtClean="0">
                <a:latin typeface="Cambria" pitchFamily="18" charset="0"/>
              </a:rPr>
              <a:t>GSP breaks up a set of goal predicates into individual </a:t>
            </a:r>
            <a:r>
              <a:rPr lang="en-US" sz="2100" dirty="0" err="1" smtClean="0">
                <a:latin typeface="Cambria" pitchFamily="18" charset="0"/>
              </a:rPr>
              <a:t>subgoals</a:t>
            </a:r>
            <a:r>
              <a:rPr lang="en-US" sz="2100" dirty="0" smtClean="0">
                <a:latin typeface="Cambria" pitchFamily="18" charset="0"/>
              </a:rPr>
              <a:t> and attempts to solve them individually one after another.</a:t>
            </a:r>
          </a:p>
          <a:p>
            <a:r>
              <a:rPr lang="en-US" sz="2100" dirty="0" smtClean="0">
                <a:latin typeface="Cambria" pitchFamily="18" charset="0"/>
              </a:rPr>
              <a:t>This approach is also sometimes called linear planning.</a:t>
            </a:r>
          </a:p>
          <a:p>
            <a:r>
              <a:rPr lang="en-US" sz="2100" dirty="0" smtClean="0">
                <a:latin typeface="Cambria" pitchFamily="18" charset="0"/>
              </a:rPr>
              <a:t>This refers to the fact that the </a:t>
            </a:r>
            <a:r>
              <a:rPr lang="en-US" sz="2100" dirty="0" err="1" smtClean="0">
                <a:latin typeface="Cambria" pitchFamily="18" charset="0"/>
              </a:rPr>
              <a:t>subgoals</a:t>
            </a:r>
            <a:r>
              <a:rPr lang="en-US" sz="2100" dirty="0" smtClean="0">
                <a:latin typeface="Cambria" pitchFamily="18" charset="0"/>
              </a:rPr>
              <a:t> are attempted and solved in a linear orders.</a:t>
            </a:r>
          </a:p>
          <a:p>
            <a:r>
              <a:rPr lang="en-US" sz="2100" dirty="0" smtClean="0">
                <a:latin typeface="Cambria" pitchFamily="18" charset="0"/>
              </a:rPr>
              <a:t>When we implement BSSP with depth first strategy, we are in fact doing something similar.</a:t>
            </a:r>
          </a:p>
          <a:p>
            <a:r>
              <a:rPr lang="en-US" sz="2100" dirty="0" smtClean="0">
                <a:latin typeface="Cambria" pitchFamily="18" charset="0"/>
              </a:rPr>
              <a:t>In some domains, a </a:t>
            </a:r>
            <a:r>
              <a:rPr lang="en-US" sz="2100" dirty="0" err="1" smtClean="0">
                <a:latin typeface="Cambria" pitchFamily="18" charset="0"/>
              </a:rPr>
              <a:t>subgoal</a:t>
            </a:r>
            <a:r>
              <a:rPr lang="en-US" sz="2100" dirty="0" smtClean="0">
                <a:latin typeface="Cambria" pitchFamily="18" charset="0"/>
              </a:rPr>
              <a:t> solved earlier may get disrupted by later actions.</a:t>
            </a:r>
          </a:p>
          <a:p>
            <a:r>
              <a:rPr lang="en-US" sz="2100" dirty="0" smtClean="0">
                <a:latin typeface="Cambria" pitchFamily="18" charset="0"/>
              </a:rPr>
              <a:t>Most human solvers of the cube attempt it as a sequence of </a:t>
            </a:r>
            <a:r>
              <a:rPr lang="en-US" sz="2100" dirty="0" err="1" smtClean="0">
                <a:latin typeface="Cambria" pitchFamily="18" charset="0"/>
              </a:rPr>
              <a:t>subgoals</a:t>
            </a:r>
            <a:r>
              <a:rPr lang="en-US" sz="2100" dirty="0" smtClean="0">
                <a:latin typeface="Cambria" pitchFamily="18" charset="0"/>
              </a:rPr>
              <a:t>, but end up disrupting them on the way to the final solution.</a:t>
            </a:r>
          </a:p>
          <a:p>
            <a:endParaRPr lang="en-US" sz="2100" dirty="0" smtClean="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100" dirty="0" smtClean="0">
                <a:latin typeface="Cambria" pitchFamily="18" charset="0"/>
              </a:rPr>
              <a:t>In domains where the goal state is reachable from all states, one can tackle this problem of </a:t>
            </a:r>
            <a:r>
              <a:rPr lang="en-US" sz="2100" dirty="0" err="1" smtClean="0">
                <a:latin typeface="Cambria" pitchFamily="18" charset="0"/>
              </a:rPr>
              <a:t>subgoal</a:t>
            </a:r>
            <a:r>
              <a:rPr lang="en-US" sz="2100" dirty="0" smtClean="0">
                <a:latin typeface="Cambria" pitchFamily="18" charset="0"/>
              </a:rPr>
              <a:t> interaction by putting in a check to verify that all </a:t>
            </a:r>
            <a:r>
              <a:rPr lang="en-US" sz="2100" dirty="0" err="1" smtClean="0">
                <a:latin typeface="Cambria" pitchFamily="18" charset="0"/>
              </a:rPr>
              <a:t>subgoals</a:t>
            </a:r>
            <a:r>
              <a:rPr lang="en-US" sz="2100" dirty="0" smtClean="0">
                <a:latin typeface="Cambria" pitchFamily="18" charset="0"/>
              </a:rPr>
              <a:t> have indeed been solved before termination.</a:t>
            </a:r>
          </a:p>
          <a:p>
            <a:r>
              <a:rPr lang="en-US" sz="2100" dirty="0" smtClean="0">
                <a:latin typeface="Cambria" pitchFamily="18" charset="0"/>
              </a:rPr>
              <a:t>This check is necessary to take care of </a:t>
            </a:r>
            <a:r>
              <a:rPr lang="en-US" sz="2100" dirty="0" err="1" smtClean="0">
                <a:latin typeface="Cambria" pitchFamily="18" charset="0"/>
              </a:rPr>
              <a:t>subgoal</a:t>
            </a:r>
            <a:r>
              <a:rPr lang="en-US" sz="2100" dirty="0" smtClean="0">
                <a:latin typeface="Cambria" pitchFamily="18" charset="0"/>
              </a:rPr>
              <a:t> interaction, which is different from the check in BSSP, where it was to determine the validity of the plan constructed.</a:t>
            </a:r>
          </a:p>
          <a:p>
            <a:r>
              <a:rPr lang="en-US" sz="2100" dirty="0" smtClean="0">
                <a:latin typeface="Cambria" pitchFamily="18" charset="0"/>
              </a:rPr>
              <a:t>Goal Stack Planning works by pushing the goal description onto a stack. </a:t>
            </a:r>
          </a:p>
          <a:p>
            <a:r>
              <a:rPr lang="en-US" sz="2100" dirty="0" smtClean="0">
                <a:latin typeface="Cambria" pitchFamily="18" charset="0"/>
              </a:rPr>
              <a:t>It pushes both the conjunct, as well as each of the individual goal predicates separately. </a:t>
            </a:r>
          </a:p>
          <a:p>
            <a:r>
              <a:rPr lang="en-US" sz="2100" dirty="0" smtClean="0">
                <a:latin typeface="Cambria" pitchFamily="18" charset="0"/>
              </a:rPr>
              <a:t>The algorithm pops the element on the top of the stack. </a:t>
            </a:r>
          </a:p>
          <a:p>
            <a:r>
              <a:rPr lang="en-US" sz="2100" dirty="0" smtClean="0">
                <a:latin typeface="Cambria" pitchFamily="18" charset="0"/>
              </a:rPr>
              <a:t>If it is a (goal) predicate that is true in the current state then nothing is done and the next element is popped from the stack. </a:t>
            </a:r>
          </a:p>
          <a:p>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1555</TotalTime>
  <Words>2168</Words>
  <Application>Microsoft Office PowerPoint</Application>
  <PresentationFormat>On-screen Show (4:3)</PresentationFormat>
  <Paragraphs>150</Paragraphs>
  <Slides>23</Slides>
  <Notes>0</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BusDsgSld</vt:lpstr>
      <vt:lpstr>默认设计模板</vt:lpstr>
      <vt:lpstr>1_默认设计模板</vt:lpstr>
      <vt:lpstr>默认设计模板_2</vt:lpstr>
      <vt:lpstr>Unit  4- Lecture 26</vt:lpstr>
      <vt:lpstr>Planning problem</vt:lpstr>
      <vt:lpstr>Valid plan</vt:lpstr>
      <vt:lpstr>Slide 4</vt:lpstr>
      <vt:lpstr>Slide 5</vt:lpstr>
      <vt:lpstr>Goal Stack Planning</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admin</cp:lastModifiedBy>
  <cp:revision>504</cp:revision>
  <dcterms:created xsi:type="dcterms:W3CDTF">2015-07-23T15:29:25Z</dcterms:created>
  <dcterms:modified xsi:type="dcterms:W3CDTF">2019-03-06T04:25:57Z</dcterms:modified>
</cp:coreProperties>
</file>