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  <p:sldMasterId id="2147483756" r:id="rId3"/>
    <p:sldMasterId id="2147483768" r:id="rId4"/>
  </p:sldMasterIdLst>
  <p:notesMasterIdLst>
    <p:notesMasterId r:id="rId31"/>
  </p:notesMasterIdLst>
  <p:sldIdLst>
    <p:sldId id="256" r:id="rId5"/>
    <p:sldId id="269" r:id="rId6"/>
    <p:sldId id="270" r:id="rId7"/>
    <p:sldId id="271" r:id="rId8"/>
    <p:sldId id="272" r:id="rId9"/>
    <p:sldId id="273" r:id="rId10"/>
    <p:sldId id="283" r:id="rId11"/>
    <p:sldId id="274" r:id="rId12"/>
    <p:sldId id="275" r:id="rId13"/>
    <p:sldId id="28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5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AEF01-5459-4543-9894-8B2DB831259A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BCF5B-F119-459E-98A2-7523CDED27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1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2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3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4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indent="0"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3811588"/>
            <a:ext cx="6400800" cy="1116012"/>
          </a:xfrm>
        </p:spPr>
        <p:txBody>
          <a:bodyPr/>
          <a:lstStyle>
            <a:lvl1pPr marL="0" indent="0" algn="ctr">
              <a:defRPr sz="3000"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5D29B-E621-41A1-B462-92DAB752F54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4633-0D8E-44BD-8474-341C2C4CD8C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BD139-2611-4B44-9F1E-0AF02C35A4A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F353D-7539-4736-9CBF-21DADCD9158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E2C41-B833-4F9A-B97F-9BBD2959507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68A35-6EFB-46B4-B75D-E852E966EAC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64D01-37B2-4B52-ACAC-DD5C5B83162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669E3-A38A-4831-BD63-CD44887BF32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0B2F8-F854-4BA3-AF89-073B94EC17E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67BE0-197F-4749-B1DB-78DBBEBAAFF2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9193-2C76-4D85-A775-073F310B50C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9AF691-123B-42EE-9273-E1E9909C2A8E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F6D9E-6A91-45E1-B9A2-3F7CAAE218E2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295DB-D648-49DF-A06C-3DBDC1E73C1A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F7646-A268-43AD-8BE2-C6061482BF01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36F2A-9BC0-4574-B5BD-609A75473885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A5F70-D418-4057-9089-A042A167591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ABE55-4251-41A1-942B-81A7D8411334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11E76-B73C-4088-984B-C66C7A23147D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9666-CDD1-42AD-8C88-46480B8C5018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AA0A-00EE-45C5-A4DB-BA5D6A2D7F93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B73AA-9FC8-4C45-B971-5278E2047D2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C296-1CAB-418B-9967-47D31D4198F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52D83-8788-4A45-8C98-54F798B2213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5FED-4F81-43D4-A3D1-A337707ED5E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93875-B5F8-4F74-89DE-F2B7E4AB14D3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36005-D732-47C3-92D6-097FEF1CBF6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AF659-CD8C-4F91-8E81-7A88B176FAF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A90E-3E3C-49D9-8311-E0BA16F93E1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23B6C-25C9-4C5E-9920-6B626933E0E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19B72-FD9D-412A-82C4-F511435AB71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C533-135B-4809-9C4A-D11F3013DC2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A1895-F799-4952-B339-483C8E5E5AC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7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8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9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0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862110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F598B1-3DE6-4964-8FFE-11882F3C65FE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7FF51D-CF0D-4EF8-82A2-8725CA1306F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C048A0-514F-4F64-8D81-4BC23632203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95399"/>
          </a:xfrm>
        </p:spPr>
        <p:txBody>
          <a:bodyPr>
            <a:normAutofit/>
          </a:bodyPr>
          <a:lstStyle/>
          <a:p>
            <a:pPr algn="l"/>
            <a:r>
              <a:rPr lang="en-US" sz="4000" smtClean="0">
                <a:latin typeface="Cambria" pitchFamily="18" charset="0"/>
              </a:rPr>
              <a:t>Unit  4- Lecture 24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1"/>
            <a:ext cx="8077200" cy="20573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  Advanced planning methods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  </a:t>
            </a:r>
            <a:r>
              <a:rPr lang="en-US" sz="2200" dirty="0" err="1" smtClean="0">
                <a:latin typeface="Cambria" pitchFamily="18" charset="0"/>
              </a:rPr>
              <a:t>GraphPlan</a:t>
            </a:r>
            <a:endParaRPr lang="en-US" sz="2200" dirty="0" smtClean="0">
              <a:latin typeface="Cambria" pitchFamily="18" charset="0"/>
            </a:endParaRP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Cambria" pitchFamily="18" charset="0"/>
              </a:rPr>
              <a:t>The planning  graph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1800" dirty="0" err="1" smtClean="0">
                <a:latin typeface="Cambria" pitchFamily="18" charset="0"/>
              </a:rPr>
              <a:t>Mutex</a:t>
            </a:r>
            <a:r>
              <a:rPr lang="en-US" sz="1800" dirty="0" smtClean="0">
                <a:latin typeface="Cambria" pitchFamily="18" charset="0"/>
              </a:rPr>
              <a:t> relations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We can also see State space that the two actions in the action layer, </a:t>
            </a:r>
            <a:r>
              <a:rPr lang="en-US" sz="2200" dirty="0" err="1" smtClean="0">
                <a:latin typeface="Cambria" pitchFamily="18" charset="0"/>
              </a:rPr>
              <a:t>PkUp</a:t>
            </a:r>
            <a:r>
              <a:rPr lang="en-US" sz="2200" dirty="0" smtClean="0">
                <a:latin typeface="Cambria" pitchFamily="18" charset="0"/>
              </a:rPr>
              <a:t>(C) and </a:t>
            </a:r>
            <a:r>
              <a:rPr lang="en-US" sz="2200" dirty="0" err="1" smtClean="0">
                <a:latin typeface="Cambria" pitchFamily="18" charset="0"/>
              </a:rPr>
              <a:t>UnSt</a:t>
            </a:r>
            <a:r>
              <a:rPr lang="en-US" sz="2200" dirty="0" smtClean="0">
                <a:latin typeface="Cambria" pitchFamily="18" charset="0"/>
              </a:rPr>
              <a:t>(A, B), cannot happen at the same time, given the blocks world assumption of a one armed robot.</a:t>
            </a:r>
          </a:p>
          <a:p>
            <a:r>
              <a:rPr lang="en-US" sz="2200" dirty="0" smtClean="0">
                <a:latin typeface="Cambria" pitchFamily="18" charset="0"/>
              </a:rPr>
              <a:t>Propositions in one layer that cannot be true simultaneously and actions in a layer that cannot happen simultaneously define a binary relation called </a:t>
            </a:r>
            <a:r>
              <a:rPr lang="en-US" sz="2200" dirty="0" err="1" smtClean="0">
                <a:latin typeface="Cambria" pitchFamily="18" charset="0"/>
              </a:rPr>
              <a:t>mutex</a:t>
            </a:r>
            <a:r>
              <a:rPr lang="en-US" sz="2200" dirty="0" smtClean="0">
                <a:latin typeface="Cambria" pitchFamily="18" charset="0"/>
              </a:rPr>
              <a:t> in each layer.</a:t>
            </a:r>
          </a:p>
          <a:p>
            <a:r>
              <a:rPr lang="en-US" sz="2200" dirty="0" smtClean="0">
                <a:latin typeface="Cambria" pitchFamily="18" charset="0"/>
              </a:rPr>
              <a:t>The </a:t>
            </a:r>
            <a:r>
              <a:rPr lang="en-US" sz="2200" dirty="0" err="1" smtClean="0">
                <a:latin typeface="Cambria" pitchFamily="18" charset="0"/>
              </a:rPr>
              <a:t>mutex</a:t>
            </a:r>
            <a:r>
              <a:rPr lang="en-US" sz="2200" dirty="0" smtClean="0">
                <a:latin typeface="Cambria" pitchFamily="18" charset="0"/>
              </a:rPr>
              <a:t> relation, which stands for </a:t>
            </a:r>
            <a:r>
              <a:rPr lang="en-US" sz="2200" dirty="0" err="1" smtClean="0">
                <a:latin typeface="Cambria" pitchFamily="18" charset="0"/>
              </a:rPr>
              <a:t>MUTual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</a:rPr>
              <a:t>EXclusion</a:t>
            </a:r>
            <a:r>
              <a:rPr lang="en-US" sz="2200" dirty="0" smtClean="0">
                <a:latin typeface="Cambria" pitchFamily="18" charset="0"/>
              </a:rPr>
              <a:t>, can be shown in the planning graph as edges connecting nodes in a layer.</a:t>
            </a:r>
          </a:p>
          <a:p>
            <a:r>
              <a:rPr lang="en-US" sz="2200" dirty="0" smtClean="0">
                <a:latin typeface="Cambria" pitchFamily="18" charset="0"/>
              </a:rPr>
              <a:t>Another question one might ask is about the delete effects of actions.</a:t>
            </a:r>
          </a:p>
          <a:p>
            <a:r>
              <a:rPr lang="en-US" sz="2200" dirty="0" smtClean="0">
                <a:latin typeface="Cambria" pitchFamily="18" charset="0"/>
              </a:rPr>
              <a:t>In the above example, the </a:t>
            </a:r>
            <a:r>
              <a:rPr lang="en-US" sz="2200" dirty="0" err="1" smtClean="0">
                <a:latin typeface="Cambria" pitchFamily="18" charset="0"/>
              </a:rPr>
              <a:t>PkUp</a:t>
            </a:r>
            <a:r>
              <a:rPr lang="en-US" sz="2200" dirty="0" smtClean="0">
                <a:latin typeface="Cambria" pitchFamily="18" charset="0"/>
              </a:rPr>
              <a:t>(C) has a delete effect </a:t>
            </a:r>
            <a:r>
              <a:rPr lang="en-US" sz="2200" dirty="0" err="1" smtClean="0">
                <a:latin typeface="Cambria" pitchFamily="18" charset="0"/>
              </a:rPr>
              <a:t>OnT</a:t>
            </a:r>
            <a:r>
              <a:rPr lang="en-US" sz="2200" dirty="0" smtClean="0">
                <a:latin typeface="Cambria" pitchFamily="18" charset="0"/>
              </a:rPr>
              <a:t>(C).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Should the proposition be allowed in the next layer? The answer is yes, because if the first action in the plan were to be </a:t>
            </a:r>
            <a:r>
              <a:rPr lang="en-US" sz="2200" dirty="0" err="1" smtClean="0">
                <a:latin typeface="Cambria" pitchFamily="18" charset="0"/>
              </a:rPr>
              <a:t>UnSt</a:t>
            </a:r>
            <a:r>
              <a:rPr lang="en-US" sz="2200" dirty="0" smtClean="0">
                <a:latin typeface="Cambria" pitchFamily="18" charset="0"/>
              </a:rPr>
              <a:t>(A, B), the resulting layer would have </a:t>
            </a:r>
            <a:r>
              <a:rPr lang="en-US" sz="2200" dirty="0" err="1" smtClean="0">
                <a:latin typeface="Cambria" pitchFamily="18" charset="0"/>
              </a:rPr>
              <a:t>OnT</a:t>
            </a:r>
            <a:r>
              <a:rPr lang="en-US" sz="2200" dirty="0" smtClean="0">
                <a:latin typeface="Cambria" pitchFamily="18" charset="0"/>
              </a:rPr>
              <a:t>(C).</a:t>
            </a:r>
          </a:p>
          <a:p>
            <a:r>
              <a:rPr lang="en-US" sz="2200" dirty="0" smtClean="0">
                <a:latin typeface="Cambria" pitchFamily="18" charset="0"/>
              </a:rPr>
              <a:t>This is the Frame Problem turning up again, and the way it is solved is by introducing a special action called No-op(P) for every proposition P.</a:t>
            </a:r>
          </a:p>
          <a:p>
            <a:r>
              <a:rPr lang="en-US" sz="2200" dirty="0" smtClean="0">
                <a:latin typeface="Cambria" pitchFamily="18" charset="0"/>
              </a:rPr>
              <a:t>The No-op(P) action has preconditions {P} and effects (P).</a:t>
            </a:r>
          </a:p>
          <a:p>
            <a:r>
              <a:rPr lang="en-US" sz="2200" dirty="0" smtClean="0">
                <a:latin typeface="Cambria" pitchFamily="18" charset="0"/>
              </a:rPr>
              <a:t>It basically serves to preserve every proposition.</a:t>
            </a:r>
          </a:p>
          <a:p>
            <a:r>
              <a:rPr lang="en-US" sz="2200" dirty="0" smtClean="0">
                <a:latin typeface="Cambria" pitchFamily="18" charset="0"/>
              </a:rPr>
              <a:t>To account for the relation between actions and their effects, we introduce edges between the action in a given layer and each of its effects in the next (proposition) layer.</a:t>
            </a:r>
          </a:p>
          <a:p>
            <a:r>
              <a:rPr lang="en-US" sz="2200" dirty="0" smtClean="0">
                <a:latin typeface="Cambria" pitchFamily="18" charset="0"/>
              </a:rPr>
              <a:t>These edges are of two kinds, one for the add effects and the other for the delete effects.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A proposition node may have both a positive edge and a negative edge coming in from different actions.</a:t>
            </a:r>
          </a:p>
          <a:p>
            <a:r>
              <a:rPr lang="en-US" sz="2200" dirty="0" smtClean="0">
                <a:latin typeface="Cambria" pitchFamily="18" charset="0"/>
              </a:rPr>
              <a:t>Only one, though, can be part of a valid plan.</a:t>
            </a:r>
          </a:p>
          <a:p>
            <a:pPr>
              <a:buNone/>
            </a:pPr>
            <a:endParaRPr lang="en-US" sz="2200" dirty="0" smtClean="0">
              <a:latin typeface="Cambria" pitchFamily="18" charset="0"/>
            </a:endParaRPr>
          </a:p>
          <a:p>
            <a:r>
              <a:rPr lang="en-US" sz="2200" b="1" dirty="0" smtClean="0">
                <a:latin typeface="Cambria" pitchFamily="18" charset="0"/>
              </a:rPr>
              <a:t>The Planning Graph </a:t>
            </a:r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A planning graph, therefore, is a layered graph consisting of alternating layers of proposition and action nodes (P0, A1, P1, A2, P2, A3, P3, An, …, </a:t>
            </a:r>
            <a:r>
              <a:rPr lang="en-US" sz="2200" dirty="0" err="1" smtClean="0">
                <a:latin typeface="Cambria" pitchFamily="18" charset="0"/>
              </a:rPr>
              <a:t>Pn</a:t>
            </a:r>
            <a:r>
              <a:rPr lang="en-US" sz="2200" dirty="0" smtClean="0">
                <a:latin typeface="Cambria" pitchFamily="18" charset="0"/>
              </a:rPr>
              <a:t>).</a:t>
            </a:r>
          </a:p>
          <a:p>
            <a:r>
              <a:rPr lang="en-US" sz="2200" dirty="0" smtClean="0">
                <a:latin typeface="Cambria" pitchFamily="18" charset="0"/>
              </a:rPr>
              <a:t>For every proposition </a:t>
            </a:r>
            <a:r>
              <a:rPr lang="en-US" sz="2200" dirty="0" err="1" smtClean="0">
                <a:latin typeface="Cambria" pitchFamily="18" charset="0"/>
              </a:rPr>
              <a:t>pЄPi</a:t>
            </a:r>
            <a:r>
              <a:rPr lang="en-US" sz="2200" dirty="0" smtClean="0">
                <a:latin typeface="Cambria" pitchFamily="18" charset="0"/>
              </a:rPr>
              <a:t>, there is a special action called No-op(p) ЄA</a:t>
            </a:r>
            <a:r>
              <a:rPr lang="en-US" sz="2200" baseline="-25000" dirty="0" smtClean="0">
                <a:latin typeface="Cambria" pitchFamily="18" charset="0"/>
              </a:rPr>
              <a:t>i+1</a:t>
            </a:r>
            <a:r>
              <a:rPr lang="en-US" sz="2200" dirty="0" smtClean="0">
                <a:latin typeface="Cambria" pitchFamily="18" charset="0"/>
              </a:rPr>
              <a:t> that carries forward p to P</a:t>
            </a:r>
            <a:r>
              <a:rPr lang="en-US" sz="2200" baseline="-25000" dirty="0" smtClean="0">
                <a:latin typeface="Cambria" pitchFamily="18" charset="0"/>
              </a:rPr>
              <a:t>i+1</a:t>
            </a:r>
            <a:r>
              <a:rPr lang="en-US" sz="2200" dirty="0" smtClean="0">
                <a:latin typeface="Cambria" pitchFamily="18" charset="0"/>
              </a:rPr>
              <a:t>.</a:t>
            </a:r>
          </a:p>
          <a:p>
            <a:r>
              <a:rPr lang="en-US" sz="2200" dirty="0" smtClean="0">
                <a:latin typeface="Cambria" pitchFamily="18" charset="0"/>
              </a:rPr>
              <a:t>There are four kinds of edges between nodes. </a:t>
            </a:r>
          </a:p>
          <a:p>
            <a:pPr>
              <a:buNone/>
            </a:pP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pPr lvl="1"/>
            <a:r>
              <a:rPr lang="en-US" sz="2000" dirty="0" smtClean="0">
                <a:latin typeface="Cambria" pitchFamily="18" charset="0"/>
              </a:rPr>
              <a:t>A precondition edge &lt;p</a:t>
            </a:r>
            <a:r>
              <a:rPr lang="en-US" sz="2000" baseline="-25000" dirty="0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, a</a:t>
            </a:r>
            <a:r>
              <a:rPr lang="en-US" sz="2000" baseline="-25000" dirty="0" smtClean="0">
                <a:latin typeface="Cambria" pitchFamily="18" charset="0"/>
              </a:rPr>
              <a:t>i+1</a:t>
            </a:r>
            <a:r>
              <a:rPr lang="en-US" sz="2000" dirty="0" smtClean="0">
                <a:latin typeface="Cambria" pitchFamily="18" charset="0"/>
              </a:rPr>
              <a:t>&gt;, linking the precondition p</a:t>
            </a:r>
            <a:r>
              <a:rPr lang="en-US" sz="2000" baseline="-25000" dirty="0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to an action a</a:t>
            </a:r>
            <a:r>
              <a:rPr lang="en-US" sz="2000" baseline="-25000" dirty="0" smtClean="0">
                <a:latin typeface="Cambria" pitchFamily="18" charset="0"/>
              </a:rPr>
              <a:t>i+1</a:t>
            </a:r>
            <a:r>
              <a:rPr lang="en-US" sz="2000" dirty="0" smtClean="0">
                <a:latin typeface="Cambria" pitchFamily="18" charset="0"/>
              </a:rPr>
              <a:t>. These are depicted by solid lines in our figures. 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A positive edge &lt;</a:t>
            </a:r>
            <a:r>
              <a:rPr lang="en-US" sz="2000" dirty="0" err="1" smtClean="0">
                <a:latin typeface="Cambria" pitchFamily="18" charset="0"/>
              </a:rPr>
              <a:t>a</a:t>
            </a:r>
            <a:r>
              <a:rPr lang="en-US" sz="2000" baseline="-25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, p</a:t>
            </a:r>
            <a:r>
              <a:rPr lang="en-US" sz="2000" baseline="-25000" dirty="0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&gt;, linking an action a; to an add effect p</a:t>
            </a:r>
            <a:r>
              <a:rPr lang="en-US" sz="2000" baseline="-25000" dirty="0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of </a:t>
            </a:r>
            <a:r>
              <a:rPr lang="en-US" sz="2000" dirty="0" err="1" smtClean="0">
                <a:latin typeface="Cambria" pitchFamily="18" charset="0"/>
              </a:rPr>
              <a:t>a</a:t>
            </a:r>
            <a:r>
              <a:rPr lang="en-US" sz="2000" baseline="-25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. These are also depicted by solid lines in our figures. 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A negative edge &lt;</a:t>
            </a:r>
            <a:r>
              <a:rPr lang="en-US" sz="2000" dirty="0" err="1" smtClean="0">
                <a:latin typeface="Cambria" pitchFamily="18" charset="0"/>
              </a:rPr>
              <a:t>a</a:t>
            </a:r>
            <a:r>
              <a:rPr lang="en-US" sz="2000" baseline="-25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, p</a:t>
            </a:r>
            <a:r>
              <a:rPr lang="en-US" sz="2000" baseline="-25000" dirty="0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&gt;, linking an action </a:t>
            </a:r>
            <a:r>
              <a:rPr lang="en-US" sz="2000" dirty="0" err="1" smtClean="0">
                <a:latin typeface="Cambria" pitchFamily="18" charset="0"/>
              </a:rPr>
              <a:t>a</a:t>
            </a:r>
            <a:r>
              <a:rPr lang="en-US" sz="2000" baseline="-25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to a delete effect p</a:t>
            </a:r>
            <a:r>
              <a:rPr lang="en-US" sz="2000" baseline="-25000" dirty="0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of </a:t>
            </a:r>
            <a:r>
              <a:rPr lang="en-US" sz="2000" dirty="0" err="1" smtClean="0">
                <a:latin typeface="Cambria" pitchFamily="18" charset="0"/>
              </a:rPr>
              <a:t>a</a:t>
            </a:r>
            <a:r>
              <a:rPr lang="en-US" sz="2000" baseline="-25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. These are depicted by solid lines with rounded heads in our figures. 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A </a:t>
            </a:r>
            <a:r>
              <a:rPr lang="en-US" sz="2000" dirty="0" err="1" smtClean="0">
                <a:latin typeface="Cambria" pitchFamily="18" charset="0"/>
              </a:rPr>
              <a:t>mutex</a:t>
            </a:r>
            <a:r>
              <a:rPr lang="en-US" sz="2000" dirty="0" smtClean="0">
                <a:latin typeface="Cambria" pitchFamily="18" charset="0"/>
              </a:rPr>
              <a:t> edge linking two propositions in the same layer, or two actions in the same layer. These are depicted by thick dotted lines in our figures. </a:t>
            </a:r>
          </a:p>
          <a:p>
            <a:r>
              <a:rPr lang="en-US" sz="2200" dirty="0" smtClean="0">
                <a:latin typeface="Cambria" pitchFamily="18" charset="0"/>
              </a:rPr>
              <a:t>The planning graph is made up of the following sets associated with each index 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The set of actions Ai in the </a:t>
            </a:r>
            <a:r>
              <a:rPr lang="en-US" sz="2000" dirty="0" err="1" smtClean="0">
                <a:latin typeface="Cambria" pitchFamily="18" charset="0"/>
              </a:rPr>
              <a:t>ith</a:t>
            </a:r>
            <a:r>
              <a:rPr lang="en-US" sz="2000" dirty="0" smtClean="0">
                <a:latin typeface="Cambria" pitchFamily="18" charset="0"/>
              </a:rPr>
              <a:t> layer. 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The set of propositions Pi in the </a:t>
            </a:r>
            <a:r>
              <a:rPr lang="en-US" sz="2000" dirty="0" err="1" smtClean="0">
                <a:latin typeface="Cambria" pitchFamily="18" charset="0"/>
              </a:rPr>
              <a:t>ith</a:t>
            </a:r>
            <a:r>
              <a:rPr lang="en-US" sz="2000" dirty="0" smtClean="0">
                <a:latin typeface="Cambria" pitchFamily="18" charset="0"/>
              </a:rPr>
              <a:t> layer. </a:t>
            </a:r>
          </a:p>
          <a:p>
            <a:pPr>
              <a:buNone/>
            </a:pPr>
            <a:endParaRPr lang="en-US" sz="2400" dirty="0" smtClean="0"/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pPr lvl="1"/>
            <a:r>
              <a:rPr lang="en-US" sz="2000" dirty="0" smtClean="0">
                <a:latin typeface="Cambria" pitchFamily="18" charset="0"/>
              </a:rPr>
              <a:t>The set of positive effect links </a:t>
            </a:r>
            <a:r>
              <a:rPr lang="en-US" sz="2000" dirty="0" err="1" smtClean="0">
                <a:latin typeface="Cambria" pitchFamily="18" charset="0"/>
              </a:rPr>
              <a:t>PostP</a:t>
            </a:r>
            <a:r>
              <a:rPr lang="en-US" sz="2000" baseline="-25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of actions in the </a:t>
            </a:r>
            <a:r>
              <a:rPr lang="en-US" sz="2000" dirty="0" err="1" smtClean="0">
                <a:latin typeface="Cambria" pitchFamily="18" charset="0"/>
              </a:rPr>
              <a:t>ith</a:t>
            </a:r>
            <a:r>
              <a:rPr lang="en-US" sz="2000" dirty="0" smtClean="0">
                <a:latin typeface="Cambria" pitchFamily="18" charset="0"/>
              </a:rPr>
              <a:t> layer. 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The set of negative effect links </a:t>
            </a:r>
            <a:r>
              <a:rPr lang="en-US" sz="2000" dirty="0" err="1" smtClean="0">
                <a:latin typeface="Cambria" pitchFamily="18" charset="0"/>
              </a:rPr>
              <a:t>PostN</a:t>
            </a:r>
            <a:r>
              <a:rPr lang="en-US" sz="2000" baseline="-25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, of actions in the </a:t>
            </a:r>
            <a:r>
              <a:rPr lang="en-US" sz="2000" dirty="0" err="1" smtClean="0">
                <a:latin typeface="Cambria" pitchFamily="18" charset="0"/>
              </a:rPr>
              <a:t>ith</a:t>
            </a:r>
            <a:r>
              <a:rPr lang="en-US" sz="2000" dirty="0" smtClean="0">
                <a:latin typeface="Cambria" pitchFamily="18" charset="0"/>
              </a:rPr>
              <a:t> layer. 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The set of preconditions links </a:t>
            </a:r>
            <a:r>
              <a:rPr lang="en-US" sz="2000" dirty="0" err="1" smtClean="0">
                <a:latin typeface="Cambria" pitchFamily="18" charset="0"/>
              </a:rPr>
              <a:t>PreP</a:t>
            </a:r>
            <a:r>
              <a:rPr lang="en-US" sz="2000" baseline="-25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of actions in the </a:t>
            </a:r>
            <a:r>
              <a:rPr lang="en-US" sz="2000" dirty="0" err="1" smtClean="0">
                <a:latin typeface="Cambria" pitchFamily="18" charset="0"/>
              </a:rPr>
              <a:t>ith</a:t>
            </a:r>
            <a:r>
              <a:rPr lang="en-US" sz="2000" dirty="0" smtClean="0">
                <a:latin typeface="Cambria" pitchFamily="18" charset="0"/>
              </a:rPr>
              <a:t> layer from P</a:t>
            </a:r>
            <a:r>
              <a:rPr lang="en-US" sz="2000" baseline="-25000" dirty="0" smtClean="0">
                <a:latin typeface="Cambria" pitchFamily="18" charset="0"/>
              </a:rPr>
              <a:t>i-1</a:t>
            </a:r>
            <a:r>
              <a:rPr lang="en-US" sz="2000" dirty="0" smtClean="0">
                <a:latin typeface="Cambria" pitchFamily="18" charset="0"/>
              </a:rPr>
              <a:t>. 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The set of action </a:t>
            </a:r>
            <a:r>
              <a:rPr lang="en-US" sz="2000" dirty="0" err="1" smtClean="0">
                <a:latin typeface="Cambria" pitchFamily="18" charset="0"/>
              </a:rPr>
              <a:t>mutexes</a:t>
            </a:r>
            <a:r>
              <a:rPr lang="en-US" sz="2000" dirty="0" smtClean="0">
                <a:latin typeface="Cambria" pitchFamily="18" charset="0"/>
              </a:rPr>
              <a:t> in the </a:t>
            </a:r>
            <a:r>
              <a:rPr lang="en-US" sz="2000" dirty="0" err="1" smtClean="0">
                <a:latin typeface="Cambria" pitchFamily="18" charset="0"/>
              </a:rPr>
              <a:t>ith</a:t>
            </a:r>
            <a:r>
              <a:rPr lang="en-US" sz="2000" dirty="0" smtClean="0">
                <a:latin typeface="Cambria" pitchFamily="18" charset="0"/>
              </a:rPr>
              <a:t> layer. 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The set of proposition </a:t>
            </a:r>
            <a:r>
              <a:rPr lang="en-US" sz="2000" dirty="0" err="1" smtClean="0">
                <a:latin typeface="Cambria" pitchFamily="18" charset="0"/>
              </a:rPr>
              <a:t>mutexes</a:t>
            </a:r>
            <a:r>
              <a:rPr lang="en-US" sz="2000" dirty="0" smtClean="0">
                <a:latin typeface="Cambria" pitchFamily="18" charset="0"/>
              </a:rPr>
              <a:t> in the </a:t>
            </a:r>
            <a:r>
              <a:rPr lang="en-US" sz="2000" dirty="0" err="1" smtClean="0">
                <a:latin typeface="Cambria" pitchFamily="18" charset="0"/>
              </a:rPr>
              <a:t>ith</a:t>
            </a:r>
            <a:r>
              <a:rPr lang="en-US" sz="2000" dirty="0" smtClean="0">
                <a:latin typeface="Cambria" pitchFamily="18" charset="0"/>
              </a:rPr>
              <a:t> layer.     </a:t>
            </a:r>
          </a:p>
          <a:p>
            <a:r>
              <a:rPr lang="en-US" sz="2200" dirty="0" smtClean="0">
                <a:latin typeface="Cambria" pitchFamily="18" charset="0"/>
              </a:rPr>
              <a:t>Figure in next slide illustrates the structure of a planning graph. </a:t>
            </a:r>
          </a:p>
          <a:p>
            <a:r>
              <a:rPr lang="en-US" sz="2200" dirty="0" smtClean="0">
                <a:latin typeface="Cambria" pitchFamily="18" charset="0"/>
              </a:rPr>
              <a:t>The initial state of the planning problem defines the layer P</a:t>
            </a:r>
            <a:r>
              <a:rPr lang="en-US" sz="2200" baseline="-25000" dirty="0" smtClean="0">
                <a:latin typeface="Cambria" pitchFamily="18" charset="0"/>
              </a:rPr>
              <a:t>0</a:t>
            </a:r>
            <a:r>
              <a:rPr lang="en-US" sz="2200" dirty="0" smtClean="0">
                <a:latin typeface="Cambria" pitchFamily="18" charset="0"/>
              </a:rPr>
              <a:t>. </a:t>
            </a:r>
          </a:p>
          <a:p>
            <a:r>
              <a:rPr lang="en-US" sz="2200" dirty="0" smtClean="0">
                <a:latin typeface="Cambria" pitchFamily="18" charset="0"/>
              </a:rPr>
              <a:t>Since P</a:t>
            </a:r>
            <a:r>
              <a:rPr lang="en-US" sz="2200" baseline="-25000" dirty="0" smtClean="0">
                <a:latin typeface="Cambria" pitchFamily="18" charset="0"/>
              </a:rPr>
              <a:t>0</a:t>
            </a:r>
            <a:r>
              <a:rPr lang="en-US" sz="2200" dirty="0" smtClean="0">
                <a:latin typeface="Cambria" pitchFamily="18" charset="0"/>
              </a:rPr>
              <a:t> represents a given state, there can be no </a:t>
            </a:r>
            <a:r>
              <a:rPr lang="en-US" sz="2200" dirty="0" err="1" smtClean="0">
                <a:latin typeface="Cambria" pitchFamily="18" charset="0"/>
              </a:rPr>
              <a:t>mutex</a:t>
            </a:r>
            <a:r>
              <a:rPr lang="en-US" sz="2200" dirty="0" smtClean="0">
                <a:latin typeface="Cambria" pitchFamily="18" charset="0"/>
              </a:rPr>
              <a:t> edges in this layer. </a:t>
            </a:r>
          </a:p>
          <a:p>
            <a:r>
              <a:rPr lang="en-US" sz="2200" dirty="0" smtClean="0">
                <a:latin typeface="Cambria" pitchFamily="18" charset="0"/>
              </a:rPr>
              <a:t>In the graph shown below, there are four actions—a1, a2, a3 and a4.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16</a:t>
            </a:fld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7543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An action appears in a layer, only if all its preconditions are </a:t>
            </a:r>
            <a:r>
              <a:rPr lang="en-US" sz="2200" dirty="0" err="1" smtClean="0">
                <a:latin typeface="Cambria" pitchFamily="18" charset="0"/>
              </a:rPr>
              <a:t>nonmutex</a:t>
            </a:r>
            <a:r>
              <a:rPr lang="en-US" sz="2200" dirty="0" smtClean="0">
                <a:latin typeface="Cambria" pitchFamily="18" charset="0"/>
              </a:rPr>
              <a:t> in the previous proposition layer. </a:t>
            </a:r>
          </a:p>
          <a:p>
            <a:r>
              <a:rPr lang="en-US" sz="2200" dirty="0" smtClean="0">
                <a:latin typeface="Cambria" pitchFamily="18" charset="0"/>
              </a:rPr>
              <a:t>The first two actions a1 and a2 appear in the first action layer A1, and the other two appear in layers A2 and A3 one by one. </a:t>
            </a:r>
          </a:p>
          <a:p>
            <a:r>
              <a:rPr lang="en-US" sz="2200" dirty="0" smtClean="0">
                <a:latin typeface="Cambria" pitchFamily="18" charset="0"/>
              </a:rPr>
              <a:t>For every proposition, there is a No-op action shown in dashed edges in the figure. </a:t>
            </a:r>
          </a:p>
          <a:p>
            <a:r>
              <a:rPr lang="en-US" sz="2200" dirty="0" smtClean="0">
                <a:latin typeface="Cambria" pitchFamily="18" charset="0"/>
              </a:rPr>
              <a:t>Only some of the </a:t>
            </a:r>
            <a:r>
              <a:rPr lang="en-US" sz="2200" dirty="0" err="1" smtClean="0">
                <a:latin typeface="Cambria" pitchFamily="18" charset="0"/>
              </a:rPr>
              <a:t>mutex</a:t>
            </a:r>
            <a:r>
              <a:rPr lang="en-US" sz="2200" dirty="0" smtClean="0">
                <a:latin typeface="Cambria" pitchFamily="18" charset="0"/>
              </a:rPr>
              <a:t> edges have been shown to avoid cluttering up the figure.</a:t>
            </a:r>
          </a:p>
          <a:p>
            <a:r>
              <a:rPr lang="en-US" sz="2200" dirty="0" smtClean="0">
                <a:latin typeface="Cambria" pitchFamily="18" charset="0"/>
              </a:rPr>
              <a:t>Very often we do not show the No-op actions explicitly in the planning graph figures. </a:t>
            </a:r>
          </a:p>
          <a:p>
            <a:r>
              <a:rPr lang="en-US" sz="2200" dirty="0" smtClean="0">
                <a:latin typeface="Cambria" pitchFamily="18" charset="0"/>
              </a:rPr>
              <a:t>Instead, we draw edges directly from the proposition in one layer to the proposition in succeeding layers. </a:t>
            </a: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These are depicted as thick, dashed, grey lines in the figure in next slide.</a:t>
            </a:r>
          </a:p>
          <a:p>
            <a:r>
              <a:rPr lang="en-US" sz="2200" dirty="0" smtClean="0">
                <a:latin typeface="Cambria" pitchFamily="18" charset="0"/>
              </a:rPr>
              <a:t>Next figure depicts a few layers of a planning graph for a simple blocks world problem.</a:t>
            </a:r>
          </a:p>
          <a:p>
            <a:r>
              <a:rPr lang="en-US" sz="2200" dirty="0" smtClean="0">
                <a:latin typeface="Cambria" pitchFamily="18" charset="0"/>
              </a:rPr>
              <a:t>Observe that the planning graph does not depend upon the goals to be solved in a specific planning problem.</a:t>
            </a:r>
          </a:p>
          <a:p>
            <a:r>
              <a:rPr lang="en-US" sz="2200" dirty="0" smtClean="0">
                <a:latin typeface="Cambria" pitchFamily="18" charset="0"/>
              </a:rPr>
              <a:t>One of the first observations one can make is that the nodes in the graph grow monotonically with every new layer.</a:t>
            </a:r>
          </a:p>
          <a:p>
            <a:r>
              <a:rPr lang="en-US" sz="2200" dirty="0" smtClean="0">
                <a:latin typeface="Cambria" pitchFamily="18" charset="0"/>
              </a:rPr>
              <a:t>This is because every proposition has an associated No-op action.</a:t>
            </a:r>
          </a:p>
          <a:p>
            <a:r>
              <a:rPr lang="en-US" sz="2200" dirty="0" smtClean="0">
                <a:latin typeface="Cambria" pitchFamily="18" charset="0"/>
              </a:rPr>
              <a:t>Once a proposition appears in a layer, it will always occur in subsequent layers.</a:t>
            </a: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19</a:t>
            </a:fld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153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Advanced planning methods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Planning problems are often described by a Planning Domain Description Language (PDDL).</a:t>
            </a:r>
          </a:p>
          <a:p>
            <a:r>
              <a:rPr lang="en-US" sz="2200" dirty="0" smtClean="0">
                <a:latin typeface="Cambria" pitchFamily="18" charset="0"/>
              </a:rPr>
              <a:t>The PDDL allows one to write a set of predicates that describe the domain and operators that describe the actions that are possible.</a:t>
            </a:r>
          </a:p>
          <a:p>
            <a:r>
              <a:rPr lang="en-US" sz="2200" dirty="0" smtClean="0">
                <a:latin typeface="Cambria" pitchFamily="18" charset="0"/>
              </a:rPr>
              <a:t>A planning problem is an initial state description and a set of goal predicates that a solution plan is required to satisfy.</a:t>
            </a:r>
          </a:p>
          <a:p>
            <a:r>
              <a:rPr lang="en-US" sz="2200" dirty="0" smtClean="0">
                <a:latin typeface="Cambria" pitchFamily="18" charset="0"/>
              </a:rPr>
              <a:t>The task of planning is to find a solution plan.</a:t>
            </a:r>
          </a:p>
          <a:p>
            <a:r>
              <a:rPr lang="en-US" sz="2200" dirty="0" smtClean="0">
                <a:latin typeface="Cambria" pitchFamily="18" charset="0"/>
              </a:rPr>
              <a:t>The simplest plans are sequences of actions, and the most direct approaches to planning are search algorithms to find those action sequences.</a:t>
            </a:r>
          </a:p>
          <a:p>
            <a:r>
              <a:rPr lang="en-US" sz="2200" dirty="0" smtClean="0">
                <a:latin typeface="Cambria" pitchFamily="18" charset="0"/>
              </a:rPr>
              <a:t>In Chapter 7, There was a study of some of the search based planning algorithms for the simplest domains.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It is a little less obvious, but when an action appears in an action layer, it occurs in every subsequent layer as well.</a:t>
            </a:r>
          </a:p>
          <a:p>
            <a:r>
              <a:rPr lang="en-US" sz="2200" dirty="0" smtClean="0">
                <a:latin typeface="Cambria" pitchFamily="18" charset="0"/>
              </a:rPr>
              <a:t>This is because its preconditions that appeared </a:t>
            </a:r>
            <a:r>
              <a:rPr lang="en-US" sz="2200" dirty="0" err="1" smtClean="0">
                <a:latin typeface="Cambria" pitchFamily="18" charset="0"/>
              </a:rPr>
              <a:t>nonmutex</a:t>
            </a:r>
            <a:r>
              <a:rPr lang="en-US" sz="2200" dirty="0" smtClean="0">
                <a:latin typeface="Cambria" pitchFamily="18" charset="0"/>
              </a:rPr>
              <a:t> in a layer continue to show up </a:t>
            </a:r>
            <a:r>
              <a:rPr lang="en-US" sz="2200" dirty="0" err="1" smtClean="0">
                <a:latin typeface="Cambria" pitchFamily="18" charset="0"/>
              </a:rPr>
              <a:t>nonmutex</a:t>
            </a:r>
            <a:r>
              <a:rPr lang="en-US" sz="2200" dirty="0" smtClean="0">
                <a:latin typeface="Cambria" pitchFamily="18" charset="0"/>
              </a:rPr>
              <a:t> in subsequent layers.</a:t>
            </a:r>
          </a:p>
          <a:p>
            <a:r>
              <a:rPr lang="en-US" sz="2200" dirty="0" smtClean="0">
                <a:latin typeface="Cambria" pitchFamily="18" charset="0"/>
              </a:rPr>
              <a:t>More interestingly, the proposition layers and action layers in a planning graph stabilize or level off after a while.</a:t>
            </a:r>
          </a:p>
          <a:p>
            <a:r>
              <a:rPr lang="en-US" sz="2200" dirty="0" smtClean="0">
                <a:latin typeface="Cambria" pitchFamily="18" charset="0"/>
              </a:rPr>
              <a:t>Once the graph has </a:t>
            </a:r>
            <a:r>
              <a:rPr lang="en-US" sz="2200" dirty="0" err="1" smtClean="0">
                <a:latin typeface="Cambria" pitchFamily="18" charset="0"/>
              </a:rPr>
              <a:t>levelled</a:t>
            </a:r>
            <a:r>
              <a:rPr lang="en-US" sz="2200" dirty="0" smtClean="0">
                <a:latin typeface="Cambria" pitchFamily="18" charset="0"/>
              </a:rPr>
              <a:t> off, no new propositions or actions will appear.</a:t>
            </a:r>
          </a:p>
          <a:p>
            <a:r>
              <a:rPr lang="en-US" sz="2200" dirty="0" smtClean="0">
                <a:latin typeface="Cambria" pitchFamily="18" charset="0"/>
              </a:rPr>
              <a:t>However, the number of </a:t>
            </a:r>
            <a:r>
              <a:rPr lang="en-US" sz="2200" dirty="0" err="1" smtClean="0">
                <a:latin typeface="Cambria" pitchFamily="18" charset="0"/>
              </a:rPr>
              <a:t>mutexes</a:t>
            </a:r>
            <a:r>
              <a:rPr lang="en-US" sz="2200" dirty="0" smtClean="0">
                <a:latin typeface="Cambria" pitchFamily="18" charset="0"/>
              </a:rPr>
              <a:t> may still change.</a:t>
            </a:r>
          </a:p>
          <a:p>
            <a:r>
              <a:rPr lang="en-US" sz="2200" dirty="0" smtClean="0">
                <a:latin typeface="Cambria" pitchFamily="18" charset="0"/>
              </a:rPr>
              <a:t>In the starting layer, there are no </a:t>
            </a:r>
            <a:r>
              <a:rPr lang="en-US" sz="2200" dirty="0" err="1" smtClean="0">
                <a:latin typeface="Cambria" pitchFamily="18" charset="0"/>
              </a:rPr>
              <a:t>mutexes</a:t>
            </a:r>
            <a:r>
              <a:rPr lang="en-US" sz="2200" dirty="0" smtClean="0">
                <a:latin typeface="Cambria" pitchFamily="18" charset="0"/>
              </a:rPr>
              <a:t>.</a:t>
            </a:r>
          </a:p>
          <a:p>
            <a:r>
              <a:rPr lang="en-US" sz="2200" dirty="0" smtClean="0">
                <a:latin typeface="Cambria" pitchFamily="18" charset="0"/>
              </a:rPr>
              <a:t>But as the graph is built, </a:t>
            </a:r>
            <a:r>
              <a:rPr lang="en-US" sz="2200" dirty="0" err="1" smtClean="0">
                <a:latin typeface="Cambria" pitchFamily="18" charset="0"/>
              </a:rPr>
              <a:t>mutexes</a:t>
            </a:r>
            <a:r>
              <a:rPr lang="en-US" sz="2200" dirty="0" smtClean="0">
                <a:latin typeface="Cambria" pitchFamily="18" charset="0"/>
              </a:rPr>
              <a:t> appear.</a:t>
            </a:r>
          </a:p>
          <a:p>
            <a:r>
              <a:rPr lang="en-US" sz="2200" dirty="0" smtClean="0">
                <a:latin typeface="Cambria" pitchFamily="18" charset="0"/>
              </a:rPr>
              <a:t>However, these </a:t>
            </a:r>
            <a:r>
              <a:rPr lang="en-US" sz="2200" dirty="0" err="1" smtClean="0">
                <a:latin typeface="Cambria" pitchFamily="18" charset="0"/>
              </a:rPr>
              <a:t>mutexes</a:t>
            </a:r>
            <a:r>
              <a:rPr lang="en-US" sz="2200" dirty="0" smtClean="0">
                <a:latin typeface="Cambria" pitchFamily="18" charset="0"/>
              </a:rPr>
              <a:t> could disappear in future layers.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150" dirty="0" smtClean="0">
                <a:latin typeface="Cambria" pitchFamily="18" charset="0"/>
              </a:rPr>
              <a:t>Once they disappear, they can never appear again.</a:t>
            </a:r>
          </a:p>
          <a:p>
            <a:r>
              <a:rPr lang="en-US" sz="2150" dirty="0" smtClean="0">
                <a:latin typeface="Cambria" pitchFamily="18" charset="0"/>
              </a:rPr>
              <a:t>Consider the blocks world problem in which two blocks, say A and B, that have to be </a:t>
            </a:r>
            <a:r>
              <a:rPr lang="en-US" sz="2150" dirty="0" err="1" smtClean="0">
                <a:latin typeface="Cambria" pitchFamily="18" charset="0"/>
              </a:rPr>
              <a:t>unstacked</a:t>
            </a:r>
            <a:r>
              <a:rPr lang="en-US" sz="2150" dirty="0" smtClean="0">
                <a:latin typeface="Cambria" pitchFamily="18" charset="0"/>
              </a:rPr>
              <a:t> from two blocks, say C and D respectively, and are to be put on the table.</a:t>
            </a:r>
          </a:p>
          <a:p>
            <a:r>
              <a:rPr lang="en-US" sz="2150" dirty="0" smtClean="0">
                <a:latin typeface="Cambria" pitchFamily="18" charset="0"/>
              </a:rPr>
              <a:t>In the first action layer, there will be two actions, </a:t>
            </a:r>
            <a:r>
              <a:rPr lang="en-US" sz="2150" dirty="0" err="1" smtClean="0">
                <a:latin typeface="Cambria" pitchFamily="18" charset="0"/>
              </a:rPr>
              <a:t>UnSt</a:t>
            </a:r>
            <a:r>
              <a:rPr lang="en-US" sz="2150" dirty="0" smtClean="0">
                <a:latin typeface="Cambria" pitchFamily="18" charset="0"/>
              </a:rPr>
              <a:t>(A, C) and </a:t>
            </a:r>
            <a:r>
              <a:rPr lang="en-US" sz="2150" dirty="0" err="1" smtClean="0">
                <a:latin typeface="Cambria" pitchFamily="18" charset="0"/>
              </a:rPr>
              <a:t>UnSt</a:t>
            </a:r>
            <a:r>
              <a:rPr lang="en-US" sz="2150" dirty="0" smtClean="0">
                <a:latin typeface="Cambria" pitchFamily="18" charset="0"/>
              </a:rPr>
              <a:t>(B, D), with effects Hold(A) and Hold(B) in P1.</a:t>
            </a:r>
          </a:p>
          <a:p>
            <a:r>
              <a:rPr lang="en-US" sz="2150" dirty="0" smtClean="0">
                <a:latin typeface="Cambria" pitchFamily="18" charset="0"/>
              </a:rPr>
              <a:t>These actions and their effects will naturally be </a:t>
            </a:r>
            <a:r>
              <a:rPr lang="en-US" sz="2150" dirty="0" err="1" smtClean="0">
                <a:latin typeface="Cambria" pitchFamily="18" charset="0"/>
              </a:rPr>
              <a:t>mutex</a:t>
            </a:r>
            <a:r>
              <a:rPr lang="en-US" sz="2150" dirty="0" smtClean="0">
                <a:latin typeface="Cambria" pitchFamily="18" charset="0"/>
              </a:rPr>
              <a:t> since only one block can be picked up by the one armed robot.</a:t>
            </a:r>
          </a:p>
          <a:p>
            <a:r>
              <a:rPr lang="en-US" sz="2150" dirty="0" smtClean="0">
                <a:latin typeface="Cambria" pitchFamily="18" charset="0"/>
              </a:rPr>
              <a:t>In the next level A2, there are two actions </a:t>
            </a:r>
            <a:r>
              <a:rPr lang="en-US" sz="2150" dirty="0" err="1" smtClean="0">
                <a:latin typeface="Cambria" pitchFamily="18" charset="0"/>
              </a:rPr>
              <a:t>PtDn</a:t>
            </a:r>
            <a:r>
              <a:rPr lang="en-US" sz="2150" dirty="0" smtClean="0">
                <a:latin typeface="Cambria" pitchFamily="18" charset="0"/>
              </a:rPr>
              <a:t>(A) and </a:t>
            </a:r>
            <a:r>
              <a:rPr lang="en-US" sz="2150" dirty="0" err="1" smtClean="0">
                <a:latin typeface="Cambria" pitchFamily="18" charset="0"/>
              </a:rPr>
              <a:t>PtOn</a:t>
            </a:r>
            <a:r>
              <a:rPr lang="en-US" sz="2150" dirty="0" smtClean="0">
                <a:latin typeface="Cambria" pitchFamily="18" charset="0"/>
              </a:rPr>
              <a:t>(B), resulting in propositions </a:t>
            </a:r>
            <a:r>
              <a:rPr lang="en-US" sz="2150" dirty="0" err="1" smtClean="0">
                <a:latin typeface="Cambria" pitchFamily="18" charset="0"/>
              </a:rPr>
              <a:t>OnT</a:t>
            </a:r>
            <a:r>
              <a:rPr lang="en-US" sz="2150" dirty="0" smtClean="0">
                <a:latin typeface="Cambria" pitchFamily="18" charset="0"/>
              </a:rPr>
              <a:t>(A) and </a:t>
            </a:r>
            <a:r>
              <a:rPr lang="en-US" sz="2150" dirty="0" err="1" smtClean="0">
                <a:latin typeface="Cambria" pitchFamily="18" charset="0"/>
              </a:rPr>
              <a:t>OnT</a:t>
            </a:r>
            <a:r>
              <a:rPr lang="en-US" sz="2150" dirty="0" smtClean="0">
                <a:latin typeface="Cambria" pitchFamily="18" charset="0"/>
              </a:rPr>
              <a:t>(B) in layer P2.</a:t>
            </a:r>
          </a:p>
          <a:p>
            <a:r>
              <a:rPr lang="en-US" sz="2150" dirty="0" smtClean="0">
                <a:latin typeface="Cambria" pitchFamily="18" charset="0"/>
              </a:rPr>
              <a:t>Again, it is easy to see that these propositions are </a:t>
            </a:r>
            <a:r>
              <a:rPr lang="en-US" sz="2150" dirty="0" err="1" smtClean="0">
                <a:latin typeface="Cambria" pitchFamily="18" charset="0"/>
              </a:rPr>
              <a:t>mutex</a:t>
            </a:r>
            <a:r>
              <a:rPr lang="en-US" sz="2150" dirty="0" smtClean="0">
                <a:latin typeface="Cambria" pitchFamily="18" charset="0"/>
              </a:rPr>
              <a:t> in P2.</a:t>
            </a:r>
          </a:p>
          <a:p>
            <a:r>
              <a:rPr lang="en-US" sz="2150" dirty="0" smtClean="0">
                <a:latin typeface="Cambria" pitchFamily="18" charset="0"/>
              </a:rPr>
              <a:t>However, with two more layers of actions and propositions, the two propositions </a:t>
            </a:r>
            <a:r>
              <a:rPr lang="en-US" sz="2150" dirty="0" err="1" smtClean="0">
                <a:latin typeface="Cambria" pitchFamily="18" charset="0"/>
              </a:rPr>
              <a:t>OnT</a:t>
            </a:r>
            <a:r>
              <a:rPr lang="en-US" sz="2150" dirty="0" smtClean="0">
                <a:latin typeface="Cambria" pitchFamily="18" charset="0"/>
              </a:rPr>
              <a:t>(A) and </a:t>
            </a:r>
            <a:r>
              <a:rPr lang="en-US" sz="2150" dirty="0" err="1" smtClean="0">
                <a:latin typeface="Cambria" pitchFamily="18" charset="0"/>
              </a:rPr>
              <a:t>OnT</a:t>
            </a:r>
            <a:r>
              <a:rPr lang="en-US" sz="2150" dirty="0" smtClean="0">
                <a:latin typeface="Cambria" pitchFamily="18" charset="0"/>
              </a:rPr>
              <a:t>(B) are not </a:t>
            </a:r>
            <a:r>
              <a:rPr lang="en-US" sz="2150" dirty="0" err="1" smtClean="0">
                <a:latin typeface="Cambria" pitchFamily="18" charset="0"/>
              </a:rPr>
              <a:t>mutex</a:t>
            </a:r>
            <a:r>
              <a:rPr lang="en-US" sz="2150" dirty="0" smtClean="0">
                <a:latin typeface="Cambria" pitchFamily="18" charset="0"/>
              </a:rPr>
              <a:t> in the layer P4.</a:t>
            </a:r>
            <a:endParaRPr lang="en-US" sz="215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err="1" smtClean="0">
                <a:latin typeface="Cambria" pitchFamily="18" charset="0"/>
              </a:rPr>
              <a:t>Mutex</a:t>
            </a:r>
            <a:r>
              <a:rPr lang="en-US" sz="3600" dirty="0" smtClean="0">
                <a:latin typeface="Cambria" pitchFamily="18" charset="0"/>
              </a:rPr>
              <a:t> Relations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The plans produced by </a:t>
            </a:r>
            <a:r>
              <a:rPr lang="en-US" sz="2200" dirty="0" err="1" smtClean="0">
                <a:latin typeface="Cambria" pitchFamily="18" charset="0"/>
              </a:rPr>
              <a:t>Graphplan</a:t>
            </a:r>
            <a:r>
              <a:rPr lang="en-US" sz="2200" dirty="0" smtClean="0">
                <a:latin typeface="Cambria" pitchFamily="18" charset="0"/>
              </a:rPr>
              <a:t> may have actions that occur in the same layer. </a:t>
            </a:r>
          </a:p>
          <a:p>
            <a:r>
              <a:rPr lang="en-US" sz="2200" dirty="0" smtClean="0">
                <a:latin typeface="Cambria" pitchFamily="18" charset="0"/>
              </a:rPr>
              <a:t>This means that they could be done in parallel without affecting the outcome. </a:t>
            </a:r>
          </a:p>
          <a:p>
            <a:r>
              <a:rPr lang="en-US" sz="2200" dirty="0" smtClean="0">
                <a:latin typeface="Cambria" pitchFamily="18" charset="0"/>
              </a:rPr>
              <a:t>Moreover, if one wants linear plans then these actions could be </a:t>
            </a:r>
            <a:r>
              <a:rPr lang="en-US" sz="2200" dirty="0" err="1" smtClean="0">
                <a:latin typeface="Cambria" pitchFamily="18" charset="0"/>
              </a:rPr>
              <a:t>linearized</a:t>
            </a:r>
            <a:r>
              <a:rPr lang="en-US" sz="2200" dirty="0" smtClean="0">
                <a:latin typeface="Cambria" pitchFamily="18" charset="0"/>
              </a:rPr>
              <a:t> in any order. </a:t>
            </a:r>
          </a:p>
          <a:p>
            <a:r>
              <a:rPr lang="en-US" sz="2200" dirty="0" smtClean="0">
                <a:latin typeface="Cambria" pitchFamily="18" charset="0"/>
              </a:rPr>
              <a:t>The </a:t>
            </a:r>
            <a:r>
              <a:rPr lang="en-US" sz="2200" dirty="0" err="1" smtClean="0">
                <a:latin typeface="Cambria" pitchFamily="18" charset="0"/>
              </a:rPr>
              <a:t>mutex</a:t>
            </a:r>
            <a:r>
              <a:rPr lang="en-US" sz="2200" dirty="0" smtClean="0">
                <a:latin typeface="Cambria" pitchFamily="18" charset="0"/>
              </a:rPr>
              <a:t> relations identify a pair of actions or propositions that cannot be present in the same layer in a plan. </a:t>
            </a:r>
          </a:p>
          <a:p>
            <a:r>
              <a:rPr lang="en-US" sz="2200" dirty="0" smtClean="0">
                <a:latin typeface="Cambria" pitchFamily="18" charset="0"/>
              </a:rPr>
              <a:t>Two actions a </a:t>
            </a:r>
            <a:r>
              <a:rPr lang="en-US" sz="2200" dirty="0" err="1" smtClean="0">
                <a:latin typeface="Cambria" pitchFamily="18" charset="0"/>
              </a:rPr>
              <a:t>ЄAi</a:t>
            </a:r>
            <a:r>
              <a:rPr lang="en-US" sz="2200" dirty="0" smtClean="0">
                <a:latin typeface="Cambria" pitchFamily="18" charset="0"/>
              </a:rPr>
              <a:t> and </a:t>
            </a:r>
            <a:r>
              <a:rPr lang="en-US" sz="2200" dirty="0" err="1" smtClean="0">
                <a:latin typeface="Cambria" pitchFamily="18" charset="0"/>
              </a:rPr>
              <a:t>bЄAi</a:t>
            </a:r>
            <a:r>
              <a:rPr lang="en-US" sz="2200" dirty="0" smtClean="0">
                <a:latin typeface="Cambria" pitchFamily="18" charset="0"/>
              </a:rPr>
              <a:t> are </a:t>
            </a:r>
            <a:r>
              <a:rPr lang="en-US" sz="2200" dirty="0" err="1" smtClean="0">
                <a:latin typeface="Cambria" pitchFamily="18" charset="0"/>
              </a:rPr>
              <a:t>mutex</a:t>
            </a:r>
            <a:r>
              <a:rPr lang="en-US" sz="2200" dirty="0" smtClean="0">
                <a:latin typeface="Cambria" pitchFamily="18" charset="0"/>
              </a:rPr>
              <a:t> if one of the following holds, </a:t>
            </a:r>
          </a:p>
          <a:p>
            <a:r>
              <a:rPr lang="en-US" sz="2200" dirty="0" smtClean="0">
                <a:latin typeface="Cambria" pitchFamily="18" charset="0"/>
              </a:rPr>
              <a:t>Competing Needs 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There exist propositions </a:t>
            </a:r>
            <a:r>
              <a:rPr lang="en-US" sz="1800" dirty="0" err="1" smtClean="0">
                <a:latin typeface="Cambria" pitchFamily="18" charset="0"/>
              </a:rPr>
              <a:t>p</a:t>
            </a:r>
            <a:r>
              <a:rPr lang="en-US" sz="1800" baseline="-25000" dirty="0" err="1" smtClean="0">
                <a:latin typeface="Cambria" pitchFamily="18" charset="0"/>
              </a:rPr>
              <a:t>a</a:t>
            </a:r>
            <a:r>
              <a:rPr lang="en-US" sz="1800" dirty="0" err="1" smtClean="0">
                <a:latin typeface="Cambria" pitchFamily="18" charset="0"/>
              </a:rPr>
              <a:t>Єpreconditions</a:t>
            </a:r>
            <a:r>
              <a:rPr lang="en-US" sz="1800" dirty="0" smtClean="0">
                <a:latin typeface="Cambria" pitchFamily="18" charset="0"/>
              </a:rPr>
              <a:t>(a) and </a:t>
            </a:r>
            <a:r>
              <a:rPr lang="en-US" sz="1800" dirty="0" err="1" smtClean="0">
                <a:latin typeface="Cambria" pitchFamily="18" charset="0"/>
              </a:rPr>
              <a:t>p</a:t>
            </a:r>
            <a:r>
              <a:rPr lang="en-US" sz="1800" baseline="-25000" dirty="0" err="1" smtClean="0">
                <a:latin typeface="Cambria" pitchFamily="18" charset="0"/>
              </a:rPr>
              <a:t>b</a:t>
            </a:r>
            <a:r>
              <a:rPr lang="en-US" sz="1800" dirty="0" err="1" smtClean="0">
                <a:latin typeface="Cambria" pitchFamily="18" charset="0"/>
              </a:rPr>
              <a:t>Єpreconditions</a:t>
            </a:r>
            <a:r>
              <a:rPr lang="en-US" sz="1800" dirty="0" smtClean="0">
                <a:latin typeface="Cambria" pitchFamily="18" charset="0"/>
              </a:rPr>
              <a:t>(b) such that pa and </a:t>
            </a:r>
            <a:r>
              <a:rPr lang="en-US" sz="1800" dirty="0" err="1" smtClean="0">
                <a:latin typeface="Cambria" pitchFamily="18" charset="0"/>
              </a:rPr>
              <a:t>pb</a:t>
            </a:r>
            <a:r>
              <a:rPr lang="en-US" sz="1800" dirty="0" smtClean="0">
                <a:latin typeface="Cambria" pitchFamily="18" charset="0"/>
              </a:rPr>
              <a:t> are </a:t>
            </a:r>
            <a:r>
              <a:rPr lang="en-US" sz="1800" dirty="0" err="1" smtClean="0">
                <a:latin typeface="Cambria" pitchFamily="18" charset="0"/>
              </a:rPr>
              <a:t>mutex</a:t>
            </a:r>
            <a:r>
              <a:rPr lang="en-US" sz="1800" dirty="0" smtClean="0">
                <a:latin typeface="Cambria" pitchFamily="18" charset="0"/>
              </a:rPr>
              <a:t> (in the preceding layer). </a:t>
            </a: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Inconsistent Effects 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There exists a proposition p such that </a:t>
            </a:r>
            <a:r>
              <a:rPr lang="en-US" sz="1800" dirty="0" err="1" smtClean="0">
                <a:latin typeface="Cambria" pitchFamily="18" charset="0"/>
              </a:rPr>
              <a:t>pЄeffects</a:t>
            </a:r>
            <a:r>
              <a:rPr lang="en-US" sz="1800" baseline="30000" dirty="0" smtClean="0">
                <a:latin typeface="Cambria" pitchFamily="18" charset="0"/>
              </a:rPr>
              <a:t>+</a:t>
            </a:r>
            <a:r>
              <a:rPr lang="en-US" sz="1800" dirty="0" smtClean="0">
                <a:latin typeface="Cambria" pitchFamily="18" charset="0"/>
              </a:rPr>
              <a:t>(a) and </a:t>
            </a:r>
            <a:r>
              <a:rPr lang="en-US" sz="1800" dirty="0" err="1" smtClean="0">
                <a:latin typeface="Cambria" pitchFamily="18" charset="0"/>
              </a:rPr>
              <a:t>pЄeffects</a:t>
            </a:r>
            <a:r>
              <a:rPr lang="en-US" sz="1800" baseline="30000" dirty="0" smtClean="0">
                <a:latin typeface="Cambria" pitchFamily="18" charset="0"/>
              </a:rPr>
              <a:t>-</a:t>
            </a:r>
            <a:r>
              <a:rPr lang="en-US" sz="1800" dirty="0" smtClean="0">
                <a:latin typeface="Cambria" pitchFamily="18" charset="0"/>
              </a:rPr>
              <a:t>(b) or vice versa. The semantics of these actions in parallel are not defined. And if they are </a:t>
            </a:r>
            <a:r>
              <a:rPr lang="en-US" sz="1800" dirty="0" err="1" smtClean="0">
                <a:latin typeface="Cambria" pitchFamily="18" charset="0"/>
              </a:rPr>
              <a:t>linearized</a:t>
            </a:r>
            <a:r>
              <a:rPr lang="en-US" sz="1800" dirty="0" smtClean="0">
                <a:latin typeface="Cambria" pitchFamily="18" charset="0"/>
              </a:rPr>
              <a:t> then the outcome will depend upon the order. </a:t>
            </a:r>
          </a:p>
          <a:p>
            <a:r>
              <a:rPr lang="en-US" sz="2200" dirty="0" smtClean="0">
                <a:latin typeface="Cambria" pitchFamily="18" charset="0"/>
              </a:rPr>
              <a:t>Interference 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There exists a proposition p such that </a:t>
            </a:r>
            <a:r>
              <a:rPr lang="en-US" sz="1800" dirty="0" err="1" smtClean="0">
                <a:latin typeface="Cambria" pitchFamily="18" charset="0"/>
              </a:rPr>
              <a:t>pЄpreconditions</a:t>
            </a:r>
            <a:r>
              <a:rPr lang="en-US" sz="1800" dirty="0" smtClean="0">
                <a:latin typeface="Cambria" pitchFamily="18" charset="0"/>
              </a:rPr>
              <a:t>(a) and </a:t>
            </a:r>
            <a:r>
              <a:rPr lang="en-US" sz="1800" dirty="0" err="1" smtClean="0">
                <a:latin typeface="Cambria" pitchFamily="18" charset="0"/>
              </a:rPr>
              <a:t>pЄeffects</a:t>
            </a:r>
            <a:r>
              <a:rPr lang="en-US" sz="1800" baseline="30000" dirty="0" smtClean="0">
                <a:latin typeface="Cambria" pitchFamily="18" charset="0"/>
              </a:rPr>
              <a:t>-</a:t>
            </a:r>
            <a:r>
              <a:rPr lang="en-US" sz="1800" dirty="0" smtClean="0">
                <a:latin typeface="Cambria" pitchFamily="18" charset="0"/>
              </a:rPr>
              <a:t>(b) or vice versa. Then only one linear ordering of the two actions would be feasible. 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There exists a proposition p such that </a:t>
            </a:r>
            <a:r>
              <a:rPr lang="en-US" sz="1800" dirty="0" err="1" smtClean="0">
                <a:latin typeface="Cambria" pitchFamily="18" charset="0"/>
              </a:rPr>
              <a:t>pЄpreconditions</a:t>
            </a:r>
            <a:r>
              <a:rPr lang="en-US" sz="1800" dirty="0" smtClean="0">
                <a:latin typeface="Cambria" pitchFamily="18" charset="0"/>
              </a:rPr>
              <a:t>(a) and </a:t>
            </a:r>
            <a:r>
              <a:rPr lang="en-US" sz="1800" dirty="0" err="1" smtClean="0">
                <a:latin typeface="Cambria" pitchFamily="18" charset="0"/>
              </a:rPr>
              <a:t>pЄeffect</a:t>
            </a:r>
            <a:r>
              <a:rPr lang="en-US" sz="1800" baseline="30000" dirty="0" smtClean="0">
                <a:latin typeface="Cambria" pitchFamily="18" charset="0"/>
              </a:rPr>
              <a:t>-</a:t>
            </a:r>
            <a:r>
              <a:rPr lang="en-US" sz="1800" dirty="0" smtClean="0">
                <a:latin typeface="Cambria" pitchFamily="18" charset="0"/>
              </a:rPr>
              <a:t>(a) and also </a:t>
            </a:r>
            <a:r>
              <a:rPr lang="en-US" sz="1800" dirty="0" err="1" smtClean="0">
                <a:latin typeface="Cambria" pitchFamily="18" charset="0"/>
              </a:rPr>
              <a:t>pЄpreconditions</a:t>
            </a:r>
            <a:r>
              <a:rPr lang="en-US" sz="1800" dirty="0" smtClean="0">
                <a:latin typeface="Cambria" pitchFamily="18" charset="0"/>
              </a:rPr>
              <a:t>(b) and </a:t>
            </a:r>
            <a:r>
              <a:rPr lang="en-US" sz="1800" dirty="0" err="1" smtClean="0">
                <a:latin typeface="Cambria" pitchFamily="18" charset="0"/>
              </a:rPr>
              <a:t>pЄeffect</a:t>
            </a:r>
            <a:r>
              <a:rPr lang="en-US" sz="1800" baseline="30000" dirty="0" smtClean="0">
                <a:latin typeface="Cambria" pitchFamily="18" charset="0"/>
              </a:rPr>
              <a:t>-</a:t>
            </a:r>
            <a:r>
              <a:rPr lang="en-US" sz="1800" dirty="0" smtClean="0">
                <a:latin typeface="Cambria" pitchFamily="18" charset="0"/>
              </a:rPr>
              <a:t>(b). That is, the proposition is consumed by each action, and hence only one of them can be executed. This condition can be seen as a special case of the condition 3 in which neither linearization is allowed. </a:t>
            </a: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Two propositions </a:t>
            </a:r>
            <a:r>
              <a:rPr lang="en-US" sz="2200" dirty="0" err="1" smtClean="0">
                <a:latin typeface="Cambria" pitchFamily="18" charset="0"/>
              </a:rPr>
              <a:t>pЄPi</a:t>
            </a:r>
            <a:r>
              <a:rPr lang="en-US" sz="2200" dirty="0" smtClean="0">
                <a:latin typeface="Cambria" pitchFamily="18" charset="0"/>
              </a:rPr>
              <a:t> and </a:t>
            </a:r>
            <a:r>
              <a:rPr lang="en-US" sz="2200" dirty="0" err="1" smtClean="0">
                <a:latin typeface="Cambria" pitchFamily="18" charset="0"/>
              </a:rPr>
              <a:t>qЄPi</a:t>
            </a:r>
            <a:r>
              <a:rPr lang="en-US" sz="2200" dirty="0" smtClean="0">
                <a:latin typeface="Cambria" pitchFamily="18" charset="0"/>
              </a:rPr>
              <a:t> are </a:t>
            </a:r>
            <a:r>
              <a:rPr lang="en-US" sz="2200" dirty="0" err="1" smtClean="0">
                <a:latin typeface="Cambria" pitchFamily="18" charset="0"/>
              </a:rPr>
              <a:t>mutex</a:t>
            </a:r>
            <a:r>
              <a:rPr lang="en-US" sz="2200" dirty="0" smtClean="0">
                <a:latin typeface="Cambria" pitchFamily="18" charset="0"/>
              </a:rPr>
              <a:t> if all combinations of actions &lt;a, b&gt; such that </a:t>
            </a:r>
            <a:r>
              <a:rPr lang="en-US" sz="2200" dirty="0" err="1" smtClean="0">
                <a:latin typeface="Cambria" pitchFamily="18" charset="0"/>
              </a:rPr>
              <a:t>aЄai</a:t>
            </a:r>
            <a:r>
              <a:rPr lang="en-US" sz="2200" dirty="0" smtClean="0">
                <a:latin typeface="Cambria" pitchFamily="18" charset="0"/>
              </a:rPr>
              <a:t> and </a:t>
            </a:r>
            <a:r>
              <a:rPr lang="en-US" sz="2200" dirty="0" err="1" smtClean="0">
                <a:latin typeface="Cambria" pitchFamily="18" charset="0"/>
              </a:rPr>
              <a:t>bЄAi</a:t>
            </a:r>
            <a:r>
              <a:rPr lang="en-US" sz="2200" dirty="0" smtClean="0">
                <a:latin typeface="Cambria" pitchFamily="18" charset="0"/>
              </a:rPr>
              <a:t> and </a:t>
            </a:r>
            <a:r>
              <a:rPr lang="en-US" sz="2200" dirty="0" err="1" smtClean="0">
                <a:latin typeface="Cambria" pitchFamily="18" charset="0"/>
              </a:rPr>
              <a:t>pЄeffect</a:t>
            </a:r>
            <a:r>
              <a:rPr lang="en-US" sz="2200" baseline="30000" dirty="0" smtClean="0">
                <a:latin typeface="Cambria" pitchFamily="18" charset="0"/>
              </a:rPr>
              <a:t>+</a:t>
            </a:r>
            <a:r>
              <a:rPr lang="en-US" sz="2200" dirty="0" smtClean="0">
                <a:latin typeface="Cambria" pitchFamily="18" charset="0"/>
              </a:rPr>
              <a:t>(a) and     </a:t>
            </a:r>
            <a:r>
              <a:rPr lang="en-US" sz="2200" dirty="0" err="1" smtClean="0">
                <a:latin typeface="Cambria" pitchFamily="18" charset="0"/>
              </a:rPr>
              <a:t>qЄeffect</a:t>
            </a:r>
            <a:r>
              <a:rPr lang="en-US" sz="2200" baseline="30000" dirty="0" smtClean="0">
                <a:latin typeface="Cambria" pitchFamily="18" charset="0"/>
              </a:rPr>
              <a:t>+</a:t>
            </a:r>
            <a:r>
              <a:rPr lang="en-US" sz="2200" dirty="0" smtClean="0">
                <a:latin typeface="Cambria" pitchFamily="18" charset="0"/>
              </a:rPr>
              <a:t>(b) are </a:t>
            </a:r>
            <a:r>
              <a:rPr lang="en-US" sz="2200" dirty="0" err="1" smtClean="0">
                <a:latin typeface="Cambria" pitchFamily="18" charset="0"/>
              </a:rPr>
              <a:t>mutex</a:t>
            </a:r>
            <a:r>
              <a:rPr lang="en-US" sz="2200" dirty="0" smtClean="0">
                <a:latin typeface="Cambria" pitchFamily="18" charset="0"/>
              </a:rPr>
              <a:t>. </a:t>
            </a:r>
          </a:p>
          <a:p>
            <a:r>
              <a:rPr lang="en-US" sz="2200" dirty="0" smtClean="0">
                <a:latin typeface="Cambria" pitchFamily="18" charset="0"/>
              </a:rPr>
              <a:t>Observe that if two propositions are not </a:t>
            </a:r>
            <a:r>
              <a:rPr lang="en-US" sz="2200" dirty="0" err="1" smtClean="0">
                <a:latin typeface="Cambria" pitchFamily="18" charset="0"/>
              </a:rPr>
              <a:t>mutex</a:t>
            </a:r>
            <a:r>
              <a:rPr lang="en-US" sz="2200" dirty="0" smtClean="0">
                <a:latin typeface="Cambria" pitchFamily="18" charset="0"/>
              </a:rPr>
              <a:t> in a layer, they will be not </a:t>
            </a:r>
            <a:r>
              <a:rPr lang="en-US" sz="2200" dirty="0" err="1" smtClean="0">
                <a:latin typeface="Cambria" pitchFamily="18" charset="0"/>
              </a:rPr>
              <a:t>mutex</a:t>
            </a:r>
            <a:r>
              <a:rPr lang="en-US" sz="2200" dirty="0" smtClean="0">
                <a:latin typeface="Cambria" pitchFamily="18" charset="0"/>
              </a:rPr>
              <a:t> in all subsequent layers because of the No-op actions.</a:t>
            </a: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25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229600" cy="352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7093754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The simplest domains described in PDDL1.0 have instantaneous deterministic actions making the only changes in a completely observable domain, and the goal predicates specify conditions on the final state.</a:t>
            </a:r>
          </a:p>
          <a:p>
            <a:r>
              <a:rPr lang="en-US" sz="2200" dirty="0" smtClean="0">
                <a:latin typeface="Cambria" pitchFamily="18" charset="0"/>
              </a:rPr>
              <a:t>One of the reasons why planning research confined itself to the STRIPS domain is that even for these domains, the basic search algorithms were bogged down by combinatorial explosion. </a:t>
            </a:r>
          </a:p>
          <a:p>
            <a:r>
              <a:rPr lang="en-US" sz="2200" dirty="0" smtClean="0">
                <a:latin typeface="Cambria" pitchFamily="18" charset="0"/>
              </a:rPr>
              <a:t>This chapter looks at some of the techniques that increased the length of plans that could be found by an order of magnitude.</a:t>
            </a:r>
          </a:p>
          <a:p>
            <a:r>
              <a:rPr lang="en-US" sz="2200" dirty="0" smtClean="0">
                <a:latin typeface="Cambria" pitchFamily="18" charset="0"/>
              </a:rPr>
              <a:t>Included amongst these are methods to adopt a two stage approach in which the problem is transformed into a structure that circumscribes the space of search, and domain-independent, heuristic estimation methods.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In particular, let us look at planning with durative actions, and look at approaches for problems with trajectory and soft constraints.</a:t>
            </a:r>
          </a:p>
          <a:p>
            <a:r>
              <a:rPr lang="en-US" sz="2200" dirty="0" smtClean="0">
                <a:latin typeface="Cambria" pitchFamily="18" charset="0"/>
              </a:rPr>
              <a:t>Let us begin with the algorithm </a:t>
            </a:r>
            <a:r>
              <a:rPr lang="en-US" sz="2200" dirty="0" err="1" smtClean="0">
                <a:latin typeface="Cambria" pitchFamily="18" charset="0"/>
              </a:rPr>
              <a:t>Graphplan</a:t>
            </a:r>
            <a:r>
              <a:rPr lang="en-US" sz="2200" dirty="0" smtClean="0">
                <a:latin typeface="Cambria" pitchFamily="18" charset="0"/>
              </a:rPr>
              <a:t> that probably heralded these advanced planning methods.</a:t>
            </a: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err="1" smtClean="0">
                <a:latin typeface="Cambria" pitchFamily="18" charset="0"/>
              </a:rPr>
              <a:t>GraphPlan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The algorithm </a:t>
            </a:r>
            <a:r>
              <a:rPr lang="en-US" sz="2200" dirty="0" err="1" smtClean="0">
                <a:latin typeface="Cambria" pitchFamily="18" charset="0"/>
              </a:rPr>
              <a:t>Graphplan</a:t>
            </a:r>
            <a:r>
              <a:rPr lang="en-US" sz="2200" dirty="0" smtClean="0">
                <a:latin typeface="Cambria" pitchFamily="18" charset="0"/>
              </a:rPr>
              <a:t> presented by </a:t>
            </a:r>
            <a:r>
              <a:rPr lang="en-US" sz="2200" dirty="0" err="1" smtClean="0">
                <a:latin typeface="Cambria" pitchFamily="18" charset="0"/>
              </a:rPr>
              <a:t>Avrim</a:t>
            </a:r>
            <a:r>
              <a:rPr lang="en-US" sz="2200" dirty="0" smtClean="0">
                <a:latin typeface="Cambria" pitchFamily="18" charset="0"/>
              </a:rPr>
              <a:t> Blum and Merrick </a:t>
            </a:r>
            <a:r>
              <a:rPr lang="en-US" sz="2200" dirty="0" err="1" smtClean="0">
                <a:latin typeface="Cambria" pitchFamily="18" charset="0"/>
              </a:rPr>
              <a:t>Furst</a:t>
            </a:r>
            <a:r>
              <a:rPr lang="en-US" sz="2200" dirty="0" smtClean="0">
                <a:latin typeface="Cambria" pitchFamily="18" charset="0"/>
              </a:rPr>
              <a:t> takes a very different view of the planning problem.</a:t>
            </a:r>
          </a:p>
          <a:p>
            <a:r>
              <a:rPr lang="en-US" sz="2200" dirty="0" smtClean="0">
                <a:latin typeface="Cambria" pitchFamily="18" charset="0"/>
              </a:rPr>
              <a:t>Instead of searching for a solution either in the state space or the plan space, it first constructs a structure called a planning graph that captures all possible solutions and then proceeds to search for a solution in the planning graph.</a:t>
            </a:r>
          </a:p>
          <a:p>
            <a:r>
              <a:rPr lang="en-US" sz="2200" dirty="0" smtClean="0">
                <a:latin typeface="Cambria" pitchFamily="18" charset="0"/>
              </a:rPr>
              <a:t>The </a:t>
            </a:r>
            <a:r>
              <a:rPr lang="en-US" sz="2200" dirty="0" err="1" smtClean="0">
                <a:latin typeface="Cambria" pitchFamily="18" charset="0"/>
              </a:rPr>
              <a:t>Graphplan</a:t>
            </a:r>
            <a:r>
              <a:rPr lang="en-US" sz="2200" dirty="0" smtClean="0">
                <a:latin typeface="Cambria" pitchFamily="18" charset="0"/>
              </a:rPr>
              <a:t> algorithm, as described by Blum and </a:t>
            </a:r>
            <a:r>
              <a:rPr lang="en-US" sz="2200" dirty="0" err="1" smtClean="0">
                <a:latin typeface="Cambria" pitchFamily="18" charset="0"/>
              </a:rPr>
              <a:t>Furst</a:t>
            </a:r>
            <a:r>
              <a:rPr lang="en-US" sz="2200" dirty="0" smtClean="0">
                <a:latin typeface="Cambria" pitchFamily="18" charset="0"/>
              </a:rPr>
              <a:t>, works in the STRIPS domain.</a:t>
            </a:r>
          </a:p>
          <a:p>
            <a:r>
              <a:rPr lang="en-US" sz="2200" dirty="0" smtClean="0">
                <a:latin typeface="Cambria" pitchFamily="18" charset="0"/>
              </a:rPr>
              <a:t>An action is applicable in a state if its preconditions are true in the state.</a:t>
            </a:r>
          </a:p>
          <a:p>
            <a:r>
              <a:rPr lang="en-US" sz="2200" dirty="0" smtClean="0">
                <a:latin typeface="Cambria" pitchFamily="18" charset="0"/>
              </a:rPr>
              <a:t>Negative preconditions cannot be handled.</a:t>
            </a:r>
          </a:p>
          <a:p>
            <a:r>
              <a:rPr lang="en-US" sz="2200" dirty="0" smtClean="0">
                <a:latin typeface="Cambria" pitchFamily="18" charset="0"/>
              </a:rPr>
              <a:t>The action may have both negative and positive effects.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Negative effects delete propositions from the state, and positive effects add propositions.</a:t>
            </a:r>
          </a:p>
          <a:p>
            <a:r>
              <a:rPr lang="en-US" sz="2200" dirty="0" smtClean="0">
                <a:latin typeface="Cambria" pitchFamily="18" charset="0"/>
              </a:rPr>
              <a:t>Figure in next slide shows the basic difference between the state space for a planning problem and the corresponding planning graph.</a:t>
            </a:r>
          </a:p>
          <a:p>
            <a:r>
              <a:rPr lang="en-US" sz="2200" dirty="0" smtClean="0">
                <a:latin typeface="Cambria" pitchFamily="18" charset="0"/>
              </a:rPr>
              <a:t>State space search applies an action to a given state and generates a successor state, as shown on the left.</a:t>
            </a:r>
          </a:p>
          <a:p>
            <a:r>
              <a:rPr lang="en-US" sz="2200" dirty="0" smtClean="0">
                <a:latin typeface="Cambria" pitchFamily="18" charset="0"/>
              </a:rPr>
              <a:t>For each action that is applicable, it generates a separate candidate state, which will be a starting point for further exploration.</a:t>
            </a:r>
          </a:p>
          <a:p>
            <a:r>
              <a:rPr lang="en-US" sz="2200" dirty="0" smtClean="0">
                <a:latin typeface="Cambria" pitchFamily="18" charset="0"/>
              </a:rPr>
              <a:t>In the figure, we assume two actions a</a:t>
            </a:r>
            <a:r>
              <a:rPr lang="en-US" sz="2200" baseline="-25000" dirty="0" smtClean="0">
                <a:latin typeface="Cambria" pitchFamily="18" charset="0"/>
              </a:rPr>
              <a:t>1 </a:t>
            </a:r>
            <a:r>
              <a:rPr lang="en-US" sz="2200" dirty="0" smtClean="0">
                <a:latin typeface="Cambria" pitchFamily="18" charset="0"/>
              </a:rPr>
              <a:t>and a</a:t>
            </a:r>
            <a:r>
              <a:rPr lang="en-US" sz="2200" baseline="-25000" dirty="0" smtClean="0">
                <a:latin typeface="Cambria" pitchFamily="18" charset="0"/>
              </a:rPr>
              <a:t>2</a:t>
            </a:r>
            <a:r>
              <a:rPr lang="en-US" sz="2200" dirty="0" smtClean="0">
                <a:latin typeface="Cambria" pitchFamily="18" charset="0"/>
              </a:rPr>
              <a:t> that are applicable, with the preconditions linked by edges.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7</a:t>
            </a:fld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84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The planning graph is a layered graph made up of such alternating sets of action layers and proposition layers.</a:t>
            </a:r>
          </a:p>
          <a:p>
            <a:r>
              <a:rPr lang="en-US" sz="2200" dirty="0" smtClean="0">
                <a:latin typeface="Cambria" pitchFamily="18" charset="0"/>
              </a:rPr>
              <a:t>This is in contrast to the search tree of states that state space search generates.</a:t>
            </a:r>
          </a:p>
          <a:p>
            <a:r>
              <a:rPr lang="en-US" sz="2200" dirty="0" smtClean="0">
                <a:latin typeface="Cambria" pitchFamily="18" charset="0"/>
              </a:rPr>
              <a:t>The planning graph is a structure, as shown on the right, which merges the states produced by the different actions that are applicable.</a:t>
            </a:r>
          </a:p>
          <a:p>
            <a:r>
              <a:rPr lang="en-US" sz="2200" dirty="0" smtClean="0">
                <a:latin typeface="Cambria" pitchFamily="18" charset="0"/>
              </a:rPr>
              <a:t>The resulting set of propositions forms a layer, as does the set of actions that resulted in this layer.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381750"/>
            <a:ext cx="2895600" cy="47625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Let us look at a concrete example from the blocks world domain.</a:t>
            </a:r>
          </a:p>
          <a:p>
            <a:r>
              <a:rPr lang="en-US" sz="2200" dirty="0" smtClean="0">
                <a:latin typeface="Cambria" pitchFamily="18" charset="0"/>
              </a:rPr>
              <a:t>The figure in next slide below depicts the action layer and the fact layer for a state containing three blocks.</a:t>
            </a:r>
          </a:p>
          <a:p>
            <a:r>
              <a:rPr lang="en-US" sz="2200" dirty="0" smtClean="0">
                <a:latin typeface="Cambria" pitchFamily="18" charset="0"/>
              </a:rPr>
              <a:t>One can see that there are propositions in the new layer that cannot hold together.</a:t>
            </a:r>
          </a:p>
          <a:p>
            <a:r>
              <a:rPr lang="en-US" sz="2200" dirty="0" smtClean="0">
                <a:latin typeface="Cambria" pitchFamily="18" charset="0"/>
              </a:rPr>
              <a:t>For example, On(A, B) and Hold(A) cannot be true at the same time, and therefore cannot be part of a state.</a:t>
            </a:r>
          </a:p>
          <a:p>
            <a:r>
              <a:rPr lang="en-US" sz="2200" dirty="0" smtClean="0">
                <a:latin typeface="Cambria" pitchFamily="18" charset="0"/>
              </a:rPr>
              <a:t>Likewise, On(A, B) and Clear(B), </a:t>
            </a:r>
            <a:r>
              <a:rPr lang="en-US" sz="2200" dirty="0" err="1" smtClean="0">
                <a:latin typeface="Cambria" pitchFamily="18" charset="0"/>
              </a:rPr>
              <a:t>OnT</a:t>
            </a:r>
            <a:r>
              <a:rPr lang="en-US" sz="2200" dirty="0" smtClean="0">
                <a:latin typeface="Cambria" pitchFamily="18" charset="0"/>
              </a:rPr>
              <a:t>(C) and Hold(C) cannot be a part of a state as well.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DsgSld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D2611C"/>
      </a:hlink>
      <a:folHlink>
        <a:srgbClr val="3B435B"/>
      </a:folHlink>
    </a:clrScheme>
    <a:fontScheme name="BusDsgSld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background-ppt-template-022</Template>
  <TotalTime>1900</TotalTime>
  <Words>2341</Words>
  <Application>Microsoft Office PowerPoint</Application>
  <PresentationFormat>On-screen Show (4:3)</PresentationFormat>
  <Paragraphs>165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BusDsgSld</vt:lpstr>
      <vt:lpstr>默认设计模板</vt:lpstr>
      <vt:lpstr>1_默认设计模板</vt:lpstr>
      <vt:lpstr>默认设计模板_2</vt:lpstr>
      <vt:lpstr>Unit  4- Lecture 24</vt:lpstr>
      <vt:lpstr>Advanced planning methods</vt:lpstr>
      <vt:lpstr>Slide 3</vt:lpstr>
      <vt:lpstr>Slide 4</vt:lpstr>
      <vt:lpstr>GraphPlan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Mutex Relations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 Lecture 23 </dc:title>
  <dc:creator>divyakant</dc:creator>
  <cp:lastModifiedBy>User</cp:lastModifiedBy>
  <cp:revision>616</cp:revision>
  <dcterms:created xsi:type="dcterms:W3CDTF">2015-07-23T15:29:25Z</dcterms:created>
  <dcterms:modified xsi:type="dcterms:W3CDTF">2023-09-21T05:57:51Z</dcterms:modified>
</cp:coreProperties>
</file>