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  <p:sldMasterId id="2147483744" r:id="rId2"/>
    <p:sldMasterId id="2147483756" r:id="rId3"/>
    <p:sldMasterId id="2147483768" r:id="rId4"/>
  </p:sldMasterIdLst>
  <p:notesMasterIdLst>
    <p:notesMasterId r:id="rId17"/>
  </p:notes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AEF01-5459-4543-9894-8B2DB831259A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BCF5B-F119-459E-98A2-7523CDED27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1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2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3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4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marL="0" indent="0" algn="ctr">
              <a:defRPr sz="4000"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62075" y="3811588"/>
            <a:ext cx="6400800" cy="1116012"/>
          </a:xfrm>
        </p:spPr>
        <p:txBody>
          <a:bodyPr/>
          <a:lstStyle>
            <a:lvl1pPr marL="0" indent="0" algn="ctr">
              <a:defRPr sz="3000"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5D29B-E621-41A1-B462-92DAB752F54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4633-0D8E-44BD-8474-341C2C4CD8C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BD139-2611-4B44-9F1E-0AF02C35A4A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F353D-7539-4736-9CBF-21DADCD91581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FE2C41-B833-4F9A-B97F-9BBD2959507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68A35-6EFB-46B4-B75D-E852E966EAC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A64D01-37B2-4B52-ACAC-DD5C5B83162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669E3-A38A-4831-BD63-CD44887BF32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0B2F8-F854-4BA3-AF89-073B94EC17E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C67BE0-197F-4749-B1DB-78DBBEBAAFF2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9193-2C76-4D85-A775-073F310B50C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0128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6400800" cy="762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altLang="zh-CN" smtClean="0"/>
              <a:t>Click to edit Master subtitle style</a:t>
            </a:r>
            <a:endParaRPr 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89AF691-123B-42EE-9273-E1E9909C2A8E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F6D9E-6A91-45E1-B9A2-3F7CAAE218E2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9295DB-D648-49DF-A06C-3DBDC1E73C1A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3F7646-A268-43AD-8BE2-C6061482BF01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36F2A-9BC0-4574-B5BD-609A75473885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A5F70-D418-4057-9089-A042A167591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ABE55-4251-41A1-942B-81A7D8411334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11E76-B73C-4088-984B-C66C7A23147D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59666-CDD1-42AD-8C88-46480B8C5018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9BAA0A-00EE-45C5-A4DB-BA5D6A2D7F93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B73AA-9FC8-4C45-B971-5278E2047D2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4C296-1CAB-418B-9967-47D31D4198F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52D83-8788-4A45-8C98-54F798B2213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D5FED-4F81-43D4-A3D1-A337707ED5E5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93875-B5F8-4F74-89DE-F2B7E4AB14D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6005-D732-47C3-92D6-097FEF1CBF60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AF659-CD8C-4F91-8E81-7A88B176FAF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A90E-3E3C-49D9-8311-E0BA16F93E1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23B6C-25C9-4C5E-9920-6B626933E0E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719B72-FD9D-412A-82C4-F511435AB71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8C533-135B-4809-9C4A-D11F3013DC2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CA1895-F799-4952-B339-483C8E5E5AC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5943600"/>
            <a:ext cx="9153525" cy="1066800"/>
          </a:xfrm>
          <a:custGeom>
            <a:avLst/>
            <a:gdLst>
              <a:gd name="T0" fmla="*/ 0 w 9154274"/>
              <a:gd name="T1" fmla="*/ 1711324 h 3392193"/>
              <a:gd name="T2" fmla="*/ 9144000 w 9154274"/>
              <a:gd name="T3" fmla="*/ 1094402 h 3392193"/>
              <a:gd name="T4" fmla="*/ 9154274 w 9154274"/>
              <a:gd name="T5" fmla="*/ 3010571 h 3392193"/>
              <a:gd name="T6" fmla="*/ 0 w 9154274"/>
              <a:gd name="T7" fmla="*/ 2945039 h 3392193"/>
              <a:gd name="T8" fmla="*/ 0 w 9154274"/>
              <a:gd name="T9" fmla="*/ 1711324 h 33921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54274"/>
              <a:gd name="T16" fmla="*/ 0 h 3392193"/>
              <a:gd name="T17" fmla="*/ 9154274 w 9154274"/>
              <a:gd name="T18" fmla="*/ 3392193 h 33921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/>
          </a:custGeom>
          <a:solidFill>
            <a:srgbClr val="59160A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7" name="Freeform 9"/>
          <p:cNvSpPr>
            <a:spLocks noChangeArrowheads="1"/>
          </p:cNvSpPr>
          <p:nvPr/>
        </p:nvSpPr>
        <p:spPr bwMode="auto">
          <a:xfrm flipV="1">
            <a:off x="0" y="3048000"/>
            <a:ext cx="8839200" cy="3429000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DF4D3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8" name="Freeform 9"/>
          <p:cNvSpPr>
            <a:spLocks noChangeArrowheads="1"/>
          </p:cNvSpPr>
          <p:nvPr/>
        </p:nvSpPr>
        <p:spPr bwMode="auto">
          <a:xfrm flipH="1">
            <a:off x="1143000" y="-758825"/>
            <a:ext cx="8001000" cy="25876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9E1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29" name="Freeform 8"/>
          <p:cNvSpPr>
            <a:spLocks noChangeArrowheads="1"/>
          </p:cNvSpPr>
          <p:nvPr/>
        </p:nvSpPr>
        <p:spPr bwMode="auto">
          <a:xfrm flipH="1">
            <a:off x="1600200" y="-758825"/>
            <a:ext cx="7543800" cy="2435225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0" name="Freeform 8"/>
          <p:cNvSpPr>
            <a:spLocks noChangeArrowheads="1"/>
          </p:cNvSpPr>
          <p:nvPr/>
        </p:nvSpPr>
        <p:spPr bwMode="auto">
          <a:xfrm flipV="1">
            <a:off x="0" y="3021013"/>
            <a:ext cx="8334375" cy="3227387"/>
          </a:xfrm>
          <a:custGeom>
            <a:avLst/>
            <a:gdLst>
              <a:gd name="T0" fmla="*/ 0 w 6913"/>
              <a:gd name="T1" fmla="*/ 2527 h 3360"/>
              <a:gd name="T2" fmla="*/ 6913 w 6913"/>
              <a:gd name="T3" fmla="*/ 3360 h 3360"/>
              <a:gd name="T4" fmla="*/ 0 w 6913"/>
              <a:gd name="T5" fmla="*/ 2144 h 3360"/>
              <a:gd name="T6" fmla="*/ 0 w 6913"/>
              <a:gd name="T7" fmla="*/ 2527 h 3360"/>
              <a:gd name="T8" fmla="*/ 0 60000 65536"/>
              <a:gd name="T9" fmla="*/ 0 60000 65536"/>
              <a:gd name="T10" fmla="*/ 0 60000 65536"/>
              <a:gd name="T11" fmla="*/ 0 60000 65536"/>
              <a:gd name="T12" fmla="*/ 0 w 6913"/>
              <a:gd name="T13" fmla="*/ 0 h 3360"/>
              <a:gd name="T14" fmla="*/ 6913 w 6913"/>
              <a:gd name="T15" fmla="*/ 3360 h 3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/>
          </a:custGeom>
          <a:solidFill>
            <a:srgbClr val="F5CD2D">
              <a:alpha val="53999"/>
            </a:srgb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1800" dirty="0">
              <a:latin typeface="Calibri" pitchFamily="34" charset="0"/>
              <a:cs typeface="Calibri" pitchFamily="34" charset="0"/>
              <a:sym typeface="Calibri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2pPr>
      <a:lvl3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3pPr>
      <a:lvl4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4pPr>
      <a:lvl5pPr marL="9144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5pPr>
      <a:lvl6pPr marL="13716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6pPr>
      <a:lvl7pPr marL="18288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7pPr>
      <a:lvl8pPr marL="22860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8pPr>
      <a:lvl9pPr marL="2743200" indent="-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9160A"/>
          </a:solidFill>
          <a:latin typeface="Calibri" pitchFamily="34" charset="0"/>
          <a:ea typeface="Microsoft YaHei" pitchFamily="34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>
          <a:solidFill>
            <a:srgbClr val="862110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F598B1-3DE6-4964-8FFE-11882F3C65F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dirty="0" smtClean="0"/>
              <a:t>AI - Dr. Divyakant Meva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7FF51D-CF0D-4EF8-82A2-8725CA1306FF}" type="slidenum">
              <a:rPr lang="zh-CN" alt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Hei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 dirty="0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zh-CN" dirty="0" smtClean="0"/>
              <a:t>AI - Dr. Divyakant Meva</a:t>
            </a:r>
            <a:endParaRPr lang="en-US" altLang="zh-CN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C048A0-514F-4F64-8D81-4BC23632203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295399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ambria" pitchFamily="18" charset="0"/>
              </a:rPr>
              <a:t>Unit  3 - Lecture 27</a:t>
            </a:r>
            <a:endParaRPr lang="en-US" sz="4000" dirty="0"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09801"/>
            <a:ext cx="8077200" cy="2895599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</a:t>
            </a:r>
            <a:r>
              <a:rPr lang="en-US" sz="2000" dirty="0" smtClean="0">
                <a:latin typeface="Cambria" pitchFamily="18" charset="0"/>
              </a:rPr>
              <a:t>Using predicate logic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Introduction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The impact of universal and existential quantifiers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Incomplete information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Answering a question</a:t>
            </a:r>
          </a:p>
          <a:p>
            <a:pPr lvl="1">
              <a:lnSpc>
                <a:spcPct val="13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</a:rPr>
              <a:t>  Using functions</a:t>
            </a:r>
          </a:p>
          <a:p>
            <a:pPr lvl="1">
              <a:lnSpc>
                <a:spcPct val="130000"/>
              </a:lnSpc>
              <a:buNone/>
            </a:pPr>
            <a:endParaRPr lang="en-US" sz="1800" dirty="0" smtClean="0">
              <a:latin typeface="Cambria" pitchFamily="18" charset="0"/>
            </a:endParaRPr>
          </a:p>
          <a:p>
            <a:pPr>
              <a:lnSpc>
                <a:spcPct val="130000"/>
              </a:lnSpc>
            </a:pPr>
            <a:r>
              <a:rPr lang="en-US" sz="1800" dirty="0" smtClean="0">
                <a:latin typeface="Cambria" pitchFamily="18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Once above statement is added, we have no predicate left to be proven so, we achieves the proof.</a:t>
            </a:r>
          </a:p>
          <a:p>
            <a:r>
              <a:rPr lang="en-US" sz="2200" dirty="0" smtClean="0">
                <a:latin typeface="Cambria" pitchFamily="18" charset="0"/>
              </a:rPr>
              <a:t>←&lt;true&gt; // using 8</a:t>
            </a:r>
          </a:p>
          <a:p>
            <a:r>
              <a:rPr lang="en-US" sz="2200" dirty="0" smtClean="0">
                <a:latin typeface="Cambria" pitchFamily="18" charset="0"/>
              </a:rPr>
              <a:t>This is not a simple case.</a:t>
            </a:r>
          </a:p>
          <a:p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may not own a house or may own a house in some other city, we do not know.</a:t>
            </a:r>
          </a:p>
          <a:p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may own a house in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 but may be AFTER 2000.</a:t>
            </a:r>
          </a:p>
          <a:p>
            <a:r>
              <a:rPr lang="en-US" sz="2200" dirty="0" smtClean="0">
                <a:latin typeface="Cambria" pitchFamily="18" charset="0"/>
              </a:rPr>
              <a:t>We ignore all such possibilities for simple representation here.</a:t>
            </a:r>
          </a:p>
          <a:p>
            <a:r>
              <a:rPr lang="en-US" sz="2200" dirty="0" smtClean="0">
                <a:latin typeface="Cambria" pitchFamily="18" charset="0"/>
              </a:rPr>
              <a:t>Unless we have information it is hard to prove that he owns a house.</a:t>
            </a:r>
          </a:p>
          <a:p>
            <a:r>
              <a:rPr lang="en-US" sz="2200" dirty="0" smtClean="0">
                <a:latin typeface="Cambria" pitchFamily="18" charset="0"/>
              </a:rPr>
              <a:t>So we just assume that.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Answering a question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Question answering is another important capability of predicate logic representation.</a:t>
            </a:r>
          </a:p>
          <a:p>
            <a:r>
              <a:rPr lang="en-US" sz="2200" dirty="0" smtClean="0">
                <a:latin typeface="Cambria" pitchFamily="18" charset="0"/>
              </a:rPr>
              <a:t>Obviously the questions are confined to Yes/No type or a single term, which is quite similar to proving something.</a:t>
            </a:r>
          </a:p>
          <a:p>
            <a:r>
              <a:rPr lang="en-US" sz="2200" dirty="0" smtClean="0">
                <a:latin typeface="Cambria" pitchFamily="18" charset="0"/>
              </a:rPr>
              <a:t>Let us see how a question can be answered in predicate logic.</a:t>
            </a:r>
          </a:p>
          <a:p>
            <a:r>
              <a:rPr lang="en-US" sz="2200" dirty="0" smtClean="0">
                <a:latin typeface="Cambria" pitchFamily="18" charset="0"/>
              </a:rPr>
              <a:t>Can we answer a question, whether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is </a:t>
            </a:r>
            <a:r>
              <a:rPr lang="en-US" sz="2200" dirty="0" err="1" smtClean="0">
                <a:latin typeface="Cambria" pitchFamily="18" charset="0"/>
              </a:rPr>
              <a:t>Gujrati</a:t>
            </a:r>
            <a:r>
              <a:rPr lang="en-US" sz="2200" dirty="0" smtClean="0">
                <a:latin typeface="Cambria" pitchFamily="18" charset="0"/>
              </a:rPr>
              <a:t> or not?</a:t>
            </a:r>
          </a:p>
          <a:p>
            <a:r>
              <a:rPr lang="en-US" sz="2200" dirty="0" smtClean="0">
                <a:latin typeface="Cambria" pitchFamily="18" charset="0"/>
              </a:rPr>
              <a:t>Again, we will do a simple backward chaining and start.</a:t>
            </a:r>
          </a:p>
          <a:p>
            <a:r>
              <a:rPr lang="en-US" sz="2200" dirty="0" smtClean="0">
                <a:latin typeface="Cambria" pitchFamily="18" charset="0"/>
              </a:rPr>
              <a:t>Let us try to prove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is Gujarati, if we cannot prove, we may try opposite predicate later.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Gujarati(</a:t>
            </a:r>
            <a:r>
              <a:rPr lang="en-US" sz="2000" dirty="0" err="1" smtClean="0">
                <a:latin typeface="Cambria" pitchFamily="18" charset="0"/>
              </a:rPr>
              <a:t>Ramji</a:t>
            </a:r>
            <a:r>
              <a:rPr lang="en-US" sz="20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←</a:t>
            </a:r>
            <a:r>
              <a:rPr lang="en-US" sz="2000" dirty="0" err="1" smtClean="0">
                <a:latin typeface="Cambria" pitchFamily="18" charset="0"/>
              </a:rPr>
              <a:t>Kachchhi</a:t>
            </a:r>
            <a:r>
              <a:rPr lang="en-US" sz="2000" dirty="0" smtClean="0">
                <a:latin typeface="Cambria" pitchFamily="18" charset="0"/>
              </a:rPr>
              <a:t>(</a:t>
            </a:r>
            <a:r>
              <a:rPr lang="en-US" sz="2000" dirty="0" err="1" smtClean="0">
                <a:latin typeface="Cambria" pitchFamily="18" charset="0"/>
              </a:rPr>
              <a:t>Ramji</a:t>
            </a:r>
            <a:r>
              <a:rPr lang="en-US" sz="2000" dirty="0" smtClean="0">
                <a:latin typeface="Cambria" pitchFamily="18" charset="0"/>
              </a:rPr>
              <a:t>) // X= </a:t>
            </a:r>
            <a:r>
              <a:rPr lang="en-US" sz="2000" dirty="0" err="1" smtClean="0">
                <a:latin typeface="Cambria" pitchFamily="18" charset="0"/>
              </a:rPr>
              <a:t>Ramji</a:t>
            </a:r>
            <a:r>
              <a:rPr lang="en-US" sz="2000" dirty="0" smtClean="0">
                <a:latin typeface="Cambria" pitchFamily="18" charset="0"/>
              </a:rPr>
              <a:t> and 3</a:t>
            </a:r>
          </a:p>
          <a:p>
            <a:r>
              <a:rPr lang="en-US" sz="2200" dirty="0" smtClean="0">
                <a:latin typeface="Cambria" pitchFamily="18" charset="0"/>
              </a:rPr>
              <a:t>We again stuck here and need to add</a:t>
            </a:r>
          </a:p>
          <a:p>
            <a:pPr lvl="1"/>
            <a:r>
              <a:rPr lang="en-US" sz="2000" dirty="0" smtClean="0">
                <a:latin typeface="Cambria" pitchFamily="18" charset="0"/>
              </a:rPr>
              <a:t>All who belong to </a:t>
            </a:r>
            <a:r>
              <a:rPr lang="en-US" sz="2000" dirty="0" err="1" smtClean="0">
                <a:latin typeface="Cambria" pitchFamily="18" charset="0"/>
              </a:rPr>
              <a:t>Bhachau</a:t>
            </a:r>
            <a:r>
              <a:rPr lang="en-US" sz="2000" dirty="0" smtClean="0">
                <a:latin typeface="Cambria" pitchFamily="18" charset="0"/>
              </a:rPr>
              <a:t> are </a:t>
            </a:r>
            <a:r>
              <a:rPr lang="en-US" sz="2000" dirty="0" err="1" smtClean="0">
                <a:latin typeface="Cambria" pitchFamily="18" charset="0"/>
              </a:rPr>
              <a:t>Kachchhi</a:t>
            </a:r>
            <a:r>
              <a:rPr lang="en-US" sz="2000" dirty="0" smtClean="0">
                <a:latin typeface="Cambria" pitchFamily="18" charset="0"/>
              </a:rPr>
              <a:t>.</a:t>
            </a:r>
            <a:endParaRPr lang="en-US" sz="20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 lvl="1"/>
            <a:r>
              <a:rPr lang="en-US" sz="2200" dirty="0" smtClean="0">
                <a:latin typeface="Cambria" pitchFamily="18" charset="0"/>
              </a:rPr>
              <a:t>9. ∀𝑥</a:t>
            </a:r>
            <a:r>
              <a:rPr lang="en-US" sz="2200" dirty="0" err="1" smtClean="0">
                <a:latin typeface="Cambria" pitchFamily="18" charset="0"/>
              </a:rPr>
              <a:t>Belongsto</a:t>
            </a:r>
            <a:r>
              <a:rPr lang="en-US" sz="2200" dirty="0" smtClean="0">
                <a:latin typeface="Cambria" pitchFamily="18" charset="0"/>
              </a:rPr>
              <a:t>(</a:t>
            </a:r>
            <a:r>
              <a:rPr lang="en-US" sz="2200" dirty="0" err="1" smtClean="0">
                <a:latin typeface="Cambria" pitchFamily="18" charset="0"/>
              </a:rPr>
              <a:t>X,Bhachau</a:t>
            </a:r>
            <a:r>
              <a:rPr lang="en-US" sz="2200" dirty="0" smtClean="0">
                <a:latin typeface="Cambria" pitchFamily="18" charset="0"/>
              </a:rPr>
              <a:t>) →</a:t>
            </a:r>
            <a:r>
              <a:rPr lang="en-US" sz="2200" dirty="0" err="1" smtClean="0">
                <a:latin typeface="Cambria" pitchFamily="18" charset="0"/>
              </a:rPr>
              <a:t>Kachchhi</a:t>
            </a:r>
            <a:r>
              <a:rPr lang="en-US" sz="2200" dirty="0" smtClean="0">
                <a:latin typeface="Cambria" pitchFamily="18" charset="0"/>
              </a:rPr>
              <a:t>(X)</a:t>
            </a:r>
          </a:p>
          <a:p>
            <a:pPr lvl="1"/>
            <a:r>
              <a:rPr lang="en-US" sz="2200" dirty="0" smtClean="0">
                <a:latin typeface="Cambria" pitchFamily="18" charset="0"/>
              </a:rPr>
              <a:t>← </a:t>
            </a:r>
            <a:r>
              <a:rPr lang="en-US" sz="2200" dirty="0" err="1" smtClean="0">
                <a:latin typeface="Cambria" pitchFamily="18" charset="0"/>
              </a:rPr>
              <a:t>Belongsto</a:t>
            </a:r>
            <a:r>
              <a:rPr lang="en-US" sz="2200" dirty="0" smtClean="0">
                <a:latin typeface="Cambria" pitchFamily="18" charset="0"/>
              </a:rPr>
              <a:t> (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,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) // from 9 and X=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endParaRPr lang="en-US" sz="2200" dirty="0" smtClean="0">
              <a:latin typeface="Cambria" pitchFamily="18" charset="0"/>
            </a:endParaRPr>
          </a:p>
          <a:p>
            <a:pPr lvl="1"/>
            <a:r>
              <a:rPr lang="en-US" sz="2200" dirty="0" smtClean="0">
                <a:latin typeface="Cambria" pitchFamily="18" charset="0"/>
              </a:rPr>
              <a:t>←&lt;true&gt; // from 4</a:t>
            </a:r>
          </a:p>
          <a:p>
            <a:endParaRPr lang="en-US" sz="2200" dirty="0" smtClean="0">
              <a:latin typeface="Cambria" pitchFamily="18" charset="0"/>
            </a:endParaRP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Introduction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Variable binding is an important issue while backward chaining; the process for generating proof using predicate logic.</a:t>
            </a:r>
          </a:p>
          <a:p>
            <a:r>
              <a:rPr lang="en-US" sz="2200" dirty="0" smtClean="0">
                <a:latin typeface="Cambria" pitchFamily="18" charset="0"/>
              </a:rPr>
              <a:t>When statements contains universal and existential quantifiers we need to handle them with special care.</a:t>
            </a:r>
          </a:p>
          <a:p>
            <a:r>
              <a:rPr lang="en-US" sz="2200" dirty="0" smtClean="0">
                <a:latin typeface="Cambria" pitchFamily="18" charset="0"/>
              </a:rPr>
              <a:t>The predicate that we want to prove needs to match with predicate which is part of premise.</a:t>
            </a:r>
          </a:p>
          <a:p>
            <a:r>
              <a:rPr lang="en-US" sz="2200" dirty="0" smtClean="0">
                <a:latin typeface="Cambria" pitchFamily="18" charset="0"/>
              </a:rPr>
              <a:t>The process of matching is not straight forward.</a:t>
            </a:r>
          </a:p>
          <a:p>
            <a:r>
              <a:rPr lang="en-US" sz="2200" dirty="0" smtClean="0">
                <a:latin typeface="Cambria" pitchFamily="18" charset="0"/>
              </a:rPr>
              <a:t>It requires variable binding which is consistent and do not alter the truthfulness.</a:t>
            </a:r>
          </a:p>
          <a:p>
            <a:r>
              <a:rPr lang="en-US" sz="2200" dirty="0" smtClean="0">
                <a:latin typeface="Cambria" pitchFamily="18" charset="0"/>
              </a:rPr>
              <a:t>That process is known as Unification.</a:t>
            </a:r>
          </a:p>
          <a:p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 smtClean="0">
                <a:latin typeface="Cambria" pitchFamily="18" charset="0"/>
              </a:rPr>
              <a:t>The impact of universal and existential quantifiers</a:t>
            </a:r>
            <a:endParaRPr lang="en-US" sz="28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Let us elaborate the process of inference using predicate logic in light of existential and universal quantifier using an example.</a:t>
            </a:r>
          </a:p>
          <a:p>
            <a:r>
              <a:rPr lang="en-US" sz="2200" dirty="0" smtClean="0">
                <a:latin typeface="Cambria" pitchFamily="18" charset="0"/>
              </a:rPr>
              <a:t>Here is a set of statements known to be true.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1. 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 is a man.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2. 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 is a farmer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3. All </a:t>
            </a:r>
            <a:r>
              <a:rPr lang="en-US" sz="1800" dirty="0" err="1" smtClean="0">
                <a:latin typeface="Cambria" pitchFamily="18" charset="0"/>
              </a:rPr>
              <a:t>Kuchchhis</a:t>
            </a:r>
            <a:r>
              <a:rPr lang="en-US" sz="1800" dirty="0" smtClean="0">
                <a:latin typeface="Cambria" pitchFamily="18" charset="0"/>
              </a:rPr>
              <a:t> are </a:t>
            </a:r>
            <a:r>
              <a:rPr lang="en-US" sz="1800" dirty="0" err="1" smtClean="0">
                <a:latin typeface="Cambria" pitchFamily="18" charset="0"/>
              </a:rPr>
              <a:t>Gujaratis</a:t>
            </a:r>
            <a:endParaRPr lang="en-US" sz="1800" dirty="0" smtClean="0">
              <a:latin typeface="Cambria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</a:rPr>
              <a:t>4. 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 belongs to </a:t>
            </a:r>
            <a:r>
              <a:rPr lang="en-US" sz="1800" dirty="0" err="1" smtClean="0">
                <a:latin typeface="Cambria" pitchFamily="18" charset="0"/>
              </a:rPr>
              <a:t>Bhachau</a:t>
            </a:r>
            <a:r>
              <a:rPr lang="en-US" sz="1800" dirty="0" smtClean="0">
                <a:latin typeface="Cambria" pitchFamily="18" charset="0"/>
              </a:rPr>
              <a:t>.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5. All people of </a:t>
            </a:r>
            <a:r>
              <a:rPr lang="en-US" sz="1800" dirty="0" err="1" smtClean="0">
                <a:latin typeface="Cambria" pitchFamily="18" charset="0"/>
              </a:rPr>
              <a:t>Bhachau</a:t>
            </a:r>
            <a:r>
              <a:rPr lang="en-US" sz="1800" dirty="0" smtClean="0">
                <a:latin typeface="Cambria" pitchFamily="18" charset="0"/>
              </a:rPr>
              <a:t> lost their houses during the earthquake in 2000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6. Government provided relief to all those who lost their houses during the earthquake.</a:t>
            </a:r>
          </a:p>
          <a:p>
            <a:r>
              <a:rPr lang="en-US" sz="2200" dirty="0" smtClean="0">
                <a:latin typeface="Cambria" pitchFamily="18" charset="0"/>
              </a:rPr>
              <a:t>Can we prove using backward reasoning, that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received the government relief?</a:t>
            </a:r>
          </a:p>
          <a:p>
            <a:r>
              <a:rPr lang="en-US" sz="2200" dirty="0" smtClean="0">
                <a:latin typeface="Cambria" pitchFamily="18" charset="0"/>
              </a:rPr>
              <a:t>Let us try to represent these statements and answer questions.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 lvl="1"/>
            <a:r>
              <a:rPr lang="en-US" sz="1800" dirty="0" smtClean="0">
                <a:latin typeface="Cambria" pitchFamily="18" charset="0"/>
              </a:rPr>
              <a:t>1. Man 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2. Farmer(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3. ∀𝑥 </a:t>
            </a:r>
            <a:r>
              <a:rPr lang="en-US" sz="1800" dirty="0" err="1" smtClean="0">
                <a:latin typeface="Cambria" pitchFamily="18" charset="0"/>
              </a:rPr>
              <a:t>Kuchchhi</a:t>
            </a:r>
            <a:r>
              <a:rPr lang="en-US" sz="1800" dirty="0" smtClean="0">
                <a:latin typeface="Cambria" pitchFamily="18" charset="0"/>
              </a:rPr>
              <a:t>(X) →</a:t>
            </a:r>
            <a:r>
              <a:rPr lang="en-US" sz="1800" dirty="0" err="1" smtClean="0">
                <a:latin typeface="Cambria" pitchFamily="18" charset="0"/>
              </a:rPr>
              <a:t>Gujrati</a:t>
            </a:r>
            <a:r>
              <a:rPr lang="en-US" sz="1800" dirty="0" smtClean="0">
                <a:latin typeface="Cambria" pitchFamily="18" charset="0"/>
              </a:rPr>
              <a:t> (X)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4. </a:t>
            </a:r>
            <a:r>
              <a:rPr lang="en-US" sz="1800" dirty="0" err="1" smtClean="0">
                <a:latin typeface="Cambria" pitchFamily="18" charset="0"/>
              </a:rPr>
              <a:t>Belongto</a:t>
            </a:r>
            <a:r>
              <a:rPr lang="en-US" sz="1800" dirty="0" smtClean="0">
                <a:latin typeface="Cambria" pitchFamily="18" charset="0"/>
              </a:rPr>
              <a:t> 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, </a:t>
            </a:r>
            <a:r>
              <a:rPr lang="en-US" sz="1800" dirty="0" err="1" smtClean="0">
                <a:latin typeface="Cambria" pitchFamily="18" charset="0"/>
              </a:rPr>
              <a:t>Bhachau</a:t>
            </a:r>
            <a:r>
              <a:rPr 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5. ∀𝑥∃𝐻 Person(X) ⋀</a:t>
            </a:r>
            <a:r>
              <a:rPr lang="en-US" sz="1800" dirty="0" err="1" smtClean="0">
                <a:latin typeface="Cambria" pitchFamily="18" charset="0"/>
              </a:rPr>
              <a:t>Belongsto</a:t>
            </a:r>
            <a:r>
              <a:rPr lang="en-US" sz="1800" dirty="0" smtClean="0">
                <a:latin typeface="Cambria" pitchFamily="18" charset="0"/>
              </a:rPr>
              <a:t> (</a:t>
            </a:r>
            <a:r>
              <a:rPr lang="en-US" sz="1800" dirty="0" err="1" smtClean="0">
                <a:latin typeface="Cambria" pitchFamily="18" charset="0"/>
              </a:rPr>
              <a:t>X,Bhachau</a:t>
            </a:r>
            <a:r>
              <a:rPr lang="en-US" sz="1800" dirty="0" smtClean="0">
                <a:latin typeface="Cambria" pitchFamily="18" charset="0"/>
              </a:rPr>
              <a:t>) ⋀House (H,X) →Lost (X,H,2000)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6. ∀𝑥∃𝐻 Person(X) ⋀House (H,X) ⋀Lost (X,H,2000) →Relief (Government, X)</a:t>
            </a:r>
          </a:p>
          <a:p>
            <a:r>
              <a:rPr lang="en-US" sz="2200" dirty="0" smtClean="0">
                <a:latin typeface="Cambria" pitchFamily="18" charset="0"/>
              </a:rPr>
              <a:t>Let us try to understand our representation.</a:t>
            </a:r>
          </a:p>
          <a:p>
            <a:r>
              <a:rPr lang="en-US" sz="2200" dirty="0" smtClean="0">
                <a:latin typeface="Cambria" pitchFamily="18" charset="0"/>
              </a:rPr>
              <a:t>First is about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is a man.</a:t>
            </a:r>
          </a:p>
          <a:p>
            <a:r>
              <a:rPr lang="en-US" sz="2200" dirty="0" smtClean="0">
                <a:latin typeface="Cambria" pitchFamily="18" charset="0"/>
              </a:rPr>
              <a:t>We will forgo the present tense indication and represent the statement in a simpler form.</a:t>
            </a:r>
          </a:p>
          <a:p>
            <a:r>
              <a:rPr lang="en-US" sz="2200" dirty="0" smtClean="0">
                <a:latin typeface="Cambria" pitchFamily="18" charset="0"/>
              </a:rPr>
              <a:t>Same with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being a farmer.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Every </a:t>
            </a:r>
            <a:r>
              <a:rPr lang="en-US" sz="2200" dirty="0" err="1" smtClean="0">
                <a:latin typeface="Cambria" pitchFamily="18" charset="0"/>
              </a:rPr>
              <a:t>Kutchchhi</a:t>
            </a:r>
            <a:r>
              <a:rPr lang="en-US" sz="2200" dirty="0" smtClean="0">
                <a:latin typeface="Cambria" pitchFamily="18" charset="0"/>
              </a:rPr>
              <a:t> is a Gujarati is represented using the variable X and a universal quantifier.</a:t>
            </a:r>
          </a:p>
          <a:p>
            <a:r>
              <a:rPr lang="en-US" sz="2200" dirty="0" smtClean="0">
                <a:latin typeface="Cambria" pitchFamily="18" charset="0"/>
              </a:rPr>
              <a:t>For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belong to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, we have used the simpler representation like previous module.</a:t>
            </a:r>
          </a:p>
          <a:p>
            <a:r>
              <a:rPr lang="en-US" sz="2200" dirty="0" smtClean="0">
                <a:latin typeface="Cambria" pitchFamily="18" charset="0"/>
              </a:rPr>
              <a:t>In 5 and 6 we have used universal quantifiers to represent variable’s scope.</a:t>
            </a:r>
          </a:p>
          <a:p>
            <a:r>
              <a:rPr lang="en-US" sz="2200" dirty="0" smtClean="0">
                <a:latin typeface="Cambria" pitchFamily="18" charset="0"/>
              </a:rPr>
              <a:t>We have ignored the mention of the earthquake in the representation.</a:t>
            </a:r>
          </a:p>
          <a:p>
            <a:r>
              <a:rPr lang="en-US" sz="2200" dirty="0" smtClean="0">
                <a:latin typeface="Cambria" pitchFamily="18" charset="0"/>
              </a:rPr>
              <a:t>Somebody who looked at the representation only understands that those who belong to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 </a:t>
            </a:r>
            <a:r>
              <a:rPr lang="en-US" sz="2200" dirty="0" smtClean="0">
                <a:latin typeface="Cambria" pitchFamily="18" charset="0"/>
              </a:rPr>
              <a:t>lost </a:t>
            </a:r>
            <a:r>
              <a:rPr lang="en-US" sz="2200" dirty="0" smtClean="0">
                <a:latin typeface="Cambria" pitchFamily="18" charset="0"/>
              </a:rPr>
              <a:t>their house in 2000.</a:t>
            </a:r>
          </a:p>
          <a:p>
            <a:r>
              <a:rPr lang="en-US" sz="2200" dirty="0" smtClean="0">
                <a:latin typeface="Cambria" pitchFamily="18" charset="0"/>
              </a:rPr>
              <a:t>If there is a query about the reason, we may not be in a position to answer.</a:t>
            </a:r>
          </a:p>
          <a:p>
            <a:r>
              <a:rPr lang="en-US" sz="2200" dirty="0" smtClean="0">
                <a:latin typeface="Cambria" pitchFamily="18" charset="0"/>
              </a:rPr>
              <a:t>Look at the representation of the predicate ‘Lost’.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The third argument indicates the time when the house was lost.</a:t>
            </a:r>
          </a:p>
          <a:p>
            <a:r>
              <a:rPr lang="en-US" sz="2200" dirty="0" smtClean="0">
                <a:latin typeface="Cambria" pitchFamily="18" charset="0"/>
              </a:rPr>
              <a:t>The 6</a:t>
            </a:r>
            <a:r>
              <a:rPr lang="en-US" sz="2200" baseline="30000" dirty="0" smtClean="0">
                <a:latin typeface="Cambria" pitchFamily="18" charset="0"/>
              </a:rPr>
              <a:t>th</a:t>
            </a:r>
            <a:r>
              <a:rPr lang="en-US" sz="2200" dirty="0" smtClean="0">
                <a:latin typeface="Cambria" pitchFamily="18" charset="0"/>
              </a:rPr>
              <a:t> statement is about relief of the government received by people who lost their houses.</a:t>
            </a:r>
          </a:p>
          <a:p>
            <a:r>
              <a:rPr lang="en-US" sz="2200" dirty="0" smtClean="0">
                <a:latin typeface="Cambria" pitchFamily="18" charset="0"/>
              </a:rPr>
              <a:t>Now let us represent the statement that we want to prove first.</a:t>
            </a:r>
          </a:p>
          <a:p>
            <a:r>
              <a:rPr lang="en-US" sz="2200" dirty="0" smtClean="0">
                <a:latin typeface="Cambria" pitchFamily="18" charset="0"/>
              </a:rPr>
              <a:t>We want to prove that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has received the government relief.</a:t>
            </a:r>
          </a:p>
          <a:p>
            <a:r>
              <a:rPr lang="en-US" sz="2200" dirty="0" smtClean="0">
                <a:latin typeface="Cambria" pitchFamily="18" charset="0"/>
              </a:rPr>
              <a:t>Let us use backward chaining.</a:t>
            </a:r>
          </a:p>
          <a:p>
            <a:r>
              <a:rPr lang="en-US" sz="2200" dirty="0" smtClean="0">
                <a:latin typeface="Cambria" pitchFamily="18" charset="0"/>
              </a:rPr>
              <a:t>Now we will use a common notation to represent a replacement of a variable by a value as Variable/Value as X/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in this example.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Relief (Government, 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← ∃𝐻 Person 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 ⋀ 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⋀ Lost 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, H, 2000) //using 6, X/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endParaRPr lang="en-US" sz="1800" dirty="0" smtClean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pPr lvl="1"/>
            <a:r>
              <a:rPr lang="en-US" sz="1800" dirty="0" smtClean="0">
                <a:latin typeface="Cambria" pitchFamily="18" charset="0"/>
              </a:rPr>
              <a:t>← ∃𝐻 Person(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 ⋀House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⋀ Person(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 ⋀</a:t>
            </a:r>
            <a:r>
              <a:rPr lang="en-US" sz="1800" dirty="0" err="1" smtClean="0">
                <a:latin typeface="Cambria" pitchFamily="18" charset="0"/>
              </a:rPr>
              <a:t>Belongsto</a:t>
            </a:r>
            <a:r>
              <a:rPr lang="en-US" sz="1800" dirty="0" smtClean="0">
                <a:latin typeface="Cambria" pitchFamily="18" charset="0"/>
              </a:rPr>
              <a:t> (</a:t>
            </a:r>
            <a:r>
              <a:rPr lang="en-US" sz="1800" dirty="0" err="1" smtClean="0">
                <a:latin typeface="Cambria" pitchFamily="18" charset="0"/>
              </a:rPr>
              <a:t>Ramji,Bhachau</a:t>
            </a:r>
            <a:r>
              <a:rPr lang="en-US" sz="1800" dirty="0" smtClean="0">
                <a:latin typeface="Cambria" pitchFamily="18" charset="0"/>
              </a:rPr>
              <a:t>) ⋀House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// using 5, X/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endParaRPr lang="en-US" sz="1800" dirty="0" smtClean="0">
              <a:latin typeface="Cambria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</a:rPr>
              <a:t>←∃𝐻Person(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 ⋀House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⋀</a:t>
            </a:r>
            <a:r>
              <a:rPr lang="en-US" sz="1800" dirty="0" err="1" smtClean="0">
                <a:latin typeface="Cambria" pitchFamily="18" charset="0"/>
              </a:rPr>
              <a:t>Belongsto</a:t>
            </a:r>
            <a:r>
              <a:rPr lang="en-US" sz="1800" dirty="0" smtClean="0">
                <a:latin typeface="Cambria" pitchFamily="18" charset="0"/>
              </a:rPr>
              <a:t> (</a:t>
            </a:r>
            <a:r>
              <a:rPr lang="en-US" sz="1800" dirty="0" err="1" smtClean="0">
                <a:latin typeface="Cambria" pitchFamily="18" charset="0"/>
              </a:rPr>
              <a:t>Ramji,Bhachau</a:t>
            </a:r>
            <a:r>
              <a:rPr lang="en-US" sz="1800" dirty="0" smtClean="0">
                <a:latin typeface="Cambria" pitchFamily="18" charset="0"/>
              </a:rPr>
              <a:t>) // using X ⋀ X = X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← ∃𝐻Person(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 ⋀House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// using 4</a:t>
            </a:r>
          </a:p>
          <a:p>
            <a:r>
              <a:rPr lang="en-US" sz="2200" dirty="0" smtClean="0">
                <a:latin typeface="Cambria" pitchFamily="18" charset="0"/>
              </a:rPr>
              <a:t>Now we stuck as these two things are not possible to be proven using existing predicates.</a:t>
            </a:r>
          </a:p>
          <a:p>
            <a:r>
              <a:rPr lang="en-US" sz="2200" dirty="0" smtClean="0">
                <a:latin typeface="Cambria" pitchFamily="18" charset="0"/>
              </a:rPr>
              <a:t>The first one is again an issue of common sense.</a:t>
            </a:r>
          </a:p>
          <a:p>
            <a:r>
              <a:rPr lang="en-US" sz="2200" dirty="0" smtClean="0">
                <a:latin typeface="Cambria" pitchFamily="18" charset="0"/>
              </a:rPr>
              <a:t>We want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to be a person (male or female) and we have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is a Man (male).</a:t>
            </a:r>
          </a:p>
          <a:p>
            <a:r>
              <a:rPr lang="en-US" sz="2200" dirty="0" smtClean="0">
                <a:latin typeface="Cambria" pitchFamily="18" charset="0"/>
              </a:rPr>
              <a:t>It is obvious that all man are person but that is to be added to database explicitly. </a:t>
            </a:r>
          </a:p>
          <a:p>
            <a:r>
              <a:rPr lang="en-US" sz="2200" dirty="0" smtClean="0">
                <a:latin typeface="Cambria" pitchFamily="18" charset="0"/>
              </a:rPr>
              <a:t>Let us do so. 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7. ∀𝑥Man (X) → Person(X)</a:t>
            </a:r>
            <a:endParaRPr lang="en-US" sz="18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Now we can proceed further</a:t>
            </a:r>
          </a:p>
          <a:p>
            <a:pPr lvl="1"/>
            <a:r>
              <a:rPr lang="en-US" sz="1800" dirty="0" smtClean="0">
                <a:latin typeface="Cambria" pitchFamily="18" charset="0"/>
              </a:rPr>
              <a:t>←∃𝐻Man (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r>
              <a:rPr lang="en-US" sz="1800" dirty="0" smtClean="0">
                <a:latin typeface="Cambria" pitchFamily="18" charset="0"/>
              </a:rPr>
              <a:t>)⋀House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 // using 4 x/</a:t>
            </a:r>
            <a:r>
              <a:rPr lang="en-US" sz="1800" dirty="0" err="1" smtClean="0">
                <a:latin typeface="Cambria" pitchFamily="18" charset="0"/>
              </a:rPr>
              <a:t>Ramji</a:t>
            </a:r>
            <a:endParaRPr lang="en-US" sz="1800" dirty="0" smtClean="0">
              <a:latin typeface="Cambria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</a:rPr>
              <a:t>←∃𝐻House (</a:t>
            </a:r>
            <a:r>
              <a:rPr lang="en-US" sz="1800" dirty="0" err="1" smtClean="0">
                <a:latin typeface="Cambria" pitchFamily="18" charset="0"/>
              </a:rPr>
              <a:t>H,Ramji</a:t>
            </a:r>
            <a:r>
              <a:rPr lang="en-US" sz="1800" dirty="0" smtClean="0">
                <a:latin typeface="Cambria" pitchFamily="18" charset="0"/>
              </a:rPr>
              <a:t>)</a:t>
            </a:r>
          </a:p>
          <a:p>
            <a:r>
              <a:rPr lang="en-US" sz="2200" dirty="0" smtClean="0">
                <a:latin typeface="Cambria" pitchFamily="18" charset="0"/>
              </a:rPr>
              <a:t>Now we stuck again. Why we stuck? What is the reason that we cannot move forward to proof?</a:t>
            </a:r>
          </a:p>
          <a:p>
            <a:r>
              <a:rPr lang="en-US" sz="2200" dirty="0" smtClean="0">
                <a:latin typeface="Cambria" pitchFamily="18" charset="0"/>
              </a:rPr>
              <a:t>It is an important issue, let us elaborate.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Cambria" pitchFamily="18" charset="0"/>
              </a:rPr>
              <a:t>Incomplete information</a:t>
            </a:r>
            <a:endParaRPr lang="en-US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48199"/>
          </a:xfrm>
        </p:spPr>
        <p:txBody>
          <a:bodyPr/>
          <a:lstStyle/>
          <a:p>
            <a:r>
              <a:rPr lang="en-US" sz="2200" dirty="0" smtClean="0">
                <a:latin typeface="Cambria" pitchFamily="18" charset="0"/>
              </a:rPr>
              <a:t>If you probe deeper you may find that we have no evidence of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owned a house in 2000.</a:t>
            </a:r>
          </a:p>
          <a:p>
            <a:r>
              <a:rPr lang="en-US" sz="2200" dirty="0" smtClean="0">
                <a:latin typeface="Cambria" pitchFamily="18" charset="0"/>
              </a:rPr>
              <a:t>We do not have a premise which says so.</a:t>
            </a:r>
          </a:p>
          <a:p>
            <a:r>
              <a:rPr lang="en-US" sz="2200" dirty="0" smtClean="0">
                <a:latin typeface="Cambria" pitchFamily="18" charset="0"/>
              </a:rPr>
              <a:t>This is not a common sense case.</a:t>
            </a:r>
          </a:p>
          <a:p>
            <a:r>
              <a:rPr lang="en-US" sz="2200" dirty="0" smtClean="0">
                <a:latin typeface="Cambria" pitchFamily="18" charset="0"/>
              </a:rPr>
              <a:t>This is a case of incomplete information.</a:t>
            </a:r>
          </a:p>
          <a:p>
            <a:r>
              <a:rPr lang="en-US" sz="2200" dirty="0" smtClean="0">
                <a:latin typeface="Cambria" pitchFamily="18" charset="0"/>
              </a:rPr>
              <a:t>We cannot prove that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has received compensation unless we can prove that he owned a house before 2000 in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.</a:t>
            </a:r>
          </a:p>
          <a:p>
            <a:r>
              <a:rPr lang="en-US" sz="2200" dirty="0" smtClean="0">
                <a:latin typeface="Cambria" pitchFamily="18" charset="0"/>
              </a:rPr>
              <a:t>Let us assume that </a:t>
            </a:r>
            <a:r>
              <a:rPr lang="en-US" sz="2200" dirty="0" err="1" smtClean="0">
                <a:latin typeface="Cambria" pitchFamily="18" charset="0"/>
              </a:rPr>
              <a:t>Ramji</a:t>
            </a:r>
            <a:r>
              <a:rPr lang="en-US" sz="2200" dirty="0" smtClean="0">
                <a:latin typeface="Cambria" pitchFamily="18" charset="0"/>
              </a:rPr>
              <a:t> owned a house in </a:t>
            </a:r>
            <a:r>
              <a:rPr lang="en-US" sz="2200" dirty="0" err="1" smtClean="0">
                <a:latin typeface="Cambria" pitchFamily="18" charset="0"/>
              </a:rPr>
              <a:t>Bhachau</a:t>
            </a:r>
            <a:r>
              <a:rPr lang="en-US" sz="2200" dirty="0" smtClean="0">
                <a:latin typeface="Cambria" pitchFamily="18" charset="0"/>
              </a:rPr>
              <a:t> at the time of earthquake.</a:t>
            </a:r>
          </a:p>
          <a:p>
            <a:r>
              <a:rPr lang="en-US" sz="2200" dirty="0" smtClean="0">
                <a:latin typeface="Cambria" pitchFamily="18" charset="0"/>
              </a:rPr>
              <a:t>That means We have to add following statement in our database.</a:t>
            </a:r>
          </a:p>
          <a:p>
            <a:pPr lvl="1"/>
            <a:r>
              <a:rPr lang="en-US" sz="2200" dirty="0" smtClean="0">
                <a:latin typeface="Cambria" pitchFamily="18" charset="0"/>
              </a:rPr>
              <a:t>8. ∃𝐻House (</a:t>
            </a:r>
            <a:r>
              <a:rPr lang="en-US" sz="2200" dirty="0" err="1" smtClean="0">
                <a:latin typeface="Cambria" pitchFamily="18" charset="0"/>
              </a:rPr>
              <a:t>H,Ramji</a:t>
            </a:r>
            <a:r>
              <a:rPr lang="en-US" sz="2200" dirty="0" smtClean="0">
                <a:latin typeface="Cambria" pitchFamily="18" charset="0"/>
              </a:rPr>
              <a:t>)</a:t>
            </a:r>
            <a:endParaRPr lang="en-US" sz="2200" dirty="0">
              <a:latin typeface="Cambria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Cambria" pitchFamily="18" charset="0"/>
              </a:rPr>
              <a:t>AI - Dr. Divyakant Meva</a:t>
            </a:r>
            <a:endParaRPr lang="en-US" dirty="0">
              <a:latin typeface="Cambr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F6D9E-6A91-45E1-B9A2-3F7CAAE218E2}" type="slidenum">
              <a:rPr lang="zh-CN" alt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DsgSld">
  <a:themeElements>
    <a:clrScheme name="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FFFFFF"/>
      </a:accent3>
      <a:accent4>
        <a:srgbClr val="000000"/>
      </a:accent4>
      <a:accent5>
        <a:srgbClr val="FEC3AE"/>
      </a:accent5>
      <a:accent6>
        <a:srgbClr val="6989C4"/>
      </a:accent6>
      <a:hlink>
        <a:srgbClr val="D2611C"/>
      </a:hlink>
      <a:folHlink>
        <a:srgbClr val="3B435B"/>
      </a:folHlink>
    </a:clrScheme>
    <a:fontScheme name="BusDsgSld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background-ppt-template-022</Template>
  <TotalTime>2401</TotalTime>
  <Words>1208</Words>
  <Application>Microsoft Office PowerPoint</Application>
  <PresentationFormat>On-screen Show (4:3)</PresentationFormat>
  <Paragraphs>119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BusDsgSld</vt:lpstr>
      <vt:lpstr>默认设计模板</vt:lpstr>
      <vt:lpstr>1_默认设计模板</vt:lpstr>
      <vt:lpstr>默认设计模板_2</vt:lpstr>
      <vt:lpstr>Unit  3 - Lecture 27</vt:lpstr>
      <vt:lpstr>Introduction</vt:lpstr>
      <vt:lpstr>The impact of universal and existential quantifiers</vt:lpstr>
      <vt:lpstr>Slide 4</vt:lpstr>
      <vt:lpstr>Slide 5</vt:lpstr>
      <vt:lpstr>Slide 6</vt:lpstr>
      <vt:lpstr>Slide 7</vt:lpstr>
      <vt:lpstr>Slide 8</vt:lpstr>
      <vt:lpstr>Incomplete information</vt:lpstr>
      <vt:lpstr>Slide 10</vt:lpstr>
      <vt:lpstr>Answering a question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  Lecture 23 </dc:title>
  <dc:creator>divyakant</dc:creator>
  <cp:lastModifiedBy>Windows User</cp:lastModifiedBy>
  <cp:revision>676</cp:revision>
  <dcterms:created xsi:type="dcterms:W3CDTF">2015-07-23T15:29:25Z</dcterms:created>
  <dcterms:modified xsi:type="dcterms:W3CDTF">2022-11-23T08:24:56Z</dcterms:modified>
</cp:coreProperties>
</file>