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30"/>
  </p:notesMasterIdLst>
  <p:sldIdLst>
    <p:sldId id="256" r:id="rId5"/>
    <p:sldId id="269" r:id="rId6"/>
    <p:sldId id="270" r:id="rId7"/>
    <p:sldId id="271" r:id="rId8"/>
    <p:sldId id="272" r:id="rId9"/>
    <p:sldId id="273" r:id="rId10"/>
    <p:sldId id="274" r:id="rId11"/>
    <p:sldId id="275" r:id="rId12"/>
    <p:sldId id="276" r:id="rId13"/>
    <p:sldId id="277"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1/11/2023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smtClean="0"/>
              <a:t>AI - Dr. Divyakant Meva</a:t>
            </a:r>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AI - Dr. Divyakant Meva</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3 - Lecture 28</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895599"/>
          </a:xfrm>
        </p:spPr>
        <p:txBody>
          <a:bodyPr>
            <a:noAutofit/>
          </a:bodyPr>
          <a:lstStyle/>
          <a:p>
            <a:pPr>
              <a:lnSpc>
                <a:spcPct val="130000"/>
              </a:lnSpc>
              <a:buFont typeface="Arial" pitchFamily="34" charset="0"/>
              <a:buChar char="•"/>
            </a:pPr>
            <a:r>
              <a:rPr lang="en-US" sz="2400" dirty="0" smtClean="0">
                <a:latin typeface="Cambria" pitchFamily="18" charset="0"/>
              </a:rPr>
              <a:t>  Rules that do not work</a:t>
            </a:r>
          </a:p>
          <a:p>
            <a:pPr>
              <a:lnSpc>
                <a:spcPct val="130000"/>
              </a:lnSpc>
              <a:buFont typeface="Arial" pitchFamily="34" charset="0"/>
              <a:buChar char="•"/>
            </a:pPr>
            <a:r>
              <a:rPr lang="en-US" sz="2400" dirty="0" smtClean="0">
                <a:latin typeface="Cambria" pitchFamily="18" charset="0"/>
              </a:rPr>
              <a:t>  Unification process</a:t>
            </a:r>
          </a:p>
          <a:p>
            <a:pPr>
              <a:lnSpc>
                <a:spcPct val="130000"/>
              </a:lnSpc>
              <a:buFont typeface="Arial" pitchFamily="34" charset="0"/>
              <a:buChar char="•"/>
            </a:pPr>
            <a:r>
              <a:rPr lang="en-US" sz="2400" dirty="0" smtClean="0">
                <a:latin typeface="Cambria" pitchFamily="18" charset="0"/>
              </a:rPr>
              <a:t>  Resolution – Introduction</a:t>
            </a:r>
          </a:p>
          <a:p>
            <a:pPr>
              <a:lnSpc>
                <a:spcPct val="130000"/>
              </a:lnSpc>
              <a:buFont typeface="Arial" pitchFamily="34" charset="0"/>
              <a:buChar char="•"/>
            </a:pPr>
            <a:r>
              <a:rPr lang="en-US" sz="2400" dirty="0" smtClean="0">
                <a:latin typeface="Cambria" pitchFamily="18" charset="0"/>
              </a:rPr>
              <a:t>  Conversion to clause form</a:t>
            </a:r>
          </a:p>
          <a:p>
            <a:pPr>
              <a:lnSpc>
                <a:spcPct val="130000"/>
              </a:lnSpc>
            </a:pPr>
            <a:r>
              <a:rPr lang="en-US" sz="1800" dirty="0" smtClean="0">
                <a:latin typeface="Cambria"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Yes, as both of the predicates are same as well as the arguments.</a:t>
            </a:r>
          </a:p>
          <a:p>
            <a:r>
              <a:rPr lang="en-US" sz="2200" dirty="0" smtClean="0">
                <a:latin typeface="Cambria" pitchFamily="18" charset="0"/>
              </a:rPr>
              <a:t>We need to check both, the name of the predicate and set of arguments, which are same in both cases.</a:t>
            </a:r>
          </a:p>
          <a:p>
            <a:r>
              <a:rPr lang="en-US" sz="2200" dirty="0" smtClean="0">
                <a:latin typeface="Cambria" pitchFamily="18" charset="0"/>
              </a:rPr>
              <a:t>Can two statements, Man (</a:t>
            </a:r>
            <a:r>
              <a:rPr lang="en-US" sz="2200" dirty="0" err="1" smtClean="0">
                <a:latin typeface="Cambria" pitchFamily="18" charset="0"/>
              </a:rPr>
              <a:t>Ramji</a:t>
            </a:r>
            <a:r>
              <a:rPr lang="en-US" sz="2200" dirty="0" smtClean="0">
                <a:latin typeface="Cambria" pitchFamily="18" charset="0"/>
              </a:rPr>
              <a:t>) and Man (</a:t>
            </a:r>
            <a:r>
              <a:rPr lang="en-US" sz="2200" dirty="0" err="1" smtClean="0">
                <a:latin typeface="Cambria" pitchFamily="18" charset="0"/>
              </a:rPr>
              <a:t>Pratap</a:t>
            </a:r>
            <a:r>
              <a:rPr lang="en-US" sz="2200" dirty="0" smtClean="0">
                <a:latin typeface="Cambria" pitchFamily="18" charset="0"/>
              </a:rPr>
              <a:t>) be unified?</a:t>
            </a:r>
          </a:p>
          <a:p>
            <a:r>
              <a:rPr lang="en-US" sz="2200" dirty="0" smtClean="0">
                <a:latin typeface="Cambria" pitchFamily="18" charset="0"/>
              </a:rPr>
              <a:t>Though the predicates are the same but the arguments aren’t. So No.</a:t>
            </a:r>
          </a:p>
          <a:p>
            <a:r>
              <a:rPr lang="en-US" sz="2200" dirty="0" smtClean="0">
                <a:latin typeface="Cambria" pitchFamily="18" charset="0"/>
              </a:rPr>
              <a:t>Can (</a:t>
            </a:r>
            <a:r>
              <a:rPr lang="en-US" sz="2200" dirty="0" err="1" smtClean="0">
                <a:latin typeface="Cambria" pitchFamily="18" charset="0"/>
              </a:rPr>
              <a:t>Ramji</a:t>
            </a:r>
            <a:r>
              <a:rPr lang="en-US" sz="2200" dirty="0" smtClean="0">
                <a:latin typeface="Cambria" pitchFamily="18" charset="0"/>
              </a:rPr>
              <a:t>) and Man (</a:t>
            </a:r>
            <a:r>
              <a:rPr lang="en-US" sz="2200" dirty="0" err="1" smtClean="0">
                <a:latin typeface="Cambria" pitchFamily="18" charset="0"/>
              </a:rPr>
              <a:t>Ramji</a:t>
            </a:r>
            <a:r>
              <a:rPr lang="en-US" sz="2200" dirty="0" smtClean="0">
                <a:latin typeface="Cambria" pitchFamily="18" charset="0"/>
              </a:rPr>
              <a:t>, Principles) be unified?</a:t>
            </a:r>
          </a:p>
          <a:p>
            <a:r>
              <a:rPr lang="en-US" sz="2200" dirty="0" smtClean="0">
                <a:latin typeface="Cambria" pitchFamily="18" charset="0"/>
              </a:rPr>
              <a:t>No; as number of arguments of both predicates are different so they are different predicates and thus cannot be unified.</a:t>
            </a:r>
          </a:p>
          <a:p>
            <a:r>
              <a:rPr lang="en-US" sz="2200" dirty="0" smtClean="0">
                <a:latin typeface="Cambria" pitchFamily="18" charset="0"/>
              </a:rPr>
              <a:t>Suppose we have following during our process of backward chaining. Can we unify them?</a:t>
            </a:r>
          </a:p>
          <a:p>
            <a:pPr lvl="1"/>
            <a:r>
              <a:rPr lang="en-US" sz="1800" dirty="0" smtClean="0">
                <a:latin typeface="Cambria" pitchFamily="18" charset="0"/>
              </a:rPr>
              <a:t>Brother(X1, Y1)</a:t>
            </a:r>
          </a:p>
          <a:p>
            <a:pPr lvl="1"/>
            <a:r>
              <a:rPr lang="en-US" sz="1800" dirty="0" smtClean="0">
                <a:latin typeface="Cambria" pitchFamily="18" charset="0"/>
              </a:rPr>
              <a:t>Brother (X2, Y2)</a:t>
            </a:r>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What if we have one variable bound in one predicate and another is bound in other predicate?</a:t>
            </a:r>
          </a:p>
          <a:p>
            <a:pPr lvl="1"/>
            <a:r>
              <a:rPr lang="en-US" sz="1800" dirty="0" smtClean="0">
                <a:latin typeface="Cambria" pitchFamily="18" charset="0"/>
              </a:rPr>
              <a:t>Brother (X, </a:t>
            </a:r>
            <a:r>
              <a:rPr lang="en-US" sz="1800" dirty="0" err="1" smtClean="0">
                <a:latin typeface="Cambria" pitchFamily="18" charset="0"/>
              </a:rPr>
              <a:t>Mohinder</a:t>
            </a:r>
            <a:r>
              <a:rPr lang="en-US" sz="1800" dirty="0" smtClean="0">
                <a:latin typeface="Cambria" pitchFamily="18" charset="0"/>
              </a:rPr>
              <a:t>)</a:t>
            </a:r>
          </a:p>
          <a:p>
            <a:pPr lvl="1"/>
            <a:r>
              <a:rPr lang="en-US" sz="1800" dirty="0" smtClean="0">
                <a:latin typeface="Cambria" pitchFamily="18" charset="0"/>
              </a:rPr>
              <a:t>Brother (Steve, Y)</a:t>
            </a:r>
          </a:p>
          <a:p>
            <a:r>
              <a:rPr lang="en-US" sz="2200" dirty="0" smtClean="0">
                <a:latin typeface="Cambria" pitchFamily="18" charset="0"/>
              </a:rPr>
              <a:t>These two predicates can unify if X/Steve and Y/</a:t>
            </a:r>
            <a:r>
              <a:rPr lang="en-US" sz="2200" dirty="0" err="1" smtClean="0">
                <a:latin typeface="Cambria" pitchFamily="18" charset="0"/>
              </a:rPr>
              <a:t>Mohinder</a:t>
            </a:r>
            <a:r>
              <a:rPr lang="en-US" sz="2200" dirty="0" smtClean="0">
                <a:latin typeface="Cambria" pitchFamily="18" charset="0"/>
              </a:rPr>
              <a:t> is possible.</a:t>
            </a:r>
          </a:p>
          <a:p>
            <a:r>
              <a:rPr lang="en-US" sz="2200" dirty="0" smtClean="0">
                <a:latin typeface="Cambria" pitchFamily="18" charset="0"/>
              </a:rPr>
              <a:t>Above both of above cases, the result is incorrect but unification is possible.</a:t>
            </a:r>
          </a:p>
          <a:p>
            <a:r>
              <a:rPr lang="en-US" sz="2200" dirty="0" smtClean="0">
                <a:latin typeface="Cambria" pitchFamily="18" charset="0"/>
              </a:rPr>
              <a:t>Let us take one more case.</a:t>
            </a:r>
          </a:p>
          <a:p>
            <a:pPr lvl="1"/>
            <a:r>
              <a:rPr lang="en-US" sz="1800" dirty="0" smtClean="0">
                <a:latin typeface="Cambria" pitchFamily="18" charset="0"/>
              </a:rPr>
              <a:t>Brother (X, </a:t>
            </a:r>
            <a:r>
              <a:rPr lang="en-US" sz="1800" dirty="0" err="1" smtClean="0">
                <a:latin typeface="Cambria" pitchFamily="18" charset="0"/>
              </a:rPr>
              <a:t>Mohinder</a:t>
            </a:r>
            <a:r>
              <a:rPr lang="en-US" sz="1800" dirty="0" smtClean="0">
                <a:latin typeface="Cambria" pitchFamily="18" charset="0"/>
              </a:rPr>
              <a:t>)</a:t>
            </a:r>
          </a:p>
          <a:p>
            <a:pPr lvl="1"/>
            <a:r>
              <a:rPr lang="en-US" sz="1800" dirty="0" smtClean="0">
                <a:latin typeface="Cambria" pitchFamily="18" charset="0"/>
              </a:rPr>
              <a:t>Brother (Steve, Mark)</a:t>
            </a:r>
          </a:p>
          <a:p>
            <a:r>
              <a:rPr lang="en-US" sz="2200" dirty="0" smtClean="0">
                <a:latin typeface="Cambria" pitchFamily="18" charset="0"/>
              </a:rPr>
              <a:t>Above two predicates cannot be unified because though we can have X/Steve, we cannot have Mark/</a:t>
            </a:r>
            <a:r>
              <a:rPr lang="en-US" sz="2200" dirty="0" err="1" smtClean="0">
                <a:latin typeface="Cambria" pitchFamily="18" charset="0"/>
              </a:rPr>
              <a:t>Mohinder</a:t>
            </a:r>
            <a:r>
              <a:rPr lang="en-US" sz="2200" dirty="0" smtClean="0">
                <a:latin typeface="Cambria" pitchFamily="18" charset="0"/>
              </a:rPr>
              <a:t> or vice versa.</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Resolution - Introduction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We have seen how predicate logic is used for representing facts and rules and thus help in reasoning from the same.</a:t>
            </a:r>
          </a:p>
          <a:p>
            <a:r>
              <a:rPr lang="en-US" sz="2200" dirty="0" smtClean="0">
                <a:latin typeface="Cambria" pitchFamily="18" charset="0"/>
              </a:rPr>
              <a:t>Backward chaining, the process that we have seen for reasoning, is not very efficient, many conversions are required and complex unification process with special treatment for universal and existential quantifiers is also required.</a:t>
            </a:r>
          </a:p>
          <a:p>
            <a:r>
              <a:rPr lang="en-US" sz="2200" dirty="0" smtClean="0">
                <a:latin typeface="Cambria" pitchFamily="18" charset="0"/>
              </a:rPr>
              <a:t>Resolution is a much simpler process which can also be implemented in a software program quite easily.</a:t>
            </a:r>
          </a:p>
          <a:p>
            <a:r>
              <a:rPr lang="en-US" sz="2200" dirty="0" smtClean="0">
                <a:latin typeface="Cambria" pitchFamily="18" charset="0"/>
              </a:rPr>
              <a:t>We will study the process to convert a predicate logic statements into a form suitable for resolution.</a:t>
            </a:r>
          </a:p>
          <a:p>
            <a:r>
              <a:rPr lang="en-US" sz="2200" dirty="0" smtClean="0">
                <a:latin typeface="Cambria" pitchFamily="18" charset="0"/>
              </a:rPr>
              <a:t>We will also see how we can prove anything using resolution after that.</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Conversion to clause form</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clausal form is one without either universal or existential quantifier, everything is universally quantified, no implication, no and, and only or symbol between predicates.</a:t>
            </a:r>
          </a:p>
          <a:p>
            <a:r>
              <a:rPr lang="en-US" sz="2200" dirty="0" smtClean="0">
                <a:latin typeface="Cambria" pitchFamily="18" charset="0"/>
              </a:rPr>
              <a:t>It is a very simplified expression based on a simple algorithm which we are discussing next.</a:t>
            </a:r>
          </a:p>
          <a:p>
            <a:r>
              <a:rPr lang="en-US" sz="2200" dirty="0" smtClean="0">
                <a:latin typeface="Cambria" pitchFamily="18" charset="0"/>
              </a:rPr>
              <a:t>Let us take following statement for conversion to a clausal form.</a:t>
            </a:r>
          </a:p>
          <a:p>
            <a:pPr lvl="1"/>
            <a:r>
              <a:rPr lang="en-US" sz="1800" dirty="0" smtClean="0">
                <a:latin typeface="Cambria" pitchFamily="18" charset="0"/>
              </a:rPr>
              <a:t>∀𝑥∃𝐻 Person(X) ⋀ House (H,X) ⋀ Lost (X,H,2000) → Relief (Government, X)</a:t>
            </a:r>
          </a:p>
          <a:p>
            <a:r>
              <a:rPr lang="en-US" sz="2200" b="1" u="sng" dirty="0" smtClean="0">
                <a:latin typeface="Cambria" pitchFamily="18" charset="0"/>
              </a:rPr>
              <a:t>Step 1</a:t>
            </a:r>
            <a:r>
              <a:rPr lang="en-US" sz="2200" dirty="0" smtClean="0">
                <a:latin typeface="Cambria" pitchFamily="18" charset="0"/>
              </a:rPr>
              <a:t> - Remove the → (implication) using a rule A → B is same as ¬ A ⋁ B</a:t>
            </a:r>
          </a:p>
          <a:p>
            <a:r>
              <a:rPr lang="en-US" sz="2200" dirty="0" smtClean="0">
                <a:latin typeface="Cambria" pitchFamily="18" charset="0"/>
              </a:rPr>
              <a:t>Let us apply this rule over the statement.</a:t>
            </a:r>
          </a:p>
          <a:p>
            <a:pPr lvl="1"/>
            <a:r>
              <a:rPr lang="en-US" sz="1800" dirty="0" smtClean="0">
                <a:latin typeface="Cambria" pitchFamily="18" charset="0"/>
              </a:rPr>
              <a:t>∀𝑥∃𝐻 ¬ ((Person(X) ⋀ House (H,X) ⋀ Lost (X,H,2000)) ⋁ Relief (Government, X)</a:t>
            </a:r>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b="1" u="sng" dirty="0" smtClean="0">
                <a:latin typeface="Cambria" pitchFamily="18" charset="0"/>
              </a:rPr>
              <a:t>Step 2 </a:t>
            </a:r>
            <a:r>
              <a:rPr lang="en-US" sz="2200" dirty="0" smtClean="0">
                <a:latin typeface="Cambria" pitchFamily="18" charset="0"/>
              </a:rPr>
              <a:t>- Now apply negation to each item in the bracket so we will have negation confined to one term only.</a:t>
            </a:r>
          </a:p>
          <a:p>
            <a:r>
              <a:rPr lang="en-US" sz="2200" dirty="0" smtClean="0">
                <a:latin typeface="Cambria" pitchFamily="18" charset="0"/>
              </a:rPr>
              <a:t>There are a few important results one can use for moving negation to the single item.</a:t>
            </a:r>
          </a:p>
          <a:p>
            <a:pPr lvl="1"/>
            <a:r>
              <a:rPr lang="en-US" sz="1800" dirty="0" smtClean="0">
                <a:latin typeface="Cambria" pitchFamily="18" charset="0"/>
              </a:rPr>
              <a:t>1. ¬ (¬Predicate) = Predicate</a:t>
            </a:r>
          </a:p>
          <a:p>
            <a:pPr lvl="1"/>
            <a:r>
              <a:rPr lang="it-IT" sz="1800" dirty="0" smtClean="0">
                <a:latin typeface="Cambria" pitchFamily="18" charset="0"/>
              </a:rPr>
              <a:t>2. ¬ (Predicate1 ⋁ Predicate2) = ¬ Predicate1 ⋀¬Predicate2</a:t>
            </a:r>
          </a:p>
          <a:p>
            <a:pPr lvl="1"/>
            <a:r>
              <a:rPr lang="it-IT" sz="1800" dirty="0" smtClean="0">
                <a:latin typeface="Cambria" pitchFamily="18" charset="0"/>
              </a:rPr>
              <a:t>3. ¬ (Predicate1 ⋀ Predicate2) = ¬ Predicate1 ⋁¬Predicate2</a:t>
            </a:r>
          </a:p>
          <a:p>
            <a:pPr lvl="1"/>
            <a:r>
              <a:rPr lang="it-IT" sz="1800" dirty="0" smtClean="0">
                <a:latin typeface="Cambria" pitchFamily="18" charset="0"/>
              </a:rPr>
              <a:t>4. ¬ (∀𝑥 Predicate) = ∃x ¬Predicate</a:t>
            </a:r>
          </a:p>
          <a:p>
            <a:pPr lvl="1"/>
            <a:r>
              <a:rPr lang="it-IT" sz="1800" dirty="0" smtClean="0">
                <a:latin typeface="Cambria" pitchFamily="18" charset="0"/>
              </a:rPr>
              <a:t>5. ¬ (∃x Predicate) = ∀𝑥¬Predicate</a:t>
            </a:r>
          </a:p>
          <a:p>
            <a:r>
              <a:rPr lang="en-US" sz="2200" dirty="0" smtClean="0">
                <a:latin typeface="Cambria" pitchFamily="18" charset="0"/>
              </a:rPr>
              <a:t>Applying step 2 yields following.</a:t>
            </a:r>
          </a:p>
          <a:p>
            <a:pPr lvl="1"/>
            <a:r>
              <a:rPr lang="en-US" sz="1800" dirty="0" smtClean="0">
                <a:latin typeface="Cambria" pitchFamily="18" charset="0"/>
              </a:rPr>
              <a:t>∀𝑥∃𝐻 ¬ Person(X) ⋁¬House (H,X)⋁¬Lost (X,H,2000) ⋁ Relief (Government, X)</a:t>
            </a:r>
          </a:p>
          <a:p>
            <a:pPr marL="342900" lvl="1" indent="-342900">
              <a:buChar char="•"/>
            </a:pPr>
            <a:r>
              <a:rPr lang="en-US" sz="2200" dirty="0" smtClean="0">
                <a:latin typeface="Cambria" pitchFamily="18" charset="0"/>
                <a:cs typeface="+mn-cs"/>
              </a:rPr>
              <a:t>You can see that we are applying rule 3 of above.</a:t>
            </a:r>
          </a:p>
          <a:p>
            <a:r>
              <a:rPr lang="en-US" sz="2200" dirty="0" smtClean="0">
                <a:latin typeface="Cambria" pitchFamily="18" charset="0"/>
              </a:rPr>
              <a:t>Any other rule, if applicable, can be applied in this case.</a:t>
            </a:r>
            <a:endParaRPr lang="en-US" sz="2200" dirty="0">
              <a:latin typeface="Cambria" pitchFamily="18" charset="0"/>
            </a:endParaRPr>
          </a:p>
        </p:txBody>
      </p:sp>
      <p:sp>
        <p:nvSpPr>
          <p:cNvPr id="5" name="Footer Placeholder 4"/>
          <p:cNvSpPr>
            <a:spLocks noGrp="1"/>
          </p:cNvSpPr>
          <p:nvPr>
            <p:ph type="ftr" sz="quarter" idx="11"/>
          </p:nvPr>
        </p:nvSpPr>
        <p:spPr>
          <a:xfrm>
            <a:off x="3124200" y="6381750"/>
            <a:ext cx="2895600" cy="476250"/>
          </a:xfrm>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b="1" u="sng" dirty="0" smtClean="0">
                <a:latin typeface="Cambria" pitchFamily="18" charset="0"/>
              </a:rPr>
              <a:t>Step 3 </a:t>
            </a:r>
            <a:r>
              <a:rPr lang="en-US" sz="2200" dirty="0" smtClean="0">
                <a:latin typeface="Cambria" pitchFamily="18" charset="0"/>
              </a:rPr>
              <a:t>- Use different names of variables for different clauses.</a:t>
            </a:r>
          </a:p>
          <a:p>
            <a:r>
              <a:rPr lang="en-US" sz="2200" dirty="0" smtClean="0">
                <a:latin typeface="Cambria" pitchFamily="18" charset="0"/>
              </a:rPr>
              <a:t>Though we have not done that in our case but one can actually write something like following.</a:t>
            </a:r>
          </a:p>
          <a:p>
            <a:pPr lvl="1"/>
            <a:r>
              <a:rPr lang="it-IT" sz="1800" dirty="0" smtClean="0">
                <a:latin typeface="Cambria" pitchFamily="18" charset="0"/>
              </a:rPr>
              <a:t>∀𝑥 Predicate1(X)⋀∀𝑥 Predicate2 (X)</a:t>
            </a:r>
          </a:p>
          <a:p>
            <a:r>
              <a:rPr lang="en-US" sz="2200" dirty="0" smtClean="0">
                <a:latin typeface="Cambria" pitchFamily="18" charset="0"/>
              </a:rPr>
              <a:t>In above case, we have two variables being named as x but they mean different things.</a:t>
            </a:r>
          </a:p>
          <a:p>
            <a:r>
              <a:rPr lang="en-US" sz="2200" dirty="0" smtClean="0">
                <a:latin typeface="Cambria" pitchFamily="18" charset="0"/>
              </a:rPr>
              <a:t>We will name them differently in this particular step.</a:t>
            </a:r>
          </a:p>
          <a:p>
            <a:r>
              <a:rPr lang="en-US" sz="2200" dirty="0" smtClean="0">
                <a:latin typeface="Cambria" pitchFamily="18" charset="0"/>
              </a:rPr>
              <a:t>You can see that we have anyway avoided that in our representation.</a:t>
            </a:r>
          </a:p>
          <a:p>
            <a:r>
              <a:rPr lang="en-US" sz="2200" dirty="0" smtClean="0">
                <a:latin typeface="Cambria" pitchFamily="18" charset="0"/>
              </a:rPr>
              <a:t>This step is required if the designer has not done so.</a:t>
            </a:r>
          </a:p>
          <a:p>
            <a:r>
              <a:rPr lang="en-US" sz="2200" dirty="0" smtClean="0">
                <a:latin typeface="Cambria" pitchFamily="18" charset="0"/>
              </a:rPr>
              <a:t>Above statement will be converted to following.</a:t>
            </a:r>
          </a:p>
          <a:p>
            <a:pPr lvl="1"/>
            <a:r>
              <a:rPr lang="en-US" sz="1800" dirty="0" smtClean="0">
                <a:latin typeface="Cambria" pitchFamily="18" charset="0"/>
              </a:rPr>
              <a:t>∀𝑥 Predicate1(X)⋀∀𝑦 Predicate2 (Y)</a:t>
            </a:r>
            <a:endParaRPr lang="it-IT" sz="1800" dirty="0" smtClean="0">
              <a:latin typeface="Cambria" pitchFamily="18" charset="0"/>
            </a:endParaRP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We have already done so in our case so the statement remains the same as before</a:t>
            </a:r>
          </a:p>
          <a:p>
            <a:pPr lvl="1"/>
            <a:r>
              <a:rPr lang="en-US" sz="1800" dirty="0" smtClean="0">
                <a:latin typeface="Cambria" pitchFamily="18" charset="0"/>
              </a:rPr>
              <a:t>∀𝑥∃𝐻 ¬ Person(X) ⋁¬House (H,X) ⋁¬Lost (X,H,2000) ⋁ Relief (Government, X)</a:t>
            </a:r>
          </a:p>
          <a:p>
            <a:r>
              <a:rPr lang="en-US" sz="2200" b="1" u="sng" dirty="0" smtClean="0">
                <a:latin typeface="Cambria" pitchFamily="18" charset="0"/>
              </a:rPr>
              <a:t>Step 4 </a:t>
            </a:r>
            <a:r>
              <a:rPr lang="en-US" sz="2200" dirty="0" smtClean="0">
                <a:latin typeface="Cambria" pitchFamily="18" charset="0"/>
              </a:rPr>
              <a:t>- Take all quantifiers on the left side of the statement.</a:t>
            </a:r>
          </a:p>
          <a:p>
            <a:r>
              <a:rPr lang="en-US" sz="2200" dirty="0" smtClean="0">
                <a:latin typeface="Cambria" pitchFamily="18" charset="0"/>
              </a:rPr>
              <a:t>If the statement is ∀𝑥 Predicate1(X)⋁∀𝑦 Predicate2 (Y)</a:t>
            </a:r>
          </a:p>
          <a:p>
            <a:r>
              <a:rPr lang="en-US" sz="2200" dirty="0" smtClean="0">
                <a:latin typeface="Cambria" pitchFamily="18" charset="0"/>
              </a:rPr>
              <a:t>We will convert that to</a:t>
            </a:r>
          </a:p>
          <a:p>
            <a:pPr lvl="1"/>
            <a:r>
              <a:rPr lang="en-US" sz="1800" dirty="0" smtClean="0">
                <a:latin typeface="Cambria" pitchFamily="18" charset="0"/>
              </a:rPr>
              <a:t>∀𝑥∀𝑦 Predicate1(X)⋁ Predicate2 (Y)</a:t>
            </a:r>
          </a:p>
          <a:p>
            <a:r>
              <a:rPr lang="en-US" sz="2200" dirty="0" smtClean="0">
                <a:latin typeface="Cambria" pitchFamily="18" charset="0"/>
              </a:rPr>
              <a:t>Anyway, our statement is not affected by application of this rule.</a:t>
            </a:r>
          </a:p>
          <a:p>
            <a:pPr lvl="1"/>
            <a:r>
              <a:rPr lang="en-US" sz="1800" dirty="0" smtClean="0">
                <a:latin typeface="Cambria" pitchFamily="18" charset="0"/>
              </a:rPr>
              <a:t>∀𝑥∃𝐻 ¬ Person(X) ⋁¬House (H,X) ⋁¬Lost (X,H,2000) ⋁ Relief (Government, X)</a:t>
            </a:r>
          </a:p>
          <a:p>
            <a:r>
              <a:rPr lang="en-US" sz="2200" b="1" u="sng" dirty="0" smtClean="0">
                <a:latin typeface="Cambria" pitchFamily="18" charset="0"/>
              </a:rPr>
              <a:t>Step 5 </a:t>
            </a:r>
            <a:r>
              <a:rPr lang="en-US" sz="2200" dirty="0" smtClean="0">
                <a:latin typeface="Cambria" pitchFamily="18" charset="0"/>
              </a:rPr>
              <a:t>- Eliminate all existential quantifiers.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above case we have ∃𝐻 which we need to remove now.</a:t>
            </a:r>
          </a:p>
          <a:p>
            <a:r>
              <a:rPr lang="en-US" sz="2200" dirty="0" smtClean="0">
                <a:latin typeface="Cambria" pitchFamily="18" charset="0"/>
              </a:rPr>
              <a:t>The process is to replace all occurrences of H by a constant value; let us use H1 like before.</a:t>
            </a:r>
          </a:p>
          <a:p>
            <a:r>
              <a:rPr lang="en-US" sz="2200" dirty="0" smtClean="0">
                <a:latin typeface="Cambria" pitchFamily="18" charset="0"/>
              </a:rPr>
              <a:t>Once we do that, we can remove the existential quantifier.</a:t>
            </a:r>
          </a:p>
          <a:p>
            <a:pPr lvl="1"/>
            <a:r>
              <a:rPr lang="en-US" sz="1800" dirty="0" smtClean="0">
                <a:latin typeface="Cambria" pitchFamily="18" charset="0"/>
              </a:rPr>
              <a:t>∀𝑥 ¬ Person(X) ⋁¬House (H1,X) ⋁¬Lost (X,H1,2000) ⋁ Relief (Government, X)</a:t>
            </a:r>
          </a:p>
          <a:p>
            <a:r>
              <a:rPr lang="en-US" sz="2200" dirty="0" smtClean="0">
                <a:latin typeface="Cambria" pitchFamily="18" charset="0"/>
              </a:rPr>
              <a:t>Sometimes the process is not as straight forward as this.</a:t>
            </a:r>
          </a:p>
          <a:p>
            <a:r>
              <a:rPr lang="en-US" sz="2200" dirty="0" smtClean="0">
                <a:latin typeface="Cambria" pitchFamily="18" charset="0"/>
              </a:rPr>
              <a:t>For example if there are multiple houses and we are dealing with H values for more than one person, we cannot simply state H1.</a:t>
            </a:r>
          </a:p>
          <a:p>
            <a:r>
              <a:rPr lang="en-US" sz="2200" dirty="0" smtClean="0">
                <a:latin typeface="Cambria" pitchFamily="18" charset="0"/>
              </a:rPr>
              <a:t>This value of house depends on the owner.</a:t>
            </a:r>
          </a:p>
          <a:p>
            <a:r>
              <a:rPr lang="en-US" sz="2200" dirty="0" smtClean="0">
                <a:latin typeface="Cambria" pitchFamily="18" charset="0"/>
              </a:rPr>
              <a:t>For example we may have </a:t>
            </a:r>
            <a:r>
              <a:rPr lang="en-US" sz="2200" dirty="0" err="1" smtClean="0">
                <a:latin typeface="Cambria" pitchFamily="18" charset="0"/>
              </a:rPr>
              <a:t>Ramji</a:t>
            </a:r>
            <a:r>
              <a:rPr lang="en-US" sz="2200" dirty="0" smtClean="0">
                <a:latin typeface="Cambria" pitchFamily="18" charset="0"/>
              </a:rPr>
              <a:t> and </a:t>
            </a:r>
            <a:r>
              <a:rPr lang="en-US" sz="2200" dirty="0" err="1" smtClean="0">
                <a:latin typeface="Cambria" pitchFamily="18" charset="0"/>
              </a:rPr>
              <a:t>Kisnaji</a:t>
            </a:r>
            <a:r>
              <a:rPr lang="en-US" sz="2200" dirty="0" smtClean="0">
                <a:latin typeface="Cambria" pitchFamily="18" charset="0"/>
              </a:rPr>
              <a:t> whose houses are destroyed during the earthquake.</a:t>
            </a:r>
          </a:p>
          <a:p>
            <a:endParaRPr lang="en-US" sz="2200" dirty="0" smtClean="0">
              <a:latin typeface="Cambria" pitchFamily="18" charset="0"/>
            </a:endParaRP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We will have to somehow relate house values that we derive dependent on the value of the person we are dealing with.</a:t>
            </a:r>
          </a:p>
          <a:p>
            <a:r>
              <a:rPr lang="en-US" sz="2200" dirty="0" smtClean="0">
                <a:latin typeface="Cambria" pitchFamily="18" charset="0"/>
              </a:rPr>
              <a:t>The value of X in person (X) determines the house.</a:t>
            </a:r>
          </a:p>
          <a:p>
            <a:r>
              <a:rPr lang="en-US" sz="2200" dirty="0" smtClean="0">
                <a:latin typeface="Cambria" pitchFamily="18" charset="0"/>
              </a:rPr>
              <a:t>That means all occurrences of H is to be replaced by a function which takes the argument as X and returns house that X owns.</a:t>
            </a:r>
          </a:p>
          <a:p>
            <a:r>
              <a:rPr lang="en-US" sz="2200" dirty="0" smtClean="0">
                <a:latin typeface="Cambria" pitchFamily="18" charset="0"/>
              </a:rPr>
              <a:t>That means if we define that function </a:t>
            </a:r>
            <a:r>
              <a:rPr lang="en-US" sz="2200" dirty="0" err="1" smtClean="0">
                <a:latin typeface="Cambria" pitchFamily="18" charset="0"/>
              </a:rPr>
              <a:t>Houseof</a:t>
            </a:r>
            <a:r>
              <a:rPr lang="en-US" sz="2200" dirty="0" smtClean="0">
                <a:latin typeface="Cambria" pitchFamily="18" charset="0"/>
              </a:rPr>
              <a:t>(X) which returns the house of X.</a:t>
            </a:r>
          </a:p>
          <a:p>
            <a:r>
              <a:rPr lang="en-US" sz="2200" dirty="0" smtClean="0">
                <a:latin typeface="Cambria" pitchFamily="18" charset="0"/>
              </a:rPr>
              <a:t>Thus we will have to replace H by </a:t>
            </a:r>
            <a:r>
              <a:rPr lang="en-US" sz="2200" dirty="0" err="1" smtClean="0">
                <a:latin typeface="Cambria" pitchFamily="18" charset="0"/>
              </a:rPr>
              <a:t>Houseof</a:t>
            </a:r>
            <a:r>
              <a:rPr lang="en-US" sz="2200" dirty="0" smtClean="0">
                <a:latin typeface="Cambria" pitchFamily="18" charset="0"/>
              </a:rPr>
              <a:t>(X).</a:t>
            </a:r>
          </a:p>
          <a:p>
            <a:r>
              <a:rPr lang="en-US" sz="2200" dirty="0" smtClean="0">
                <a:latin typeface="Cambria" pitchFamily="18" charset="0"/>
              </a:rPr>
              <a:t>Such a function is known as </a:t>
            </a:r>
            <a:r>
              <a:rPr lang="en-US" sz="2200" dirty="0" err="1" smtClean="0">
                <a:latin typeface="Cambria" pitchFamily="18" charset="0"/>
              </a:rPr>
              <a:t>Skolem</a:t>
            </a:r>
            <a:r>
              <a:rPr lang="en-US" sz="2200" dirty="0" smtClean="0">
                <a:latin typeface="Cambria" pitchFamily="18" charset="0"/>
              </a:rPr>
              <a:t> Function.</a:t>
            </a:r>
          </a:p>
          <a:p>
            <a:r>
              <a:rPr lang="en-US" sz="2200" dirty="0" smtClean="0">
                <a:latin typeface="Cambria" pitchFamily="18" charset="0"/>
              </a:rPr>
              <a:t>Thus our statement now reads as follows.</a:t>
            </a:r>
          </a:p>
          <a:p>
            <a:pPr lvl="1"/>
            <a:r>
              <a:rPr lang="en-US" sz="1800" dirty="0" smtClean="0">
                <a:latin typeface="Cambria" pitchFamily="18" charset="0"/>
              </a:rPr>
              <a:t>∀𝑥 ¬ Person(X) ⋁¬House (</a:t>
            </a:r>
            <a:r>
              <a:rPr lang="en-US" sz="1800" dirty="0" err="1" smtClean="0">
                <a:latin typeface="Cambria" pitchFamily="18" charset="0"/>
              </a:rPr>
              <a:t>Houseof</a:t>
            </a:r>
            <a:r>
              <a:rPr lang="en-US" sz="1800" dirty="0" smtClean="0">
                <a:latin typeface="Cambria" pitchFamily="18" charset="0"/>
              </a:rPr>
              <a:t> (X) ,X) ⋁¬Lost (</a:t>
            </a:r>
            <a:r>
              <a:rPr lang="en-US" sz="1800" dirty="0" err="1" smtClean="0">
                <a:latin typeface="Cambria" pitchFamily="18" charset="0"/>
              </a:rPr>
              <a:t>X,Houseof</a:t>
            </a:r>
            <a:r>
              <a:rPr lang="en-US" sz="1800" dirty="0" smtClean="0">
                <a:latin typeface="Cambria" pitchFamily="18" charset="0"/>
              </a:rPr>
              <a:t> (X) ,2000) ⋁ Relief (</a:t>
            </a:r>
            <a:r>
              <a:rPr lang="en-US" sz="1800" dirty="0" err="1" smtClean="0">
                <a:latin typeface="Cambria" pitchFamily="18" charset="0"/>
              </a:rPr>
              <a:t>Government,X</a:t>
            </a:r>
            <a:r>
              <a:rPr lang="en-US" sz="1800" dirty="0" smtClean="0">
                <a:latin typeface="Cambria" pitchFamily="18" charset="0"/>
              </a:rPr>
              <a:t>)</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b="1" u="sng" dirty="0" smtClean="0">
                <a:latin typeface="Cambria" pitchFamily="18" charset="0"/>
              </a:rPr>
              <a:t>Step 6 </a:t>
            </a:r>
            <a:r>
              <a:rPr lang="en-US" sz="2200" dirty="0" smtClean="0">
                <a:latin typeface="Cambria" pitchFamily="18" charset="0"/>
              </a:rPr>
              <a:t>- Now we can drop all universal quantifiers.</a:t>
            </a:r>
          </a:p>
          <a:p>
            <a:r>
              <a:rPr lang="en-US" sz="2200" dirty="0" smtClean="0">
                <a:latin typeface="Cambria" pitchFamily="18" charset="0"/>
              </a:rPr>
              <a:t>We have only one so we will be doing that easily</a:t>
            </a:r>
          </a:p>
          <a:p>
            <a:pPr lvl="1"/>
            <a:r>
              <a:rPr lang="en-US" sz="1800" dirty="0" smtClean="0">
                <a:latin typeface="Cambria" pitchFamily="18" charset="0"/>
              </a:rPr>
              <a:t>¬ Person(X) ⋁¬House (</a:t>
            </a:r>
            <a:r>
              <a:rPr lang="en-US" sz="1800" dirty="0" err="1" smtClean="0">
                <a:latin typeface="Cambria" pitchFamily="18" charset="0"/>
              </a:rPr>
              <a:t>Houseof</a:t>
            </a:r>
            <a:r>
              <a:rPr lang="en-US" sz="1800" dirty="0" smtClean="0">
                <a:latin typeface="Cambria" pitchFamily="18" charset="0"/>
              </a:rPr>
              <a:t> (X) ,X) ⋁¬Lost (</a:t>
            </a:r>
            <a:r>
              <a:rPr lang="en-US" sz="1800" dirty="0" err="1" smtClean="0">
                <a:latin typeface="Cambria" pitchFamily="18" charset="0"/>
              </a:rPr>
              <a:t>X,Houseof</a:t>
            </a:r>
            <a:r>
              <a:rPr lang="en-US" sz="1800" dirty="0" smtClean="0">
                <a:latin typeface="Cambria" pitchFamily="18" charset="0"/>
              </a:rPr>
              <a:t> (X) ,2000) ⋁ Relief (Government, X)</a:t>
            </a:r>
          </a:p>
          <a:p>
            <a:r>
              <a:rPr lang="en-US" sz="2200" dirty="0" smtClean="0">
                <a:latin typeface="Cambria" pitchFamily="18" charset="0"/>
              </a:rPr>
              <a:t>You can see that the resultant value is in the clausal form now.</a:t>
            </a:r>
          </a:p>
          <a:p>
            <a:r>
              <a:rPr lang="en-US" sz="2200" dirty="0" smtClean="0">
                <a:latin typeface="Cambria" pitchFamily="18" charset="0"/>
              </a:rPr>
              <a:t>In some cases it is not.</a:t>
            </a:r>
          </a:p>
          <a:p>
            <a:r>
              <a:rPr lang="en-US" sz="2200" dirty="0" smtClean="0">
                <a:latin typeface="Cambria" pitchFamily="18" charset="0"/>
              </a:rPr>
              <a:t>To convert them into clausal form three more rules are needed which are discussed next.</a:t>
            </a:r>
          </a:p>
          <a:p>
            <a:r>
              <a:rPr lang="en-US" sz="2200" b="1" u="sng" dirty="0" smtClean="0">
                <a:latin typeface="Cambria" pitchFamily="18" charset="0"/>
              </a:rPr>
              <a:t>Step 7 </a:t>
            </a:r>
            <a:r>
              <a:rPr lang="en-US" sz="2200" dirty="0" smtClean="0">
                <a:latin typeface="Cambria" pitchFamily="18" charset="0"/>
              </a:rPr>
              <a:t>- We need to have all clauses (Components of the statements) in a form of</a:t>
            </a:r>
          </a:p>
          <a:p>
            <a:pPr lvl="1"/>
            <a:r>
              <a:rPr lang="en-US" sz="1800" dirty="0" smtClean="0">
                <a:latin typeface="Cambria" pitchFamily="18" charset="0"/>
              </a:rPr>
              <a:t>(Part 1) and (Part 2) and (Part 3) …</a:t>
            </a:r>
          </a:p>
          <a:p>
            <a:r>
              <a:rPr lang="en-US" sz="2200" dirty="0" smtClean="0">
                <a:latin typeface="Cambria" pitchFamily="18" charset="0"/>
              </a:rPr>
              <a:t>For that we might encounter two cases where one is a subset of another.</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Rules that do not work</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There are a few problems with predicate logic though.</a:t>
            </a:r>
          </a:p>
          <a:p>
            <a:r>
              <a:rPr lang="en-US" sz="2200" dirty="0" smtClean="0">
                <a:latin typeface="Cambria" pitchFamily="18" charset="0"/>
              </a:rPr>
              <a:t>Sometimes, we have rules which are true but create issues.</a:t>
            </a:r>
          </a:p>
          <a:p>
            <a:pPr lvl="1"/>
            <a:r>
              <a:rPr lang="en-US" sz="1800" dirty="0" smtClean="0">
                <a:latin typeface="Cambria" pitchFamily="18" charset="0"/>
              </a:rPr>
              <a:t>1. Brother (</a:t>
            </a:r>
            <a:r>
              <a:rPr lang="en-US" sz="1800" dirty="0" err="1" smtClean="0">
                <a:latin typeface="Cambria" pitchFamily="18" charset="0"/>
              </a:rPr>
              <a:t>Mohinder</a:t>
            </a:r>
            <a:r>
              <a:rPr lang="en-US" sz="1800" dirty="0" smtClean="0">
                <a:latin typeface="Cambria" pitchFamily="18" charset="0"/>
              </a:rPr>
              <a:t>, </a:t>
            </a:r>
            <a:r>
              <a:rPr lang="en-US" sz="1800" dirty="0" err="1" smtClean="0">
                <a:latin typeface="Cambria" pitchFamily="18" charset="0"/>
              </a:rPr>
              <a:t>Surinder</a:t>
            </a:r>
            <a:r>
              <a:rPr lang="en-US" sz="1800" dirty="0" smtClean="0">
                <a:latin typeface="Cambria" pitchFamily="18" charset="0"/>
              </a:rPr>
              <a:t>)</a:t>
            </a:r>
          </a:p>
          <a:p>
            <a:pPr lvl="1"/>
            <a:r>
              <a:rPr lang="en-US" sz="1800" dirty="0" smtClean="0">
                <a:latin typeface="Cambria" pitchFamily="18" charset="0"/>
              </a:rPr>
              <a:t>2. Brother (Steve, Mark)</a:t>
            </a:r>
          </a:p>
          <a:p>
            <a:pPr lvl="1"/>
            <a:r>
              <a:rPr lang="en-US" sz="1800" dirty="0" smtClean="0">
                <a:latin typeface="Cambria" pitchFamily="18" charset="0"/>
              </a:rPr>
              <a:t>3. Brother (Ram, </a:t>
            </a:r>
            <a:r>
              <a:rPr lang="en-US" sz="1800" dirty="0" err="1" smtClean="0">
                <a:latin typeface="Cambria" pitchFamily="18" charset="0"/>
              </a:rPr>
              <a:t>Laxman</a:t>
            </a:r>
            <a:r>
              <a:rPr lang="en-US" sz="1800" dirty="0" smtClean="0">
                <a:latin typeface="Cambria" pitchFamily="18" charset="0"/>
              </a:rPr>
              <a:t>)</a:t>
            </a:r>
          </a:p>
          <a:p>
            <a:pPr lvl="1"/>
            <a:r>
              <a:rPr lang="en-US" sz="1800" dirty="0" smtClean="0">
                <a:latin typeface="Cambria" pitchFamily="18" charset="0"/>
              </a:rPr>
              <a:t>4. Brother (Krishna, </a:t>
            </a:r>
            <a:r>
              <a:rPr lang="en-US" sz="1800" dirty="0" err="1" smtClean="0">
                <a:latin typeface="Cambria" pitchFamily="18" charset="0"/>
              </a:rPr>
              <a:t>Balram</a:t>
            </a:r>
            <a:r>
              <a:rPr lang="en-US" sz="1800" dirty="0" smtClean="0">
                <a:latin typeface="Cambria" pitchFamily="18" charset="0"/>
              </a:rPr>
              <a:t>)</a:t>
            </a:r>
          </a:p>
          <a:p>
            <a:r>
              <a:rPr lang="en-US" sz="2200" dirty="0" smtClean="0">
                <a:latin typeface="Cambria" pitchFamily="18" charset="0"/>
              </a:rPr>
              <a:t>This example seems to be quite simple.</a:t>
            </a:r>
          </a:p>
          <a:p>
            <a:r>
              <a:rPr lang="en-US" sz="2200" dirty="0" smtClean="0">
                <a:latin typeface="Cambria" pitchFamily="18" charset="0"/>
              </a:rPr>
              <a:t>As long as the query remains as one of the four cases described in above </a:t>
            </a:r>
            <a:r>
              <a:rPr lang="en-US" sz="2200" dirty="0" smtClean="0">
                <a:latin typeface="Cambria" pitchFamily="18" charset="0"/>
              </a:rPr>
              <a:t>example, </a:t>
            </a:r>
            <a:r>
              <a:rPr lang="en-US" sz="2200" dirty="0" smtClean="0">
                <a:latin typeface="Cambria" pitchFamily="18" charset="0"/>
              </a:rPr>
              <a:t>for example if there is a query Brother (Steve, Mark) we can easily prove it.</a:t>
            </a:r>
          </a:p>
          <a:p>
            <a:r>
              <a:rPr lang="en-US" sz="2200" dirty="0" smtClean="0">
                <a:latin typeface="Cambria" pitchFamily="18" charset="0"/>
              </a:rPr>
              <a:t>This representation is also quite good if we provide an incorrect input, for example Brother (Ram, </a:t>
            </a:r>
            <a:r>
              <a:rPr lang="en-US" sz="2200" dirty="0" err="1" smtClean="0">
                <a:latin typeface="Cambria" pitchFamily="18" charset="0"/>
              </a:rPr>
              <a:t>Ravan</a:t>
            </a:r>
            <a:r>
              <a:rPr lang="en-US" sz="2200" dirty="0" smtClean="0">
                <a:latin typeface="Cambria" pitchFamily="18" charset="0"/>
              </a:rPr>
              <a:t>).</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Let us take both cases one after another.</a:t>
            </a:r>
          </a:p>
          <a:p>
            <a:r>
              <a:rPr lang="it-IT" sz="2200" dirty="0" smtClean="0">
                <a:latin typeface="Cambria" pitchFamily="18" charset="0"/>
              </a:rPr>
              <a:t>1. Predicate1 ⋁ (Predicate 2 ⋀ Predicate 3)</a:t>
            </a:r>
          </a:p>
          <a:p>
            <a:pPr lvl="1"/>
            <a:r>
              <a:rPr lang="it-IT" sz="1800" dirty="0" smtClean="0">
                <a:latin typeface="Cambria" pitchFamily="18" charset="0"/>
              </a:rPr>
              <a:t>= (Predicate 1 ⋁ </a:t>
            </a:r>
            <a:r>
              <a:rPr lang="it-IT" sz="1800" smtClean="0">
                <a:latin typeface="Cambria" pitchFamily="18" charset="0"/>
              </a:rPr>
              <a:t>Predicate 2) </a:t>
            </a:r>
            <a:r>
              <a:rPr lang="it-IT" sz="1800" dirty="0" smtClean="0">
                <a:latin typeface="Cambria" pitchFamily="18" charset="0"/>
              </a:rPr>
              <a:t>⋀ (Predicate 1 ⋁ Predicate 3)</a:t>
            </a:r>
          </a:p>
          <a:p>
            <a:r>
              <a:rPr lang="it-IT" sz="2200" dirty="0" smtClean="0">
                <a:latin typeface="Cambria" pitchFamily="18" charset="0"/>
              </a:rPr>
              <a:t>2. (Predicate1 ⋀ predicate 4) ⋁ (Predicate 2 ⋀ Predicate 3)</a:t>
            </a:r>
          </a:p>
          <a:p>
            <a:pPr lvl="1"/>
            <a:r>
              <a:rPr lang="en-US" sz="1800" dirty="0" smtClean="0">
                <a:latin typeface="Cambria" pitchFamily="18" charset="0"/>
              </a:rPr>
              <a:t>= (Predicate 1 ⋁ Predicate 2) ⋀</a:t>
            </a:r>
          </a:p>
          <a:p>
            <a:pPr lvl="1"/>
            <a:r>
              <a:rPr lang="en-US" sz="1800" dirty="0" smtClean="0">
                <a:latin typeface="Cambria" pitchFamily="18" charset="0"/>
              </a:rPr>
              <a:t>(Predicate 1 ⋁ Predicate 3) ⋀</a:t>
            </a:r>
          </a:p>
          <a:p>
            <a:pPr lvl="1"/>
            <a:r>
              <a:rPr lang="en-US" sz="1800" dirty="0" smtClean="0">
                <a:latin typeface="Cambria" pitchFamily="18" charset="0"/>
              </a:rPr>
              <a:t>(Predicate 4 ⋁ Predicate 2) ⋀</a:t>
            </a:r>
          </a:p>
          <a:p>
            <a:pPr lvl="1"/>
            <a:r>
              <a:rPr lang="en-US" sz="1800" dirty="0" smtClean="0">
                <a:latin typeface="Cambria" pitchFamily="18" charset="0"/>
              </a:rPr>
              <a:t>(Predicate 4 ⋁ Predicate 3)</a:t>
            </a:r>
          </a:p>
          <a:p>
            <a:r>
              <a:rPr lang="en-US" sz="2200" dirty="0" smtClean="0">
                <a:latin typeface="Cambria" pitchFamily="18" charset="0"/>
              </a:rPr>
              <a:t>Thus if we have</a:t>
            </a:r>
          </a:p>
          <a:p>
            <a:pPr lvl="1"/>
            <a:r>
              <a:rPr lang="en-US" sz="1800" dirty="0" smtClean="0">
                <a:latin typeface="Cambria" pitchFamily="18" charset="0"/>
              </a:rPr>
              <a:t>Player(</a:t>
            </a:r>
            <a:r>
              <a:rPr lang="en-US" sz="1800" dirty="0" err="1" smtClean="0">
                <a:latin typeface="Cambria" pitchFamily="18" charset="0"/>
              </a:rPr>
              <a:t>Anand</a:t>
            </a:r>
            <a:r>
              <a:rPr lang="en-US" sz="1800" dirty="0" smtClean="0">
                <a:latin typeface="Cambria" pitchFamily="18" charset="0"/>
              </a:rPr>
              <a:t>, Chess) ⋁ (Player (Jay, Badminton)⋀ Player(</a:t>
            </a:r>
            <a:r>
              <a:rPr lang="en-US" sz="1800" dirty="0" err="1" smtClean="0">
                <a:latin typeface="Cambria" pitchFamily="18" charset="0"/>
              </a:rPr>
              <a:t>Jay,Chess</a:t>
            </a:r>
            <a:r>
              <a:rPr lang="en-US" sz="1800" dirty="0" smtClean="0">
                <a:latin typeface="Cambria" pitchFamily="18" charset="0"/>
              </a:rPr>
              <a:t>))</a:t>
            </a:r>
          </a:p>
          <a:p>
            <a:pPr marL="342900" lvl="1" indent="-342900">
              <a:buChar char="•"/>
            </a:pPr>
            <a:r>
              <a:rPr lang="en-US" sz="2200" dirty="0" smtClean="0">
                <a:latin typeface="Cambria" pitchFamily="18" charset="0"/>
                <a:cs typeface="+mn-cs"/>
              </a:rPr>
              <a:t>we will have to convert it to</a:t>
            </a:r>
          </a:p>
          <a:p>
            <a:pPr lvl="1"/>
            <a:r>
              <a:rPr lang="en-US" sz="1800" dirty="0" smtClean="0">
                <a:latin typeface="Cambria" pitchFamily="18" charset="0"/>
              </a:rPr>
              <a:t>(Player(</a:t>
            </a:r>
            <a:r>
              <a:rPr lang="en-US" sz="1800" dirty="0" err="1" smtClean="0">
                <a:latin typeface="Cambria" pitchFamily="18" charset="0"/>
              </a:rPr>
              <a:t>Anand</a:t>
            </a:r>
            <a:r>
              <a:rPr lang="en-US" sz="1800" dirty="0" smtClean="0">
                <a:latin typeface="Cambria" pitchFamily="18" charset="0"/>
              </a:rPr>
              <a:t>, Chess) ⋁ Player (Jay, Badminton))⋀ (Player(</a:t>
            </a:r>
            <a:r>
              <a:rPr lang="en-US" sz="1800" dirty="0" err="1" smtClean="0">
                <a:latin typeface="Cambria" pitchFamily="18" charset="0"/>
              </a:rPr>
              <a:t>Anand</a:t>
            </a:r>
            <a:r>
              <a:rPr lang="en-US" sz="1800" dirty="0" smtClean="0">
                <a:latin typeface="Cambria" pitchFamily="18" charset="0"/>
              </a:rPr>
              <a:t>, Chess) ⋁ Player(</a:t>
            </a:r>
            <a:r>
              <a:rPr lang="en-US" sz="1800" dirty="0" err="1" smtClean="0">
                <a:latin typeface="Cambria" pitchFamily="18" charset="0"/>
              </a:rPr>
              <a:t>Jay,Chess</a:t>
            </a:r>
            <a:r>
              <a:rPr lang="en-US" sz="1800" dirty="0" smtClean="0">
                <a:latin typeface="Cambria" pitchFamily="18" charset="0"/>
              </a:rPr>
              <a:t>))</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And if we have</a:t>
            </a:r>
          </a:p>
          <a:p>
            <a:pPr lvl="1"/>
            <a:r>
              <a:rPr lang="en-US" sz="1800" dirty="0" smtClean="0">
                <a:latin typeface="Cambria" pitchFamily="18" charset="0"/>
              </a:rPr>
              <a:t>(Player(</a:t>
            </a:r>
            <a:r>
              <a:rPr lang="en-US" sz="1800" dirty="0" err="1" smtClean="0">
                <a:latin typeface="Cambria" pitchFamily="18" charset="0"/>
              </a:rPr>
              <a:t>Anand</a:t>
            </a:r>
            <a:r>
              <a:rPr lang="en-US" sz="1800" dirty="0" smtClean="0">
                <a:latin typeface="Cambria" pitchFamily="18" charset="0"/>
              </a:rPr>
              <a:t>, Chess) ⋀ Player (</a:t>
            </a:r>
            <a:r>
              <a:rPr lang="en-US" sz="1800" dirty="0" err="1" smtClean="0">
                <a:latin typeface="Cambria" pitchFamily="18" charset="0"/>
              </a:rPr>
              <a:t>Sanya</a:t>
            </a:r>
            <a:r>
              <a:rPr lang="en-US" sz="1800" dirty="0" smtClean="0">
                <a:latin typeface="Cambria" pitchFamily="18" charset="0"/>
              </a:rPr>
              <a:t>, Tennis)) ⋁ ((Player (Jay, Badminton)⋀ Player(</a:t>
            </a:r>
            <a:r>
              <a:rPr lang="en-US" sz="1800" dirty="0" err="1" smtClean="0">
                <a:latin typeface="Cambria" pitchFamily="18" charset="0"/>
              </a:rPr>
              <a:t>Jay,Chess</a:t>
            </a:r>
            <a:r>
              <a:rPr lang="en-US" sz="1800" dirty="0" smtClean="0">
                <a:latin typeface="Cambria" pitchFamily="18" charset="0"/>
              </a:rPr>
              <a:t>)), it</a:t>
            </a:r>
          </a:p>
          <a:p>
            <a:r>
              <a:rPr lang="en-US" sz="2200" dirty="0" smtClean="0">
                <a:latin typeface="Cambria" pitchFamily="18" charset="0"/>
              </a:rPr>
              <a:t>will be converted to</a:t>
            </a:r>
          </a:p>
          <a:p>
            <a:pPr lvl="1"/>
            <a:r>
              <a:rPr lang="en-US" sz="1800" dirty="0" smtClean="0">
                <a:latin typeface="Cambria" pitchFamily="18" charset="0"/>
              </a:rPr>
              <a:t>(Player(</a:t>
            </a:r>
            <a:r>
              <a:rPr lang="en-US" sz="1800" dirty="0" err="1" smtClean="0">
                <a:latin typeface="Cambria" pitchFamily="18" charset="0"/>
              </a:rPr>
              <a:t>Anand</a:t>
            </a:r>
            <a:r>
              <a:rPr lang="en-US" sz="1800" dirty="0" smtClean="0">
                <a:latin typeface="Cambria" pitchFamily="18" charset="0"/>
              </a:rPr>
              <a:t>, Chess) ⋁ Player (Jay, Badminton))⋀</a:t>
            </a:r>
          </a:p>
          <a:p>
            <a:pPr lvl="1"/>
            <a:r>
              <a:rPr lang="en-US" sz="1800" dirty="0" smtClean="0">
                <a:latin typeface="Cambria" pitchFamily="18" charset="0"/>
              </a:rPr>
              <a:t>(Player(</a:t>
            </a:r>
            <a:r>
              <a:rPr lang="en-US" sz="1800" dirty="0" err="1" smtClean="0">
                <a:latin typeface="Cambria" pitchFamily="18" charset="0"/>
              </a:rPr>
              <a:t>Anand</a:t>
            </a:r>
            <a:r>
              <a:rPr lang="en-US" sz="1800" dirty="0" smtClean="0">
                <a:latin typeface="Cambria" pitchFamily="18" charset="0"/>
              </a:rPr>
              <a:t>, Chess) ⋁ Player(</a:t>
            </a:r>
            <a:r>
              <a:rPr lang="en-US" sz="1800" dirty="0" err="1" smtClean="0">
                <a:latin typeface="Cambria" pitchFamily="18" charset="0"/>
              </a:rPr>
              <a:t>Jay,Chess</a:t>
            </a:r>
            <a:r>
              <a:rPr lang="en-US" sz="1800" dirty="0" smtClean="0">
                <a:latin typeface="Cambria" pitchFamily="18" charset="0"/>
              </a:rPr>
              <a:t>)) ⋀</a:t>
            </a:r>
          </a:p>
          <a:p>
            <a:pPr lvl="1"/>
            <a:r>
              <a:rPr lang="en-US" sz="1800" dirty="0" smtClean="0">
                <a:latin typeface="Cambria" pitchFamily="18" charset="0"/>
              </a:rPr>
              <a:t>(Player (</a:t>
            </a:r>
            <a:r>
              <a:rPr lang="en-US" sz="1800" dirty="0" err="1" smtClean="0">
                <a:latin typeface="Cambria" pitchFamily="18" charset="0"/>
              </a:rPr>
              <a:t>Sanya</a:t>
            </a:r>
            <a:r>
              <a:rPr lang="en-US" sz="1800" dirty="0" smtClean="0">
                <a:latin typeface="Cambria" pitchFamily="18" charset="0"/>
              </a:rPr>
              <a:t>, Tennis) ⋁ Player (Jay, Badminton))⋀</a:t>
            </a:r>
          </a:p>
          <a:p>
            <a:pPr lvl="1"/>
            <a:r>
              <a:rPr lang="en-US" sz="1800" dirty="0" smtClean="0">
                <a:latin typeface="Cambria" pitchFamily="18" charset="0"/>
              </a:rPr>
              <a:t>(Player (</a:t>
            </a:r>
            <a:r>
              <a:rPr lang="en-US" sz="1800" dirty="0" err="1" smtClean="0">
                <a:latin typeface="Cambria" pitchFamily="18" charset="0"/>
              </a:rPr>
              <a:t>Sanya</a:t>
            </a:r>
            <a:r>
              <a:rPr lang="en-US" sz="1800" dirty="0" smtClean="0">
                <a:latin typeface="Cambria" pitchFamily="18" charset="0"/>
              </a:rPr>
              <a:t>, Tennis)⋁ Player(</a:t>
            </a:r>
            <a:r>
              <a:rPr lang="en-US" sz="1800" dirty="0" err="1" smtClean="0">
                <a:latin typeface="Cambria" pitchFamily="18" charset="0"/>
              </a:rPr>
              <a:t>Jay,Chess</a:t>
            </a:r>
            <a:r>
              <a:rPr lang="en-US" sz="1800" dirty="0" smtClean="0">
                <a:latin typeface="Cambria" pitchFamily="18" charset="0"/>
              </a:rPr>
              <a:t>))</a:t>
            </a:r>
          </a:p>
          <a:p>
            <a:r>
              <a:rPr lang="en-US" sz="2200" b="1" u="sng" dirty="0" smtClean="0">
                <a:latin typeface="Cambria" pitchFamily="18" charset="0"/>
              </a:rPr>
              <a:t>Step 8</a:t>
            </a:r>
            <a:r>
              <a:rPr lang="en-US" sz="2200" dirty="0" smtClean="0">
                <a:latin typeface="Cambria" pitchFamily="18" charset="0"/>
              </a:rPr>
              <a:t> - In this step, if the statement contains multiple clauses connected by ⋀ they will be treated as separate clauses.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Thus above example will be converted to</a:t>
            </a:r>
          </a:p>
          <a:p>
            <a:pPr lvl="1"/>
            <a:r>
              <a:rPr lang="en-US" sz="1800" dirty="0" smtClean="0">
                <a:latin typeface="Cambria" pitchFamily="18" charset="0"/>
              </a:rPr>
              <a:t>1. (Player(</a:t>
            </a:r>
            <a:r>
              <a:rPr lang="en-US" sz="1800" dirty="0" err="1" smtClean="0">
                <a:latin typeface="Cambria" pitchFamily="18" charset="0"/>
              </a:rPr>
              <a:t>Anand</a:t>
            </a:r>
            <a:r>
              <a:rPr lang="en-US" sz="1800" dirty="0" smtClean="0">
                <a:latin typeface="Cambria" pitchFamily="18" charset="0"/>
              </a:rPr>
              <a:t>, Chess) ⋁ Player (Jay, Badminton))</a:t>
            </a:r>
          </a:p>
          <a:p>
            <a:pPr lvl="1"/>
            <a:r>
              <a:rPr lang="en-US" sz="1800" dirty="0" smtClean="0">
                <a:latin typeface="Cambria" pitchFamily="18" charset="0"/>
              </a:rPr>
              <a:t>2. (Player(</a:t>
            </a:r>
            <a:r>
              <a:rPr lang="en-US" sz="1800" dirty="0" err="1" smtClean="0">
                <a:latin typeface="Cambria" pitchFamily="18" charset="0"/>
              </a:rPr>
              <a:t>Anand</a:t>
            </a:r>
            <a:r>
              <a:rPr lang="en-US" sz="1800" dirty="0" smtClean="0">
                <a:latin typeface="Cambria" pitchFamily="18" charset="0"/>
              </a:rPr>
              <a:t>, Chess) ⋁ Player(</a:t>
            </a:r>
            <a:r>
              <a:rPr lang="en-US" sz="1800" dirty="0" err="1" smtClean="0">
                <a:latin typeface="Cambria" pitchFamily="18" charset="0"/>
              </a:rPr>
              <a:t>Jay,Chess</a:t>
            </a:r>
            <a:r>
              <a:rPr lang="en-US" sz="1800" dirty="0" smtClean="0">
                <a:latin typeface="Cambria" pitchFamily="18" charset="0"/>
              </a:rPr>
              <a:t>))</a:t>
            </a:r>
          </a:p>
          <a:p>
            <a:pPr lvl="1"/>
            <a:r>
              <a:rPr lang="en-US" sz="1800" dirty="0" smtClean="0">
                <a:latin typeface="Cambria" pitchFamily="18" charset="0"/>
              </a:rPr>
              <a:t>3. (Player (</a:t>
            </a:r>
            <a:r>
              <a:rPr lang="en-US" sz="1800" dirty="0" err="1" smtClean="0">
                <a:latin typeface="Cambria" pitchFamily="18" charset="0"/>
              </a:rPr>
              <a:t>Sanya</a:t>
            </a:r>
            <a:r>
              <a:rPr lang="en-US" sz="1800" dirty="0" smtClean="0">
                <a:latin typeface="Cambria" pitchFamily="18" charset="0"/>
              </a:rPr>
              <a:t>, Tennis) ⋁ Player (Jay, Badminton))</a:t>
            </a:r>
          </a:p>
          <a:p>
            <a:pPr lvl="1"/>
            <a:r>
              <a:rPr lang="en-US" sz="1800" dirty="0" smtClean="0">
                <a:latin typeface="Cambria" pitchFamily="18" charset="0"/>
              </a:rPr>
              <a:t>4. (Player (</a:t>
            </a:r>
            <a:r>
              <a:rPr lang="en-US" sz="1800" dirty="0" err="1" smtClean="0">
                <a:latin typeface="Cambria" pitchFamily="18" charset="0"/>
              </a:rPr>
              <a:t>Sanya</a:t>
            </a:r>
            <a:r>
              <a:rPr lang="en-US" sz="1800" dirty="0" smtClean="0">
                <a:latin typeface="Cambria" pitchFamily="18" charset="0"/>
              </a:rPr>
              <a:t>, Tennis) ⋁ Player(</a:t>
            </a:r>
            <a:r>
              <a:rPr lang="en-US" sz="1800" dirty="0" err="1" smtClean="0">
                <a:latin typeface="Cambria" pitchFamily="18" charset="0"/>
              </a:rPr>
              <a:t>Jay,Chess</a:t>
            </a:r>
            <a:r>
              <a:rPr lang="en-US" sz="1800" dirty="0" smtClean="0">
                <a:latin typeface="Cambria" pitchFamily="18" charset="0"/>
              </a:rPr>
              <a:t>))</a:t>
            </a:r>
          </a:p>
          <a:p>
            <a:r>
              <a:rPr lang="en-US" sz="2200" b="1" u="sng" dirty="0" smtClean="0">
                <a:latin typeface="Cambria" pitchFamily="18" charset="0"/>
              </a:rPr>
              <a:t>Step 9</a:t>
            </a:r>
            <a:r>
              <a:rPr lang="en-US" sz="2200" dirty="0" smtClean="0">
                <a:latin typeface="Cambria" pitchFamily="18" charset="0"/>
              </a:rPr>
              <a:t> - If there is more than one variable quantified by a single universal quantifier, provide one for each such variable.</a:t>
            </a:r>
          </a:p>
          <a:p>
            <a:r>
              <a:rPr lang="en-US" sz="2200" dirty="0" smtClean="0">
                <a:latin typeface="Cambria" pitchFamily="18" charset="0"/>
              </a:rPr>
              <a:t>For example</a:t>
            </a:r>
          </a:p>
          <a:p>
            <a:pPr lvl="1"/>
            <a:r>
              <a:rPr lang="en-US" sz="1800" dirty="0" smtClean="0">
                <a:latin typeface="Cambria" pitchFamily="18" charset="0"/>
              </a:rPr>
              <a:t>∀𝑥 (Player(X) ⋀ Winner(X)) </a:t>
            </a:r>
            <a:r>
              <a:rPr lang="en-US" sz="2200" dirty="0" smtClean="0">
                <a:latin typeface="Cambria" pitchFamily="18" charset="0"/>
              </a:rPr>
              <a:t>must be converted to</a:t>
            </a:r>
          </a:p>
          <a:p>
            <a:pPr lvl="1"/>
            <a:r>
              <a:rPr lang="en-US" sz="1800" dirty="0" smtClean="0">
                <a:latin typeface="Cambria" pitchFamily="18" charset="0"/>
              </a:rPr>
              <a:t>∀𝑥 Player(X) ⋀ ∀𝑥 Winner(X)</a:t>
            </a:r>
          </a:p>
          <a:p>
            <a:r>
              <a:rPr lang="en-US" sz="2200" dirty="0" smtClean="0">
                <a:latin typeface="Cambria" pitchFamily="18" charset="0"/>
              </a:rPr>
              <a:t>And now both of them are to be treated as separate clauses.</a:t>
            </a:r>
          </a:p>
          <a:p>
            <a:r>
              <a:rPr lang="en-US" sz="2200" dirty="0" smtClean="0">
                <a:latin typeface="Cambria" pitchFamily="18" charset="0"/>
              </a:rPr>
              <a:t>That means</a:t>
            </a:r>
          </a:p>
          <a:p>
            <a:pPr lvl="1"/>
            <a:r>
              <a:rPr lang="en-US" sz="1800" dirty="0" smtClean="0">
                <a:latin typeface="Cambria" pitchFamily="18" charset="0"/>
              </a:rPr>
              <a:t>1. ∀𝑥 Player(X)</a:t>
            </a:r>
          </a:p>
          <a:p>
            <a:pPr lvl="1"/>
            <a:r>
              <a:rPr lang="en-US" sz="1800" dirty="0" smtClean="0">
                <a:latin typeface="Cambria" pitchFamily="18" charset="0"/>
              </a:rPr>
              <a:t>2. ∀𝑥 Winner(X)</a:t>
            </a:r>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The purpose of above transformation is to make sure variables are not bound unnecessarily and incorrectly.</a:t>
            </a:r>
          </a:p>
          <a:p>
            <a:r>
              <a:rPr lang="en-US" sz="2100" dirty="0" smtClean="0">
                <a:latin typeface="Cambria" pitchFamily="18" charset="0"/>
              </a:rPr>
              <a:t>For example we get Player(</a:t>
            </a:r>
            <a:r>
              <a:rPr lang="en-US" sz="2100" dirty="0" err="1" smtClean="0">
                <a:latin typeface="Cambria" pitchFamily="18" charset="0"/>
              </a:rPr>
              <a:t>Anand</a:t>
            </a:r>
            <a:r>
              <a:rPr lang="en-US" sz="2100" dirty="0" smtClean="0">
                <a:latin typeface="Cambria" pitchFamily="18" charset="0"/>
              </a:rPr>
              <a:t>) we may use 1 without really binding Winner.</a:t>
            </a:r>
          </a:p>
          <a:p>
            <a:r>
              <a:rPr lang="en-US" sz="2100" dirty="0" smtClean="0">
                <a:latin typeface="Cambria" pitchFamily="18" charset="0"/>
              </a:rPr>
              <a:t>A player may not be a winner and thus if we do not bind X in Winner(X) we are saved from that trouble.</a:t>
            </a:r>
          </a:p>
          <a:p>
            <a:r>
              <a:rPr lang="en-US" sz="2100" dirty="0" smtClean="0">
                <a:latin typeface="Cambria" pitchFamily="18" charset="0"/>
              </a:rPr>
              <a:t>The statement written using conventional predicate logic format is sometimes known as Well Formed</a:t>
            </a:r>
          </a:p>
          <a:p>
            <a:r>
              <a:rPr lang="en-US" sz="2100" dirty="0" smtClean="0">
                <a:latin typeface="Cambria" pitchFamily="18" charset="0"/>
              </a:rPr>
              <a:t>The process of resolution, is quite straight forward.</a:t>
            </a:r>
          </a:p>
          <a:p>
            <a:r>
              <a:rPr lang="en-US" sz="2100" dirty="0" smtClean="0">
                <a:latin typeface="Cambria" pitchFamily="18" charset="0"/>
              </a:rPr>
              <a:t>It is about taking any two clauses from the set of clauses, called </a:t>
            </a:r>
            <a:r>
              <a:rPr lang="en-US" sz="2100" i="1" dirty="0" smtClean="0">
                <a:latin typeface="Cambria" pitchFamily="18" charset="0"/>
              </a:rPr>
              <a:t>parent clauses, and generate an inferred clause.</a:t>
            </a:r>
          </a:p>
          <a:p>
            <a:r>
              <a:rPr lang="en-US" sz="2100" dirty="0" smtClean="0">
                <a:latin typeface="Cambria" pitchFamily="18" charset="0"/>
              </a:rPr>
              <a:t>For example if we have two clauses</a:t>
            </a:r>
          </a:p>
          <a:p>
            <a:pPr lvl="1"/>
            <a:r>
              <a:rPr lang="en-US" sz="1700" dirty="0" smtClean="0">
                <a:latin typeface="Cambria" pitchFamily="18" charset="0"/>
              </a:rPr>
              <a:t>1. Player(</a:t>
            </a:r>
            <a:r>
              <a:rPr lang="en-US" sz="1700" dirty="0" err="1" smtClean="0">
                <a:latin typeface="Cambria" pitchFamily="18" charset="0"/>
              </a:rPr>
              <a:t>Jay,Badminton</a:t>
            </a:r>
            <a:r>
              <a:rPr lang="en-US" sz="1700" dirty="0" smtClean="0">
                <a:latin typeface="Cambria" pitchFamily="18" charset="0"/>
              </a:rPr>
              <a:t>) ⋁ Player(</a:t>
            </a:r>
            <a:r>
              <a:rPr lang="en-US" sz="1700" dirty="0" err="1" smtClean="0">
                <a:latin typeface="Cambria" pitchFamily="18" charset="0"/>
              </a:rPr>
              <a:t>Anand</a:t>
            </a:r>
            <a:r>
              <a:rPr lang="en-US" sz="1700" dirty="0" smtClean="0">
                <a:latin typeface="Cambria" pitchFamily="18" charset="0"/>
              </a:rPr>
              <a:t>, Chess)</a:t>
            </a:r>
          </a:p>
          <a:p>
            <a:pPr lvl="1"/>
            <a:r>
              <a:rPr lang="en-US" sz="1700" dirty="0" smtClean="0">
                <a:latin typeface="Cambria" pitchFamily="18" charset="0"/>
              </a:rPr>
              <a:t>2. ¬Player (Jay, Badminton) ⋁ Player (</a:t>
            </a:r>
            <a:r>
              <a:rPr lang="en-US" sz="1700" dirty="0" err="1" smtClean="0">
                <a:latin typeface="Cambria" pitchFamily="18" charset="0"/>
              </a:rPr>
              <a:t>Saina</a:t>
            </a:r>
            <a:r>
              <a:rPr lang="en-US" sz="1700" dirty="0" smtClean="0">
                <a:latin typeface="Cambria" pitchFamily="18" charset="0"/>
              </a:rPr>
              <a:t>, Badminton)</a:t>
            </a:r>
            <a:endParaRPr lang="en-US" sz="1700" dirty="0">
              <a:latin typeface="Cambria" pitchFamily="18" charset="0"/>
            </a:endParaRPr>
          </a:p>
        </p:txBody>
      </p:sp>
      <p:sp>
        <p:nvSpPr>
          <p:cNvPr id="5" name="Footer Placeholder 4"/>
          <p:cNvSpPr>
            <a:spLocks noGrp="1"/>
          </p:cNvSpPr>
          <p:nvPr>
            <p:ph type="ftr" sz="quarter" idx="11"/>
          </p:nvPr>
        </p:nvSpPr>
        <p:spPr>
          <a:xfrm>
            <a:off x="3200400" y="6381750"/>
            <a:ext cx="2895600" cy="476250"/>
          </a:xfrm>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Remember these two clauses are basically premises, things known to be true.</a:t>
            </a:r>
          </a:p>
          <a:p>
            <a:r>
              <a:rPr lang="en-US" sz="2200" dirty="0" smtClean="0">
                <a:latin typeface="Cambria" pitchFamily="18" charset="0"/>
              </a:rPr>
              <a:t>Thus combining both of them also yields true.</a:t>
            </a:r>
          </a:p>
          <a:p>
            <a:r>
              <a:rPr lang="en-US" sz="2200" dirty="0" smtClean="0">
                <a:latin typeface="Cambria" pitchFamily="18" charset="0"/>
              </a:rPr>
              <a:t>Also any predicate of type ¬ Predicate ⋁predicate will always be true.</a:t>
            </a:r>
          </a:p>
          <a:p>
            <a:r>
              <a:rPr lang="en-US" sz="2200" dirty="0" smtClean="0">
                <a:latin typeface="Cambria" pitchFamily="18" charset="0"/>
              </a:rPr>
              <a:t>For example ¬Player (Jay, Badminton) ⋁ Player(</a:t>
            </a:r>
            <a:r>
              <a:rPr lang="en-US" sz="2200" dirty="0" err="1" smtClean="0">
                <a:latin typeface="Cambria" pitchFamily="18" charset="0"/>
              </a:rPr>
              <a:t>Jay,Badminton</a:t>
            </a:r>
            <a:r>
              <a:rPr lang="en-US" sz="2200" dirty="0" smtClean="0">
                <a:latin typeface="Cambria" pitchFamily="18" charset="0"/>
              </a:rPr>
              <a:t>) will always be true as Jay is either a badminton player or he is not.</a:t>
            </a:r>
          </a:p>
          <a:p>
            <a:r>
              <a:rPr lang="en-US" sz="2200" dirty="0" smtClean="0">
                <a:latin typeface="Cambria" pitchFamily="18" charset="0"/>
              </a:rPr>
              <a:t>Such combinations of clauses which are already true are eliminated from the resolved clauses.</a:t>
            </a:r>
          </a:p>
          <a:p>
            <a:r>
              <a:rPr lang="en-US" sz="2200" dirty="0" smtClean="0">
                <a:latin typeface="Cambria" pitchFamily="18" charset="0"/>
              </a:rPr>
              <a:t>And thus the resultant clause in above case is</a:t>
            </a:r>
          </a:p>
          <a:p>
            <a:pPr lvl="1"/>
            <a:r>
              <a:rPr lang="en-US" sz="1800" dirty="0" smtClean="0">
                <a:latin typeface="Cambria" pitchFamily="18" charset="0"/>
              </a:rPr>
              <a:t>Player(</a:t>
            </a:r>
            <a:r>
              <a:rPr lang="en-US" sz="1800" dirty="0" err="1" smtClean="0">
                <a:latin typeface="Cambria" pitchFamily="18" charset="0"/>
              </a:rPr>
              <a:t>Anand</a:t>
            </a:r>
            <a:r>
              <a:rPr lang="en-US" sz="1800" dirty="0" smtClean="0">
                <a:latin typeface="Cambria" pitchFamily="18" charset="0"/>
              </a:rPr>
              <a:t>, Chess) ⋁ Player (</a:t>
            </a:r>
            <a:r>
              <a:rPr lang="en-US" sz="1800" dirty="0" err="1" smtClean="0">
                <a:latin typeface="Cambria" pitchFamily="18" charset="0"/>
              </a:rPr>
              <a:t>Saina</a:t>
            </a:r>
            <a:r>
              <a:rPr lang="en-US" sz="1800" dirty="0" smtClean="0">
                <a:latin typeface="Cambria" pitchFamily="18" charset="0"/>
              </a:rPr>
              <a:t>, Badminton)</a:t>
            </a:r>
            <a:endParaRPr lang="en-US" sz="18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In other words, during resolution, </a:t>
            </a:r>
            <a:r>
              <a:rPr lang="en-US" sz="2200" i="1" dirty="0" smtClean="0">
                <a:latin typeface="Cambria" pitchFamily="18" charset="0"/>
              </a:rPr>
              <a:t>if there are two literals with same value and opposite sign, they are eliminated from the resultant clause.</a:t>
            </a:r>
          </a:p>
          <a:p>
            <a:r>
              <a:rPr lang="en-US" sz="2200" dirty="0" smtClean="0">
                <a:latin typeface="Cambria" pitchFamily="18" charset="0"/>
              </a:rPr>
              <a:t>This process becomes little complicated when the variables are used.</a:t>
            </a:r>
          </a:p>
          <a:p>
            <a:r>
              <a:rPr lang="en-US" sz="2200" dirty="0" smtClean="0">
                <a:latin typeface="Cambria" pitchFamily="18" charset="0"/>
              </a:rPr>
              <a:t>For example if we have two clauses</a:t>
            </a:r>
          </a:p>
          <a:p>
            <a:pPr lvl="1"/>
            <a:r>
              <a:rPr lang="en-US" sz="1800" dirty="0" smtClean="0">
                <a:latin typeface="Cambria" pitchFamily="18" charset="0"/>
              </a:rPr>
              <a:t>Man (</a:t>
            </a:r>
            <a:r>
              <a:rPr lang="en-US" sz="1800" dirty="0" err="1" smtClean="0">
                <a:latin typeface="Cambria" pitchFamily="18" charset="0"/>
              </a:rPr>
              <a:t>Ramji</a:t>
            </a:r>
            <a:r>
              <a:rPr lang="en-US" sz="1800" dirty="0" smtClean="0">
                <a:latin typeface="Cambria" pitchFamily="18" charset="0"/>
              </a:rPr>
              <a:t>)</a:t>
            </a:r>
          </a:p>
          <a:p>
            <a:pPr lvl="1"/>
            <a:r>
              <a:rPr lang="en-US" sz="1800" dirty="0" smtClean="0">
                <a:latin typeface="Cambria" pitchFamily="18" charset="0"/>
              </a:rPr>
              <a:t>¬Man(X) ⋁Person (X)</a:t>
            </a:r>
          </a:p>
          <a:p>
            <a:r>
              <a:rPr lang="en-US" sz="2200" dirty="0" smtClean="0">
                <a:latin typeface="Cambria" pitchFamily="18" charset="0"/>
              </a:rPr>
              <a:t>We cannot resolve these two clauses unless both of them are unified.</a:t>
            </a: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25</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That will not unify with any of the four cases and thus we can at least prove that as per the database, this information is incorrect.</a:t>
            </a:r>
          </a:p>
          <a:p>
            <a:r>
              <a:rPr lang="en-US" sz="2200" dirty="0" smtClean="0">
                <a:latin typeface="Cambria" pitchFamily="18" charset="0"/>
              </a:rPr>
              <a:t>Now if we have a query, prove </a:t>
            </a:r>
            <a:r>
              <a:rPr lang="en-US" sz="2200" dirty="0" err="1" smtClean="0">
                <a:latin typeface="Cambria" pitchFamily="18" charset="0"/>
              </a:rPr>
              <a:t>Surinder</a:t>
            </a:r>
            <a:r>
              <a:rPr lang="en-US" sz="2200" dirty="0" smtClean="0">
                <a:latin typeface="Cambria" pitchFamily="18" charset="0"/>
              </a:rPr>
              <a:t> is </a:t>
            </a:r>
            <a:r>
              <a:rPr lang="en-US" sz="2200" dirty="0" err="1" smtClean="0">
                <a:latin typeface="Cambria" pitchFamily="18" charset="0"/>
              </a:rPr>
              <a:t>Mohinder’s</a:t>
            </a:r>
            <a:r>
              <a:rPr lang="en-US" sz="2200" dirty="0" smtClean="0">
                <a:latin typeface="Cambria" pitchFamily="18" charset="0"/>
              </a:rPr>
              <a:t> brother, or Brother (</a:t>
            </a:r>
            <a:r>
              <a:rPr lang="en-US" sz="2200" dirty="0" err="1" smtClean="0">
                <a:latin typeface="Cambria" pitchFamily="18" charset="0"/>
              </a:rPr>
              <a:t>Surinder</a:t>
            </a:r>
            <a:r>
              <a:rPr lang="en-US" sz="2200" dirty="0" smtClean="0">
                <a:latin typeface="Cambria" pitchFamily="18" charset="0"/>
              </a:rPr>
              <a:t>, </a:t>
            </a:r>
            <a:r>
              <a:rPr lang="en-US" sz="2200" dirty="0" err="1" smtClean="0">
                <a:latin typeface="Cambria" pitchFamily="18" charset="0"/>
              </a:rPr>
              <a:t>Mohinder</a:t>
            </a:r>
            <a:r>
              <a:rPr lang="en-US" sz="2200" dirty="0" smtClean="0">
                <a:latin typeface="Cambria" pitchFamily="18" charset="0"/>
              </a:rPr>
              <a:t>).</a:t>
            </a:r>
          </a:p>
          <a:p>
            <a:r>
              <a:rPr lang="en-US" sz="2200" dirty="0" smtClean="0">
                <a:latin typeface="Cambria" pitchFamily="18" charset="0"/>
              </a:rPr>
              <a:t>Can we?</a:t>
            </a:r>
          </a:p>
          <a:p>
            <a:r>
              <a:rPr lang="en-US" sz="2200" dirty="0" smtClean="0">
                <a:latin typeface="Cambria" pitchFamily="18" charset="0"/>
              </a:rPr>
              <a:t>We can prove Brother (</a:t>
            </a:r>
            <a:r>
              <a:rPr lang="en-US" sz="2200" dirty="0" err="1" smtClean="0">
                <a:latin typeface="Cambria" pitchFamily="18" charset="0"/>
              </a:rPr>
              <a:t>Mohinder</a:t>
            </a:r>
            <a:r>
              <a:rPr lang="en-US" sz="2200" dirty="0" smtClean="0">
                <a:latin typeface="Cambria" pitchFamily="18" charset="0"/>
              </a:rPr>
              <a:t>, </a:t>
            </a:r>
            <a:r>
              <a:rPr lang="en-US" sz="2200" dirty="0" err="1" smtClean="0">
                <a:latin typeface="Cambria" pitchFamily="18" charset="0"/>
              </a:rPr>
              <a:t>Surinder</a:t>
            </a:r>
            <a:r>
              <a:rPr lang="en-US" sz="2200" dirty="0" smtClean="0">
                <a:latin typeface="Cambria" pitchFamily="18" charset="0"/>
              </a:rPr>
              <a:t>) as it is there in the database but how about other way round?</a:t>
            </a:r>
          </a:p>
          <a:p>
            <a:r>
              <a:rPr lang="en-US" sz="2200" dirty="0" smtClean="0">
                <a:latin typeface="Cambria" pitchFamily="18" charset="0"/>
              </a:rPr>
              <a:t>There are two ways to solve this problem.</a:t>
            </a:r>
          </a:p>
          <a:p>
            <a:r>
              <a:rPr lang="en-US" sz="2200" dirty="0" smtClean="0">
                <a:latin typeface="Cambria" pitchFamily="18" charset="0"/>
              </a:rPr>
              <a:t>First, by adding another fact</a:t>
            </a:r>
          </a:p>
          <a:p>
            <a:pPr lvl="1"/>
            <a:r>
              <a:rPr lang="en-US" sz="1800" dirty="0" smtClean="0">
                <a:latin typeface="Cambria" pitchFamily="18" charset="0"/>
              </a:rPr>
              <a:t>5. Brother (</a:t>
            </a:r>
            <a:r>
              <a:rPr lang="en-US" sz="1800" dirty="0" err="1" smtClean="0">
                <a:latin typeface="Cambria" pitchFamily="18" charset="0"/>
              </a:rPr>
              <a:t>Surinder</a:t>
            </a:r>
            <a:r>
              <a:rPr lang="en-US" sz="1800" dirty="0" smtClean="0">
                <a:latin typeface="Cambria" pitchFamily="18" charset="0"/>
              </a:rPr>
              <a:t>, </a:t>
            </a:r>
            <a:r>
              <a:rPr lang="en-US" sz="1800" dirty="0" err="1" smtClean="0">
                <a:latin typeface="Cambria" pitchFamily="18" charset="0"/>
              </a:rPr>
              <a:t>Mohinder</a:t>
            </a:r>
            <a:r>
              <a:rPr lang="en-US" sz="1800" dirty="0" smtClean="0">
                <a:latin typeface="Cambria" pitchFamily="18" charset="0"/>
              </a:rPr>
              <a:t>)</a:t>
            </a:r>
          </a:p>
          <a:p>
            <a:r>
              <a:rPr lang="en-US" sz="2200" dirty="0" err="1" smtClean="0">
                <a:latin typeface="Cambria" pitchFamily="18" charset="0"/>
              </a:rPr>
              <a:t>Or,add</a:t>
            </a:r>
            <a:r>
              <a:rPr lang="en-US" sz="2200" dirty="0" smtClean="0">
                <a:latin typeface="Cambria" pitchFamily="18" charset="0"/>
              </a:rPr>
              <a:t> another rule</a:t>
            </a:r>
          </a:p>
          <a:p>
            <a:pPr lvl="1"/>
            <a:r>
              <a:rPr lang="en-US" sz="1800" dirty="0" smtClean="0">
                <a:latin typeface="Cambria" pitchFamily="18" charset="0"/>
              </a:rPr>
              <a:t>5. ∀𝑥∀𝑦Brother (X,Y ) →Brother (Y,X)</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We can clearly say that the rule is a better solution as otherwise we need to add four more predicates.</a:t>
            </a:r>
          </a:p>
          <a:p>
            <a:r>
              <a:rPr lang="en-US" sz="2200" dirty="0" smtClean="0">
                <a:latin typeface="Cambria" pitchFamily="18" charset="0"/>
              </a:rPr>
              <a:t>The process may become more complicated if we accept the fact that Ram has three brothers.</a:t>
            </a:r>
          </a:p>
          <a:p>
            <a:r>
              <a:rPr lang="en-US" sz="2200" dirty="0" smtClean="0">
                <a:latin typeface="Cambria" pitchFamily="18" charset="0"/>
              </a:rPr>
              <a:t>We need to provide total nine predicates to cover all possibilities if we have to provide information about brothers other than </a:t>
            </a:r>
            <a:r>
              <a:rPr lang="en-US" sz="2200" dirty="0" err="1" smtClean="0">
                <a:latin typeface="Cambria" pitchFamily="18" charset="0"/>
              </a:rPr>
              <a:t>Laxman</a:t>
            </a:r>
            <a:r>
              <a:rPr lang="en-US" sz="2200" dirty="0" smtClean="0">
                <a:latin typeface="Cambria" pitchFamily="18" charset="0"/>
              </a:rPr>
              <a:t> as well.</a:t>
            </a:r>
          </a:p>
          <a:p>
            <a:r>
              <a:rPr lang="en-US" sz="2200" dirty="0" smtClean="0">
                <a:latin typeface="Cambria" pitchFamily="18" charset="0"/>
              </a:rPr>
              <a:t>Obviously the problem can be solved in a far simpler manner if we add a rule and no other predicates.</a:t>
            </a:r>
          </a:p>
          <a:p>
            <a:r>
              <a:rPr lang="en-US" sz="2200" dirty="0" smtClean="0">
                <a:latin typeface="Cambria" pitchFamily="18" charset="0"/>
              </a:rPr>
              <a:t>Now when we provide the query,</a:t>
            </a:r>
          </a:p>
          <a:p>
            <a:pPr lvl="1"/>
            <a:r>
              <a:rPr lang="en-US" sz="1800" dirty="0" smtClean="0">
                <a:latin typeface="Cambria" pitchFamily="18" charset="0"/>
              </a:rPr>
              <a:t>Brother (</a:t>
            </a:r>
            <a:r>
              <a:rPr lang="en-US" sz="1800" dirty="0" err="1" smtClean="0">
                <a:latin typeface="Cambria" pitchFamily="18" charset="0"/>
              </a:rPr>
              <a:t>Surinder</a:t>
            </a:r>
            <a:r>
              <a:rPr lang="en-US" sz="1800" dirty="0" smtClean="0">
                <a:latin typeface="Cambria" pitchFamily="18" charset="0"/>
              </a:rPr>
              <a:t>, </a:t>
            </a:r>
            <a:r>
              <a:rPr lang="en-US" sz="1800" dirty="0" err="1" smtClean="0">
                <a:latin typeface="Cambria" pitchFamily="18" charset="0"/>
              </a:rPr>
              <a:t>Mohinder</a:t>
            </a:r>
            <a:r>
              <a:rPr lang="en-US" sz="1800" dirty="0" smtClean="0">
                <a:latin typeface="Cambria" pitchFamily="18" charset="0"/>
              </a:rPr>
              <a:t>)</a:t>
            </a:r>
          </a:p>
          <a:p>
            <a:pPr lvl="1"/>
            <a:r>
              <a:rPr lang="en-US" sz="1800" dirty="0" smtClean="0">
                <a:latin typeface="Cambria" pitchFamily="18" charset="0"/>
              </a:rPr>
              <a:t>←Brother (</a:t>
            </a:r>
            <a:r>
              <a:rPr lang="en-US" sz="1800" dirty="0" err="1" smtClean="0">
                <a:latin typeface="Cambria" pitchFamily="18" charset="0"/>
              </a:rPr>
              <a:t>Mohinder</a:t>
            </a:r>
            <a:r>
              <a:rPr lang="en-US" sz="1800" dirty="0" smtClean="0">
                <a:latin typeface="Cambria" pitchFamily="18" charset="0"/>
              </a:rPr>
              <a:t>, </a:t>
            </a:r>
            <a:r>
              <a:rPr lang="en-US" sz="1800" dirty="0" err="1" smtClean="0">
                <a:latin typeface="Cambria" pitchFamily="18" charset="0"/>
              </a:rPr>
              <a:t>Surinder</a:t>
            </a:r>
            <a:r>
              <a:rPr lang="en-US" sz="1800" dirty="0" smtClean="0">
                <a:latin typeface="Cambria" pitchFamily="18" charset="0"/>
              </a:rPr>
              <a:t>) // X= </a:t>
            </a:r>
            <a:r>
              <a:rPr lang="en-US" sz="1800" dirty="0" err="1" smtClean="0">
                <a:latin typeface="Cambria" pitchFamily="18" charset="0"/>
              </a:rPr>
              <a:t>Surinder</a:t>
            </a:r>
            <a:r>
              <a:rPr lang="en-US" sz="1800" dirty="0" smtClean="0">
                <a:latin typeface="Cambria" pitchFamily="18" charset="0"/>
              </a:rPr>
              <a:t>, Y=</a:t>
            </a:r>
            <a:r>
              <a:rPr lang="en-US" sz="1800" dirty="0" err="1" smtClean="0">
                <a:latin typeface="Cambria" pitchFamily="18" charset="0"/>
              </a:rPr>
              <a:t>Mohinder</a:t>
            </a:r>
            <a:r>
              <a:rPr lang="en-US" sz="1800" dirty="0" smtClean="0">
                <a:latin typeface="Cambria" pitchFamily="18" charset="0"/>
              </a:rPr>
              <a:t>, 5</a:t>
            </a:r>
          </a:p>
          <a:p>
            <a:pPr lvl="1"/>
            <a:r>
              <a:rPr lang="en-US" sz="1800" dirty="0" smtClean="0">
                <a:latin typeface="Cambria" pitchFamily="18" charset="0"/>
              </a:rPr>
              <a:t>←&lt;true&gt;</a:t>
            </a:r>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Can you see the problem in above representation?</a:t>
            </a:r>
          </a:p>
          <a:p>
            <a:r>
              <a:rPr lang="en-US" sz="2200" dirty="0" smtClean="0">
                <a:latin typeface="Cambria" pitchFamily="18" charset="0"/>
              </a:rPr>
              <a:t>In previous example, when we provided an incorrect fact as a query to prove, as we cannot proceed further, we could conclude that the query is not possible to be satisfied.</a:t>
            </a:r>
          </a:p>
          <a:p>
            <a:r>
              <a:rPr lang="en-US" sz="2200" dirty="0" smtClean="0">
                <a:latin typeface="Cambria" pitchFamily="18" charset="0"/>
              </a:rPr>
              <a:t>Can we do the same for the newer representation with the additional rule?</a:t>
            </a:r>
          </a:p>
          <a:p>
            <a:r>
              <a:rPr lang="en-US" sz="2200" dirty="0" smtClean="0">
                <a:latin typeface="Cambria" pitchFamily="18" charset="0"/>
              </a:rPr>
              <a:t>We present a query Brother (Ram, </a:t>
            </a:r>
            <a:r>
              <a:rPr lang="en-US" sz="2200" dirty="0" err="1" smtClean="0">
                <a:latin typeface="Cambria" pitchFamily="18" charset="0"/>
              </a:rPr>
              <a:t>Ravan</a:t>
            </a:r>
            <a:r>
              <a:rPr lang="en-US" sz="2200" dirty="0" smtClean="0">
                <a:latin typeface="Cambria" pitchFamily="18" charset="0"/>
              </a:rPr>
              <a:t>)</a:t>
            </a:r>
          </a:p>
          <a:p>
            <a:pPr lvl="1"/>
            <a:r>
              <a:rPr lang="en-US" sz="2200" dirty="0" smtClean="0">
                <a:latin typeface="Cambria" pitchFamily="18" charset="0"/>
              </a:rPr>
              <a:t>Brother (Ram, </a:t>
            </a:r>
            <a:r>
              <a:rPr lang="en-US" sz="2200" dirty="0" err="1" smtClean="0">
                <a:latin typeface="Cambria" pitchFamily="18" charset="0"/>
              </a:rPr>
              <a:t>Ravan</a:t>
            </a:r>
            <a:r>
              <a:rPr lang="en-US" sz="2200" dirty="0" smtClean="0">
                <a:latin typeface="Cambria" pitchFamily="18" charset="0"/>
              </a:rPr>
              <a:t>)</a:t>
            </a:r>
          </a:p>
          <a:p>
            <a:pPr lvl="1"/>
            <a:r>
              <a:rPr lang="en-US" sz="2200" dirty="0" smtClean="0">
                <a:latin typeface="Cambria" pitchFamily="18" charset="0"/>
              </a:rPr>
              <a:t>←Brother (</a:t>
            </a:r>
            <a:r>
              <a:rPr lang="en-US" sz="2200" dirty="0" err="1" smtClean="0">
                <a:latin typeface="Cambria" pitchFamily="18" charset="0"/>
              </a:rPr>
              <a:t>Ravan</a:t>
            </a:r>
            <a:r>
              <a:rPr lang="en-US" sz="2200" dirty="0" smtClean="0">
                <a:latin typeface="Cambria" pitchFamily="18" charset="0"/>
              </a:rPr>
              <a:t>, Ram) //5 X=Ram, Y=</a:t>
            </a:r>
            <a:r>
              <a:rPr lang="en-US" sz="2200" dirty="0" err="1" smtClean="0">
                <a:latin typeface="Cambria" pitchFamily="18" charset="0"/>
              </a:rPr>
              <a:t>Ravan</a:t>
            </a:r>
            <a:endParaRPr lang="en-US" sz="2200" dirty="0" smtClean="0">
              <a:latin typeface="Cambria" pitchFamily="18" charset="0"/>
            </a:endParaRPr>
          </a:p>
          <a:p>
            <a:pPr lvl="1"/>
            <a:r>
              <a:rPr lang="en-US" sz="2200" dirty="0" smtClean="0">
                <a:latin typeface="Cambria" pitchFamily="18" charset="0"/>
              </a:rPr>
              <a:t>←Brother (Ram, </a:t>
            </a:r>
            <a:r>
              <a:rPr lang="en-US" sz="2200" dirty="0" err="1" smtClean="0">
                <a:latin typeface="Cambria" pitchFamily="18" charset="0"/>
              </a:rPr>
              <a:t>Ravan</a:t>
            </a:r>
            <a:r>
              <a:rPr lang="en-US" sz="2200" dirty="0" smtClean="0">
                <a:latin typeface="Cambria" pitchFamily="18" charset="0"/>
              </a:rPr>
              <a:t>) //5 X=</a:t>
            </a:r>
            <a:r>
              <a:rPr lang="en-US" sz="2200" dirty="0" err="1" smtClean="0">
                <a:latin typeface="Cambria" pitchFamily="18" charset="0"/>
              </a:rPr>
              <a:t>Ravan</a:t>
            </a:r>
            <a:r>
              <a:rPr lang="en-US" sz="2200" dirty="0" smtClean="0">
                <a:latin typeface="Cambria" pitchFamily="18" charset="0"/>
              </a:rPr>
              <a:t>, Y=Ram</a:t>
            </a:r>
          </a:p>
          <a:p>
            <a:r>
              <a:rPr lang="en-US" sz="2200" dirty="0" smtClean="0">
                <a:latin typeface="Cambria" pitchFamily="18" charset="0"/>
              </a:rPr>
              <a:t>Based on what we have seen so far we must state two things.</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First, whatever we prove or disprove is based on current knowledge we have and thus it is always confined to what we know till date.</a:t>
            </a:r>
          </a:p>
          <a:p>
            <a:r>
              <a:rPr lang="en-US" sz="2200" dirty="0" smtClean="0">
                <a:latin typeface="Cambria" pitchFamily="18" charset="0"/>
              </a:rPr>
              <a:t>We assume a fact to be untrue when we cannot prove it using our current database, which might be true looking at overall context.</a:t>
            </a:r>
          </a:p>
          <a:p>
            <a:r>
              <a:rPr lang="en-US" sz="2200" dirty="0" smtClean="0">
                <a:latin typeface="Cambria" pitchFamily="18" charset="0"/>
              </a:rPr>
              <a:t>Second, predicate logic does not guarantee that the backward chaining process might stop if the predicate to be proven is not possible to be either proved or disproved using the existing database.</a:t>
            </a:r>
          </a:p>
          <a:p>
            <a:r>
              <a:rPr lang="en-US" sz="2200" dirty="0" smtClean="0">
                <a:latin typeface="Cambria" pitchFamily="18" charset="0"/>
              </a:rPr>
              <a:t>We will define a new predicate </a:t>
            </a:r>
            <a:r>
              <a:rPr lang="en-US" sz="2200" dirty="0" err="1" smtClean="0">
                <a:latin typeface="Cambria" pitchFamily="18" charset="0"/>
              </a:rPr>
              <a:t>Brotherof</a:t>
            </a:r>
            <a:r>
              <a:rPr lang="en-US" sz="2200" dirty="0" smtClean="0">
                <a:latin typeface="Cambria" pitchFamily="18" charset="0"/>
              </a:rPr>
              <a:t> now.</a:t>
            </a:r>
          </a:p>
          <a:p>
            <a:r>
              <a:rPr lang="en-US" sz="2200" dirty="0" smtClean="0">
                <a:latin typeface="Cambria" pitchFamily="18" charset="0"/>
              </a:rPr>
              <a:t>We will be in a position to avoid the recursion like situation which we encountered in the previous case.</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pPr lvl="1"/>
            <a:r>
              <a:rPr lang="en-US" sz="1800" dirty="0" smtClean="0">
                <a:latin typeface="Cambria" pitchFamily="18" charset="0"/>
              </a:rPr>
              <a:t>5. ∀𝑥∀𝑦</a:t>
            </a:r>
            <a:r>
              <a:rPr lang="en-US" sz="1800" dirty="0" err="1" smtClean="0">
                <a:latin typeface="Cambria" pitchFamily="18" charset="0"/>
              </a:rPr>
              <a:t>Brotherof</a:t>
            </a:r>
            <a:r>
              <a:rPr lang="en-US" sz="1800" dirty="0" smtClean="0">
                <a:latin typeface="Cambria" pitchFamily="18" charset="0"/>
              </a:rPr>
              <a:t>(X, Y) →Brother (X,Y)</a:t>
            </a:r>
          </a:p>
          <a:p>
            <a:pPr lvl="1"/>
            <a:r>
              <a:rPr lang="en-US" sz="1800" dirty="0" smtClean="0">
                <a:latin typeface="Cambria" pitchFamily="18" charset="0"/>
              </a:rPr>
              <a:t>6. ∀𝑥∀𝑦</a:t>
            </a:r>
            <a:r>
              <a:rPr lang="en-US" sz="1800" dirty="0" err="1" smtClean="0">
                <a:latin typeface="Cambria" pitchFamily="18" charset="0"/>
              </a:rPr>
              <a:t>Brotherof</a:t>
            </a:r>
            <a:r>
              <a:rPr lang="en-US" sz="1800" dirty="0" smtClean="0">
                <a:latin typeface="Cambria" pitchFamily="18" charset="0"/>
              </a:rPr>
              <a:t>(X, Y) →Brother (Y, X)</a:t>
            </a:r>
          </a:p>
          <a:p>
            <a:r>
              <a:rPr lang="en-US" sz="2200" dirty="0" smtClean="0">
                <a:latin typeface="Cambria" pitchFamily="18" charset="0"/>
              </a:rPr>
              <a:t>Now the query form is also changed. Instead of Brother, the query will have </a:t>
            </a:r>
            <a:r>
              <a:rPr lang="en-US" sz="2200" dirty="0" err="1" smtClean="0">
                <a:latin typeface="Cambria" pitchFamily="18" charset="0"/>
              </a:rPr>
              <a:t>Brotherof</a:t>
            </a:r>
            <a:r>
              <a:rPr lang="en-US" sz="2200" dirty="0" smtClean="0">
                <a:latin typeface="Cambria" pitchFamily="18" charset="0"/>
              </a:rPr>
              <a:t>.</a:t>
            </a:r>
          </a:p>
          <a:p>
            <a:r>
              <a:rPr lang="en-US" sz="2200" dirty="0" smtClean="0">
                <a:latin typeface="Cambria" pitchFamily="18" charset="0"/>
              </a:rPr>
              <a:t>So if we have query</a:t>
            </a:r>
          </a:p>
          <a:p>
            <a:pPr lvl="1"/>
            <a:r>
              <a:rPr lang="en-US" sz="1800" dirty="0" err="1" smtClean="0">
                <a:latin typeface="Cambria" pitchFamily="18" charset="0"/>
              </a:rPr>
              <a:t>Brotherof</a:t>
            </a:r>
            <a:r>
              <a:rPr lang="en-US" sz="1800" dirty="0" smtClean="0">
                <a:latin typeface="Cambria" pitchFamily="18" charset="0"/>
              </a:rPr>
              <a:t>(</a:t>
            </a:r>
            <a:r>
              <a:rPr lang="en-US" sz="1800" dirty="0" err="1" smtClean="0">
                <a:latin typeface="Cambria" pitchFamily="18" charset="0"/>
              </a:rPr>
              <a:t>Mohinder</a:t>
            </a:r>
            <a:r>
              <a:rPr lang="en-US" sz="1800" dirty="0" smtClean="0">
                <a:latin typeface="Cambria" pitchFamily="18" charset="0"/>
              </a:rPr>
              <a:t>, </a:t>
            </a:r>
            <a:r>
              <a:rPr lang="en-US" sz="1800" dirty="0" err="1" smtClean="0">
                <a:latin typeface="Cambria" pitchFamily="18" charset="0"/>
              </a:rPr>
              <a:t>Surinder</a:t>
            </a:r>
            <a:r>
              <a:rPr lang="en-US" sz="1800" dirty="0" smtClean="0">
                <a:latin typeface="Cambria" pitchFamily="18" charset="0"/>
              </a:rPr>
              <a:t>)</a:t>
            </a:r>
          </a:p>
          <a:p>
            <a:pPr lvl="1"/>
            <a:r>
              <a:rPr lang="en-US" sz="1800" dirty="0" smtClean="0">
                <a:latin typeface="Cambria" pitchFamily="18" charset="0"/>
              </a:rPr>
              <a:t>←Brother(</a:t>
            </a:r>
            <a:r>
              <a:rPr lang="en-US" sz="1800" dirty="0" err="1" smtClean="0">
                <a:latin typeface="Cambria" pitchFamily="18" charset="0"/>
              </a:rPr>
              <a:t>Mohinder</a:t>
            </a:r>
            <a:r>
              <a:rPr lang="en-US" sz="1800" dirty="0" smtClean="0">
                <a:latin typeface="Cambria" pitchFamily="18" charset="0"/>
              </a:rPr>
              <a:t>, </a:t>
            </a:r>
            <a:r>
              <a:rPr lang="en-US" sz="1800" dirty="0" err="1" smtClean="0">
                <a:latin typeface="Cambria" pitchFamily="18" charset="0"/>
              </a:rPr>
              <a:t>Surinder</a:t>
            </a:r>
            <a:r>
              <a:rPr lang="en-US" sz="1800" dirty="0" smtClean="0">
                <a:latin typeface="Cambria" pitchFamily="18" charset="0"/>
              </a:rPr>
              <a:t>) // X= </a:t>
            </a:r>
            <a:r>
              <a:rPr lang="en-US" sz="1800" dirty="0" err="1" smtClean="0">
                <a:latin typeface="Cambria" pitchFamily="18" charset="0"/>
              </a:rPr>
              <a:t>Mohinder</a:t>
            </a:r>
            <a:r>
              <a:rPr lang="en-US" sz="1800" dirty="0" smtClean="0">
                <a:latin typeface="Cambria" pitchFamily="18" charset="0"/>
              </a:rPr>
              <a:t> Y=</a:t>
            </a:r>
            <a:r>
              <a:rPr lang="en-US" sz="1800" dirty="0" err="1" smtClean="0">
                <a:latin typeface="Cambria" pitchFamily="18" charset="0"/>
              </a:rPr>
              <a:t>Surinder</a:t>
            </a:r>
            <a:r>
              <a:rPr lang="en-US" sz="1800" dirty="0" smtClean="0">
                <a:latin typeface="Cambria" pitchFamily="18" charset="0"/>
              </a:rPr>
              <a:t> and 5</a:t>
            </a:r>
          </a:p>
          <a:p>
            <a:pPr lvl="1"/>
            <a:r>
              <a:rPr lang="en-US" sz="1800" dirty="0" smtClean="0">
                <a:latin typeface="Cambria" pitchFamily="18" charset="0"/>
              </a:rPr>
              <a:t>←&lt;true&gt;</a:t>
            </a:r>
          </a:p>
          <a:p>
            <a:r>
              <a:rPr lang="en-US" sz="2200" dirty="0" smtClean="0">
                <a:latin typeface="Cambria" pitchFamily="18" charset="0"/>
              </a:rPr>
              <a:t>Or if we have query</a:t>
            </a:r>
          </a:p>
          <a:p>
            <a:pPr lvl="1"/>
            <a:r>
              <a:rPr lang="en-US" sz="1800" dirty="0" err="1" smtClean="0">
                <a:latin typeface="Cambria" pitchFamily="18" charset="0"/>
              </a:rPr>
              <a:t>Brotherof</a:t>
            </a:r>
            <a:r>
              <a:rPr lang="en-US" sz="1800" dirty="0" smtClean="0">
                <a:latin typeface="Cambria" pitchFamily="18" charset="0"/>
              </a:rPr>
              <a:t>(</a:t>
            </a:r>
            <a:r>
              <a:rPr lang="en-US" sz="1800" dirty="0" err="1" smtClean="0">
                <a:latin typeface="Cambria" pitchFamily="18" charset="0"/>
              </a:rPr>
              <a:t>Surinder</a:t>
            </a:r>
            <a:r>
              <a:rPr lang="en-US" sz="1800" dirty="0" smtClean="0">
                <a:latin typeface="Cambria" pitchFamily="18" charset="0"/>
              </a:rPr>
              <a:t>, </a:t>
            </a:r>
            <a:r>
              <a:rPr lang="en-US" sz="1800" dirty="0" err="1" smtClean="0">
                <a:latin typeface="Cambria" pitchFamily="18" charset="0"/>
              </a:rPr>
              <a:t>Mohinder</a:t>
            </a:r>
            <a:r>
              <a:rPr lang="en-US" sz="1800" dirty="0" smtClean="0">
                <a:latin typeface="Cambria" pitchFamily="18" charset="0"/>
              </a:rPr>
              <a:t>)</a:t>
            </a:r>
          </a:p>
          <a:p>
            <a:pPr lvl="1"/>
            <a:r>
              <a:rPr lang="en-US" sz="1800" dirty="0" smtClean="0">
                <a:latin typeface="Cambria" pitchFamily="18" charset="0"/>
              </a:rPr>
              <a:t>←Brother(</a:t>
            </a:r>
            <a:r>
              <a:rPr lang="en-US" sz="1800" dirty="0" err="1" smtClean="0">
                <a:latin typeface="Cambria" pitchFamily="18" charset="0"/>
              </a:rPr>
              <a:t>Mohinder</a:t>
            </a:r>
            <a:r>
              <a:rPr lang="en-US" sz="1800" dirty="0" smtClean="0">
                <a:latin typeface="Cambria" pitchFamily="18" charset="0"/>
              </a:rPr>
              <a:t>, </a:t>
            </a:r>
            <a:r>
              <a:rPr lang="en-US" sz="1800" dirty="0" err="1" smtClean="0">
                <a:latin typeface="Cambria" pitchFamily="18" charset="0"/>
              </a:rPr>
              <a:t>Surinder</a:t>
            </a:r>
            <a:r>
              <a:rPr lang="en-US" sz="1800" dirty="0" smtClean="0">
                <a:latin typeface="Cambria" pitchFamily="18" charset="0"/>
              </a:rPr>
              <a:t>) // X= </a:t>
            </a:r>
            <a:r>
              <a:rPr lang="en-US" sz="1800" dirty="0" err="1" smtClean="0">
                <a:latin typeface="Cambria" pitchFamily="18" charset="0"/>
              </a:rPr>
              <a:t>Surinder</a:t>
            </a:r>
            <a:r>
              <a:rPr lang="en-US" sz="1800" dirty="0" smtClean="0">
                <a:latin typeface="Cambria" pitchFamily="18" charset="0"/>
              </a:rPr>
              <a:t>, Y=</a:t>
            </a:r>
            <a:r>
              <a:rPr lang="en-US" sz="1800" dirty="0" err="1" smtClean="0">
                <a:latin typeface="Cambria" pitchFamily="18" charset="0"/>
              </a:rPr>
              <a:t>Mohinder</a:t>
            </a:r>
            <a:r>
              <a:rPr lang="en-US" sz="1800" dirty="0" smtClean="0">
                <a:latin typeface="Cambria" pitchFamily="18" charset="0"/>
              </a:rPr>
              <a:t> and 6</a:t>
            </a:r>
          </a:p>
          <a:p>
            <a:pPr lvl="1"/>
            <a:r>
              <a:rPr lang="en-US" sz="1800" dirty="0" smtClean="0">
                <a:latin typeface="Cambria" pitchFamily="18" charset="0"/>
              </a:rPr>
              <a:t>←&lt;true&gt;</a:t>
            </a:r>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Unification process</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When we have two predicates, we need to make sure that they match exactly for removing during our process of backward chaining.</a:t>
            </a:r>
          </a:p>
          <a:p>
            <a:r>
              <a:rPr lang="en-US" sz="2200" dirty="0" smtClean="0">
                <a:latin typeface="Cambria" pitchFamily="18" charset="0"/>
              </a:rPr>
              <a:t>We have done that a few times during our process of proving statements.</a:t>
            </a:r>
          </a:p>
          <a:p>
            <a:r>
              <a:rPr lang="en-US" sz="2200" dirty="0" smtClean="0">
                <a:latin typeface="Cambria" pitchFamily="18" charset="0"/>
              </a:rPr>
              <a:t>However simple it looks like, it is a complex process.</a:t>
            </a:r>
          </a:p>
          <a:p>
            <a:r>
              <a:rPr lang="en-US" sz="2200" dirty="0" smtClean="0">
                <a:latin typeface="Cambria" pitchFamily="18" charset="0"/>
              </a:rPr>
              <a:t>Let us briefly study how unification help in matching.</a:t>
            </a:r>
          </a:p>
          <a:p>
            <a:r>
              <a:rPr lang="en-US" sz="2200" dirty="0" smtClean="0">
                <a:latin typeface="Cambria" pitchFamily="18" charset="0"/>
              </a:rPr>
              <a:t>Let us take the example of two statements</a:t>
            </a:r>
          </a:p>
          <a:p>
            <a:pPr lvl="1"/>
            <a:r>
              <a:rPr lang="en-US" sz="1800" dirty="0" smtClean="0">
                <a:latin typeface="Cambria" pitchFamily="18" charset="0"/>
              </a:rPr>
              <a:t>1. Man (</a:t>
            </a:r>
            <a:r>
              <a:rPr lang="en-US" sz="1800" dirty="0" err="1" smtClean="0">
                <a:latin typeface="Cambria" pitchFamily="18" charset="0"/>
              </a:rPr>
              <a:t>Ramji</a:t>
            </a:r>
            <a:r>
              <a:rPr lang="en-US" sz="1800" dirty="0" smtClean="0">
                <a:latin typeface="Cambria" pitchFamily="18" charset="0"/>
              </a:rPr>
              <a:t>)</a:t>
            </a:r>
          </a:p>
          <a:p>
            <a:pPr lvl="1"/>
            <a:r>
              <a:rPr lang="en-US" sz="1800" dirty="0" smtClean="0">
                <a:latin typeface="Cambria" pitchFamily="18" charset="0"/>
              </a:rPr>
              <a:t>2. ∀𝑥Man (X) → person (X)</a:t>
            </a:r>
          </a:p>
          <a:p>
            <a:r>
              <a:rPr lang="en-US" sz="2200" dirty="0" smtClean="0">
                <a:latin typeface="Cambria" pitchFamily="18" charset="0"/>
              </a:rPr>
              <a:t>When we want to prove that </a:t>
            </a:r>
            <a:r>
              <a:rPr lang="en-US" sz="2200" dirty="0" err="1" smtClean="0">
                <a:latin typeface="Cambria" pitchFamily="18" charset="0"/>
              </a:rPr>
              <a:t>Ramji</a:t>
            </a:r>
            <a:r>
              <a:rPr lang="en-US" sz="2200" dirty="0" smtClean="0">
                <a:latin typeface="Cambria" pitchFamily="18" charset="0"/>
              </a:rPr>
              <a:t> is person, we unify both predicates with replacing X/</a:t>
            </a:r>
            <a:r>
              <a:rPr lang="en-US" sz="2200" dirty="0" err="1" smtClean="0">
                <a:latin typeface="Cambria" pitchFamily="18" charset="0"/>
              </a:rPr>
              <a:t>Ramji</a:t>
            </a:r>
            <a:r>
              <a:rPr lang="en-US" sz="2200" dirty="0" smtClean="0">
                <a:latin typeface="Cambria" pitchFamily="18" charset="0"/>
              </a:rPr>
              <a:t>.</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Sounds straightforward, isn’t it? It is not always so.</a:t>
            </a:r>
          </a:p>
          <a:p>
            <a:pPr lvl="1"/>
            <a:r>
              <a:rPr lang="en-US" sz="2000" dirty="0" smtClean="0">
                <a:latin typeface="Cambria" pitchFamily="18" charset="0"/>
              </a:rPr>
              <a:t>1. Man (</a:t>
            </a:r>
            <a:r>
              <a:rPr lang="en-US" sz="2000" dirty="0" err="1" smtClean="0">
                <a:latin typeface="Cambria" pitchFamily="18" charset="0"/>
              </a:rPr>
              <a:t>Ramji</a:t>
            </a:r>
            <a:r>
              <a:rPr lang="en-US" sz="2000" dirty="0" smtClean="0">
                <a:latin typeface="Cambria" pitchFamily="18" charset="0"/>
              </a:rPr>
              <a:t>)</a:t>
            </a:r>
          </a:p>
          <a:p>
            <a:pPr lvl="1"/>
            <a:r>
              <a:rPr lang="en-US" sz="2000" dirty="0" smtClean="0">
                <a:latin typeface="Cambria" pitchFamily="18" charset="0"/>
              </a:rPr>
              <a:t>2. ∃𝑥Man (X) → singer (X)</a:t>
            </a:r>
          </a:p>
          <a:p>
            <a:r>
              <a:rPr lang="en-US" sz="2200" dirty="0" smtClean="0">
                <a:latin typeface="Cambria" pitchFamily="18" charset="0"/>
              </a:rPr>
              <a:t>Can we unify X with </a:t>
            </a:r>
            <a:r>
              <a:rPr lang="en-US" sz="2200" dirty="0" err="1" smtClean="0">
                <a:latin typeface="Cambria" pitchFamily="18" charset="0"/>
              </a:rPr>
              <a:t>Ramji</a:t>
            </a:r>
            <a:r>
              <a:rPr lang="en-US" sz="2200" dirty="0" smtClean="0">
                <a:latin typeface="Cambria" pitchFamily="18" charset="0"/>
              </a:rPr>
              <a:t> to prove that </a:t>
            </a:r>
            <a:r>
              <a:rPr lang="en-US" sz="2200" dirty="0" err="1" smtClean="0">
                <a:latin typeface="Cambria" pitchFamily="18" charset="0"/>
              </a:rPr>
              <a:t>Ramji</a:t>
            </a:r>
            <a:r>
              <a:rPr lang="en-US" sz="2200" dirty="0" smtClean="0">
                <a:latin typeface="Cambria" pitchFamily="18" charset="0"/>
              </a:rPr>
              <a:t> is a singer?</a:t>
            </a:r>
          </a:p>
          <a:p>
            <a:r>
              <a:rPr lang="en-US" sz="2200" dirty="0" smtClean="0">
                <a:latin typeface="Cambria" pitchFamily="18" charset="0"/>
              </a:rPr>
              <a:t>No. Why? We have an existential quantifier here.</a:t>
            </a:r>
          </a:p>
          <a:p>
            <a:r>
              <a:rPr lang="en-US" sz="2200" dirty="0" smtClean="0">
                <a:latin typeface="Cambria" pitchFamily="18" charset="0"/>
              </a:rPr>
              <a:t>The statement is not true for all, thus we cannot prove it to be true.</a:t>
            </a:r>
          </a:p>
          <a:p>
            <a:r>
              <a:rPr lang="en-US" sz="2200" dirty="0" err="1" smtClean="0">
                <a:latin typeface="Cambria" pitchFamily="18" charset="0"/>
              </a:rPr>
              <a:t>Ramji</a:t>
            </a:r>
            <a:r>
              <a:rPr lang="en-US" sz="2200" dirty="0" smtClean="0">
                <a:latin typeface="Cambria" pitchFamily="18" charset="0"/>
              </a:rPr>
              <a:t> may be a singer or may not be but the information that we have is not enough for us to prove that.</a:t>
            </a:r>
          </a:p>
          <a:p>
            <a:r>
              <a:rPr lang="en-US" sz="2200" dirty="0" smtClean="0">
                <a:latin typeface="Cambria" pitchFamily="18" charset="0"/>
              </a:rPr>
              <a:t>In short Man (</a:t>
            </a:r>
            <a:r>
              <a:rPr lang="en-US" sz="2200" dirty="0" err="1" smtClean="0">
                <a:latin typeface="Cambria" pitchFamily="18" charset="0"/>
              </a:rPr>
              <a:t>Ramji</a:t>
            </a:r>
            <a:r>
              <a:rPr lang="en-US" sz="2200" dirty="0" smtClean="0">
                <a:latin typeface="Cambria" pitchFamily="18" charset="0"/>
              </a:rPr>
              <a:t>) and Man (X) can unify only if we can have X/</a:t>
            </a:r>
            <a:r>
              <a:rPr lang="en-US" sz="2200" dirty="0" err="1" smtClean="0">
                <a:latin typeface="Cambria" pitchFamily="18" charset="0"/>
              </a:rPr>
              <a:t>Ramji</a:t>
            </a:r>
            <a:r>
              <a:rPr lang="en-US" sz="2200" dirty="0" smtClean="0">
                <a:latin typeface="Cambria" pitchFamily="18" charset="0"/>
              </a:rPr>
              <a:t> and not otherwise.</a:t>
            </a:r>
          </a:p>
          <a:p>
            <a:r>
              <a:rPr lang="en-US" sz="2200" dirty="0" smtClean="0">
                <a:latin typeface="Cambria" pitchFamily="18" charset="0"/>
              </a:rPr>
              <a:t>Can Man (</a:t>
            </a:r>
            <a:r>
              <a:rPr lang="en-US" sz="2200" dirty="0" err="1" smtClean="0">
                <a:latin typeface="Cambria" pitchFamily="18" charset="0"/>
              </a:rPr>
              <a:t>Ramji</a:t>
            </a:r>
            <a:r>
              <a:rPr lang="en-US" sz="2200" dirty="0" smtClean="0">
                <a:latin typeface="Cambria" pitchFamily="18" charset="0"/>
              </a:rPr>
              <a:t>) be unified with Man (</a:t>
            </a:r>
            <a:r>
              <a:rPr lang="en-US" sz="2200" dirty="0" err="1" smtClean="0">
                <a:latin typeface="Cambria" pitchFamily="18" charset="0"/>
              </a:rPr>
              <a:t>Ramji</a:t>
            </a:r>
            <a:r>
              <a:rPr lang="en-US" sz="2200" dirty="0" smtClean="0">
                <a:latin typeface="Cambria" pitchFamily="18" charset="0"/>
              </a:rPr>
              <a:t>)?</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2482</TotalTime>
  <Words>3082</Words>
  <Application>Microsoft Office PowerPoint</Application>
  <PresentationFormat>On-screen Show (4:3)</PresentationFormat>
  <Paragraphs>264</Paragraphs>
  <Slides>25</Slides>
  <Notes>0</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BusDsgSld</vt:lpstr>
      <vt:lpstr>默认设计模板</vt:lpstr>
      <vt:lpstr>1_默认设计模板</vt:lpstr>
      <vt:lpstr>默认设计模板_2</vt:lpstr>
      <vt:lpstr>Unit  3 - Lecture 28</vt:lpstr>
      <vt:lpstr>Rules that do not work</vt:lpstr>
      <vt:lpstr>Slide 3</vt:lpstr>
      <vt:lpstr>Slide 4</vt:lpstr>
      <vt:lpstr>Slide 5</vt:lpstr>
      <vt:lpstr>Slide 6</vt:lpstr>
      <vt:lpstr>Slide 7</vt:lpstr>
      <vt:lpstr>Unification process</vt:lpstr>
      <vt:lpstr>Slide 9</vt:lpstr>
      <vt:lpstr>Slide 10</vt:lpstr>
      <vt:lpstr>Slide 11</vt:lpstr>
      <vt:lpstr>Resolution - Introduction</vt:lpstr>
      <vt:lpstr>Conversion to clause form</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Windows User</cp:lastModifiedBy>
  <cp:revision>714</cp:revision>
  <dcterms:created xsi:type="dcterms:W3CDTF">2015-07-23T15:29:25Z</dcterms:created>
  <dcterms:modified xsi:type="dcterms:W3CDTF">2023-01-11T10:14:29Z</dcterms:modified>
</cp:coreProperties>
</file>