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Layouts/slideLayout1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4" r:id="rId2"/>
    <p:sldMasterId id="2147483756" r:id="rId3"/>
    <p:sldMasterId id="2147483768" r:id="rId4"/>
  </p:sld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1"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2"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3"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4"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5" name="Rectangle 7"/>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smtClean="0"/>
              <a:t>Click to edit Master title style</a:t>
            </a:r>
            <a:endParaRPr lang="zh-CN"/>
          </a:p>
        </p:txBody>
      </p:sp>
      <p:sp>
        <p:nvSpPr>
          <p:cNvPr id="2056" name="Rectangle 8"/>
          <p:cNvSpPr>
            <a:spLocks noGrp="1" noChangeArrowheads="1"/>
          </p:cNvSpPr>
          <p:nvPr>
            <p:ph type="subTitle" idx="1"/>
          </p:nvPr>
        </p:nvSpPr>
        <p:spPr>
          <a:xfrm>
            <a:off x="1362075" y="3811588"/>
            <a:ext cx="6400800" cy="1116012"/>
          </a:xfrm>
        </p:spPr>
        <p:txBody>
          <a:bodyPr/>
          <a:lstStyle>
            <a:lvl1pPr marL="0" indent="0" algn="ctr">
              <a:defRPr sz="3000"/>
            </a:lvl1pPr>
          </a:lstStyle>
          <a:p>
            <a:r>
              <a:rPr lang="en-US" altLang="zh-CN" smtClean="0"/>
              <a:t>Click to edit Master subtitle style</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F855D29B-E621-41A1-B462-92DAB752F54F}"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7AF04633-0D8E-44BD-8474-341C2C4CD8C9}"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094BD139-2611-4B44-9F1E-0AF02C35A4AA}"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FB6F353D-7539-4736-9CBF-21DADCD91581}" type="slidenum">
              <a:rPr lang="en-US" altLang="zh-CN"/>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C5FE2C41-B833-4F9A-B97F-9BBD2959507C}" type="slidenum">
              <a:rPr lang="en-US" altLang="zh-CN"/>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ADF68A35-6EFB-46B4-B75D-E852E966EAC7}" type="slidenum">
              <a:rPr lang="en-US" altLang="zh-CN"/>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5EA64D01-37B2-4B52-ACAC-DD5C5B831620}" type="slidenum">
              <a:rPr lang="en-US" altLang="zh-CN"/>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506669E3-A38A-4831-BD63-CD44887BF32A}"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F6B0B2F8-F854-4BA3-AF89-073B94EC17ED}" type="slidenum">
              <a:rPr lang="en-US" altLang="zh-CN"/>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8BC67BE0-197F-4749-B1DB-78DBBEBAAFF2}" type="slidenum">
              <a:rPr lang="en-US" altLang="zh-CN"/>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9B7B9193-2C76-4D85-A775-073F310B50C5}" type="slidenum">
              <a:rPr lang="en-US" altLang="zh-CN"/>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r>
              <a:rPr lang="en-US" altLang="zh-CN" smtClean="0"/>
              <a:t>Click to edit Master title style</a:t>
            </a:r>
            <a:endParaRPr lang="zh-CN"/>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r>
              <a:rPr lang="en-US" altLang="zh-CN" smtClean="0"/>
              <a:t>Click to edit Master subtitle style</a:t>
            </a:r>
            <a:endParaRPr lang="zh-CN"/>
          </a:p>
        </p:txBody>
      </p:sp>
      <p:sp>
        <p:nvSpPr>
          <p:cNvPr id="2052" name="Rectangle 4"/>
          <p:cNvSpPr>
            <a:spLocks noGrp="1" noChangeArrowheads="1"/>
          </p:cNvSpPr>
          <p:nvPr>
            <p:ph type="dt" sz="half" idx="2"/>
          </p:nvPr>
        </p:nvSpPr>
        <p:spPr/>
        <p:txBody>
          <a:bodyPr/>
          <a:lstStyle>
            <a:lvl1pPr>
              <a:defRPr/>
            </a:lvl1pPr>
          </a:lstStyle>
          <a:p>
            <a:endParaRPr lang="en-US"/>
          </a:p>
        </p:txBody>
      </p:sp>
      <p:sp>
        <p:nvSpPr>
          <p:cNvPr id="2053" name="Rectangle 5"/>
          <p:cNvSpPr>
            <a:spLocks noGrp="1" noChangeArrowheads="1"/>
          </p:cNvSpPr>
          <p:nvPr>
            <p:ph type="ftr" sz="quarter" idx="3"/>
          </p:nvPr>
        </p:nvSpPr>
        <p:spPr/>
        <p:txBody>
          <a:bodyPr/>
          <a:lstStyle>
            <a:lvl1pPr>
              <a:defRPr/>
            </a:lvl1pPr>
          </a:lstStyle>
          <a:p>
            <a:endParaRPr lang="en-US"/>
          </a:p>
        </p:txBody>
      </p:sp>
      <p:sp>
        <p:nvSpPr>
          <p:cNvPr id="2054" name="Rectangle 6"/>
          <p:cNvSpPr>
            <a:spLocks noGrp="1" noChangeArrowheads="1"/>
          </p:cNvSpPr>
          <p:nvPr>
            <p:ph type="sldNum" sz="quarter" idx="4"/>
          </p:nvPr>
        </p:nvSpPr>
        <p:spPr/>
        <p:txBody>
          <a:bodyPr/>
          <a:lstStyle>
            <a:lvl1pPr>
              <a:defRPr/>
            </a:lvl1pPr>
          </a:lstStyle>
          <a:p>
            <a:fld id="{589AF691-123B-42EE-9273-E1E9909C2A8E}" type="slidenum">
              <a:rPr lang="zh-CN" alt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mbria" pitchFamily="18" charset="0"/>
              </a:defRPr>
            </a:lvl1pPr>
          </a:lstStyle>
          <a:p>
            <a:r>
              <a:rPr lang="en-US" smtClean="0"/>
              <a:t>Click to edit Master title style</a:t>
            </a:r>
            <a:endParaRPr lang="en-IN"/>
          </a:p>
        </p:txBody>
      </p:sp>
      <p:sp>
        <p:nvSpPr>
          <p:cNvPr id="3" name="Content Placeholder 2"/>
          <p:cNvSpPr>
            <a:spLocks noGrp="1"/>
          </p:cNvSpPr>
          <p:nvPr>
            <p:ph idx="1"/>
          </p:nvPr>
        </p:nvSpPr>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atin typeface="Cambria" pitchFamily="18" charset="0"/>
              </a:defRPr>
            </a:lvl1pPr>
          </a:lstStyle>
          <a:p>
            <a:endParaRPr lang="en-US"/>
          </a:p>
        </p:txBody>
      </p:sp>
      <p:sp>
        <p:nvSpPr>
          <p:cNvPr id="5" name="Footer Placeholder 4"/>
          <p:cNvSpPr>
            <a:spLocks noGrp="1"/>
          </p:cNvSpPr>
          <p:nvPr>
            <p:ph type="ftr" sz="quarter" idx="11"/>
          </p:nvPr>
        </p:nvSpPr>
        <p:spPr/>
        <p:txBody>
          <a:bodyPr/>
          <a:lstStyle>
            <a:lvl1pPr>
              <a:defRPr>
                <a:latin typeface="Cambria" pitchFamily="18" charset="0"/>
              </a:defRPr>
            </a:lvl1pPr>
          </a:lstStyle>
          <a:p>
            <a:endParaRPr lang="en-US"/>
          </a:p>
        </p:txBody>
      </p:sp>
      <p:sp>
        <p:nvSpPr>
          <p:cNvPr id="6" name="Slide Number Placeholder 5"/>
          <p:cNvSpPr>
            <a:spLocks noGrp="1"/>
          </p:cNvSpPr>
          <p:nvPr>
            <p:ph type="sldNum" sz="quarter" idx="12"/>
          </p:nvPr>
        </p:nvSpPr>
        <p:spPr/>
        <p:txBody>
          <a:bodyPr/>
          <a:lstStyle>
            <a:lvl1pPr>
              <a:defRPr>
                <a:latin typeface="Cambria" pitchFamily="18" charset="0"/>
              </a:defRPr>
            </a:lvl1pPr>
          </a:lstStyle>
          <a:p>
            <a:fld id="{5A6F6D9E-6A91-45E1-B9A2-3F7CAAE218E2}" type="slidenum">
              <a:rPr lang="zh-CN" alt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9295DB-D648-49DF-A06C-3DBDC1E73C1A}" type="slidenum">
              <a:rPr lang="zh-CN" alt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3F7646-A268-43AD-8BE2-C6061482BF01}" type="slidenum">
              <a:rPr lang="zh-CN" alt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C36F2A-9BC0-4574-B5BD-609A75473885}" type="slidenum">
              <a:rPr lang="zh-CN" alt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E1A5F70-D418-4057-9089-A042A167591F}" type="slidenum">
              <a:rPr lang="zh-CN" alt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BCABE55-4251-41A1-942B-81A7D8411334}" type="slidenum">
              <a:rPr lang="zh-CN" alt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4711E76-B73C-4088-984B-C66C7A23147D}" type="slidenum">
              <a:rPr lang="zh-CN" alt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9759666-CDD1-42AD-8C88-46480B8C5018}" type="slidenum">
              <a:rPr lang="zh-CN" alt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9BAA0A-00EE-45C5-A4DB-BA5D6A2D7F93}" type="slidenum">
              <a:rPr lang="zh-CN" alt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1B73AA-9FC8-4C45-B971-5278E2047D2F}" type="slidenum">
              <a:rPr lang="zh-CN" alt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EE94C296-1CAB-418B-9967-47D31D4198FD}" type="slidenum">
              <a:rPr lang="en-US" altLang="zh-CN"/>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AEE52D83-8788-4A45-8C98-54F798B22135}" type="slidenum">
              <a:rPr lang="en-US" altLang="zh-CN"/>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F7D5FED-4F81-43D4-A3D1-A337707ED5E5}" type="slidenum">
              <a:rPr lang="en-US" altLang="zh-CN"/>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00C93875-B5F8-4F74-89DE-F2B7E4AB14D3}" type="slidenum">
              <a:rPr lang="en-US" altLang="zh-CN"/>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36936005-D732-47C3-92D6-097FEF1CBF60}" type="slidenum">
              <a:rPr lang="en-US" altLang="zh-CN"/>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605AF659-CD8C-4F91-8E81-7A88B176FAF4}"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054BA90E-3E3C-49D9-8311-E0BA16F93E19}" type="slidenum">
              <a:rPr lang="en-US" altLang="zh-CN"/>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92123B6C-25C9-4C5E-9920-6B626933E0EA}" type="slidenum">
              <a:rPr lang="en-US" altLang="zh-CN"/>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01719B72-FD9D-412A-82C4-F511435AB71A}" type="slidenum">
              <a:rPr lang="en-US" altLang="zh-CN"/>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8F58C533-135B-4809-9C4A-D11F3013DC29}" type="slidenum">
              <a:rPr lang="en-US" altLang="zh-CN"/>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BCA1895-F799-4952-B339-483C8E5E5ACA}"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7"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8"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9"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0"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marL="914400" indent="-914400" algn="l" rtl="0" eaLnBrk="1" fontAlgn="base" hangingPunct="1">
        <a:spcBef>
          <a:spcPct val="0"/>
        </a:spcBef>
        <a:spcAft>
          <a:spcPct val="0"/>
        </a:spcAft>
        <a:defRPr sz="3200" b="1">
          <a:solidFill>
            <a:srgbClr val="59160A"/>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defRPr sz="2400">
          <a:solidFill>
            <a:srgbClr val="862110"/>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5F598B1-3DE6-4964-8FFE-11882F3C65F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F7FF51D-CF0D-4EF8-82A2-8725CA1306FF}" type="slidenum">
              <a:rPr lang="zh-CN" altLang="en-US"/>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SimHei" pitchFamily="49" charset="-122"/>
        </a:defRPr>
      </a:lvl2pPr>
      <a:lvl3pPr algn="ctr" rtl="0" eaLnBrk="1" fontAlgn="base" hangingPunct="1">
        <a:spcBef>
          <a:spcPct val="0"/>
        </a:spcBef>
        <a:spcAft>
          <a:spcPct val="0"/>
        </a:spcAft>
        <a:defRPr sz="4400">
          <a:solidFill>
            <a:schemeClr val="tx2"/>
          </a:solidFill>
          <a:latin typeface="Arial" pitchFamily="34" charset="0"/>
          <a:ea typeface="SimHei" pitchFamily="49" charset="-122"/>
        </a:defRPr>
      </a:lvl3pPr>
      <a:lvl4pPr algn="ctr" rtl="0" eaLnBrk="1" fontAlgn="base" hangingPunct="1">
        <a:spcBef>
          <a:spcPct val="0"/>
        </a:spcBef>
        <a:spcAft>
          <a:spcPct val="0"/>
        </a:spcAft>
        <a:defRPr sz="4400">
          <a:solidFill>
            <a:schemeClr val="tx2"/>
          </a:solidFill>
          <a:latin typeface="Arial" pitchFamily="34" charset="0"/>
          <a:ea typeface="SimHei" pitchFamily="49" charset="-122"/>
        </a:defRPr>
      </a:lvl4pPr>
      <a:lvl5pPr algn="ctr" rtl="0" eaLnBrk="1" fontAlgn="base" hangingPunct="1">
        <a:spcBef>
          <a:spcPct val="0"/>
        </a:spcBef>
        <a:spcAft>
          <a:spcPct val="0"/>
        </a:spcAft>
        <a:defRPr sz="4400">
          <a:solidFill>
            <a:schemeClr val="tx2"/>
          </a:solidFill>
          <a:latin typeface="Arial" pitchFamily="34" charset="0"/>
          <a:ea typeface="SimHei" pitchFamily="49" charset="-122"/>
        </a:defRPr>
      </a:lvl5pPr>
      <a:lvl6pPr marL="457200" algn="ctr" rtl="0" eaLnBrk="1" fontAlgn="base" hangingPunct="1">
        <a:spcBef>
          <a:spcPct val="0"/>
        </a:spcBef>
        <a:spcAft>
          <a:spcPct val="0"/>
        </a:spcAft>
        <a:defRPr sz="4400">
          <a:solidFill>
            <a:schemeClr val="tx2"/>
          </a:solidFill>
          <a:latin typeface="Arial" pitchFamily="34" charset="0"/>
          <a:ea typeface="SimHei" pitchFamily="49" charset="-122"/>
        </a:defRPr>
      </a:lvl6pPr>
      <a:lvl7pPr marL="914400" algn="ctr" rtl="0" eaLnBrk="1" fontAlgn="base" hangingPunct="1">
        <a:spcBef>
          <a:spcPct val="0"/>
        </a:spcBef>
        <a:spcAft>
          <a:spcPct val="0"/>
        </a:spcAft>
        <a:defRPr sz="4400">
          <a:solidFill>
            <a:schemeClr val="tx2"/>
          </a:solidFill>
          <a:latin typeface="Arial" pitchFamily="34" charset="0"/>
          <a:ea typeface="SimHei" pitchFamily="49" charset="-122"/>
        </a:defRPr>
      </a:lvl7pPr>
      <a:lvl8pPr marL="1371600" algn="ctr" rtl="0" eaLnBrk="1" fontAlgn="base" hangingPunct="1">
        <a:spcBef>
          <a:spcPct val="0"/>
        </a:spcBef>
        <a:spcAft>
          <a:spcPct val="0"/>
        </a:spcAft>
        <a:defRPr sz="4400">
          <a:solidFill>
            <a:schemeClr val="tx2"/>
          </a:solidFill>
          <a:latin typeface="Arial" pitchFamily="34" charset="0"/>
          <a:ea typeface="SimHei" pitchFamily="49" charset="-122"/>
        </a:defRPr>
      </a:lvl8pPr>
      <a:lvl9pPr marL="1828800" algn="ctr" rtl="0" eaLnBrk="1" fontAlgn="base" hangingPunct="1">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C048A0-514F-4F64-8D81-4BC23632203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95399"/>
          </a:xfrm>
        </p:spPr>
        <p:txBody>
          <a:bodyPr>
            <a:normAutofit/>
          </a:bodyPr>
          <a:lstStyle/>
          <a:p>
            <a:pPr algn="l"/>
            <a:r>
              <a:rPr lang="en-US" sz="4000" dirty="0" smtClean="0">
                <a:latin typeface="Cambria" pitchFamily="18" charset="0"/>
              </a:rPr>
              <a:t>Lecture 3</a:t>
            </a:r>
            <a:endParaRPr lang="en-US" sz="4000" dirty="0">
              <a:latin typeface="Cambria" pitchFamily="18" charset="0"/>
            </a:endParaRPr>
          </a:p>
        </p:txBody>
      </p:sp>
      <p:sp>
        <p:nvSpPr>
          <p:cNvPr id="3" name="Subtitle 2"/>
          <p:cNvSpPr>
            <a:spLocks noGrp="1"/>
          </p:cNvSpPr>
          <p:nvPr>
            <p:ph type="subTitle" idx="1"/>
          </p:nvPr>
        </p:nvSpPr>
        <p:spPr>
          <a:xfrm>
            <a:off x="685800" y="2209801"/>
            <a:ext cx="8077200" cy="2057399"/>
          </a:xfrm>
        </p:spPr>
        <p:txBody>
          <a:bodyPr>
            <a:normAutofit/>
          </a:bodyPr>
          <a:lstStyle/>
          <a:p>
            <a:pPr>
              <a:lnSpc>
                <a:spcPct val="130000"/>
              </a:lnSpc>
              <a:buFont typeface="Arial" pitchFamily="34" charset="0"/>
              <a:buChar char="•"/>
            </a:pPr>
            <a:r>
              <a:rPr lang="en-US" sz="2200" dirty="0" smtClean="0">
                <a:latin typeface="Cambria" pitchFamily="18" charset="0"/>
              </a:rPr>
              <a:t>  Introduction to agent</a:t>
            </a:r>
          </a:p>
          <a:p>
            <a:pPr>
              <a:lnSpc>
                <a:spcPct val="130000"/>
              </a:lnSpc>
              <a:buFont typeface="Arial" pitchFamily="34" charset="0"/>
              <a:buChar char="•"/>
            </a:pPr>
            <a:r>
              <a:rPr lang="en-US" sz="2200" dirty="0" smtClean="0">
                <a:latin typeface="Cambria" pitchFamily="18" charset="0"/>
              </a:rPr>
              <a:t>  How agents should act</a:t>
            </a:r>
          </a:p>
          <a:p>
            <a:pPr>
              <a:lnSpc>
                <a:spcPct val="130000"/>
              </a:lnSpc>
              <a:buFont typeface="Arial" pitchFamily="34" charset="0"/>
              <a:buChar char="•"/>
            </a:pPr>
            <a:r>
              <a:rPr lang="en-US" sz="2200" dirty="0" smtClean="0">
                <a:latin typeface="Cambria" pitchFamily="18" charset="0"/>
              </a:rPr>
              <a:t>  Structure of intelligent agents</a:t>
            </a:r>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Structure of intelligent agents</a:t>
            </a:r>
            <a:endParaRPr lang="en-US" dirty="0"/>
          </a:p>
        </p:txBody>
      </p:sp>
      <p:sp>
        <p:nvSpPr>
          <p:cNvPr id="3" name="Content Placeholder 2"/>
          <p:cNvSpPr>
            <a:spLocks noGrp="1"/>
          </p:cNvSpPr>
          <p:nvPr>
            <p:ph idx="1"/>
          </p:nvPr>
        </p:nvSpPr>
        <p:spPr/>
        <p:txBody>
          <a:bodyPr/>
          <a:lstStyle/>
          <a:p>
            <a:r>
              <a:rPr lang="en-US" sz="2200" dirty="0" smtClean="0"/>
              <a:t>The job of AI is to design the agent program: a function that implements the agent mapping from percepts to actions.</a:t>
            </a:r>
          </a:p>
          <a:p>
            <a:r>
              <a:rPr lang="en-US" sz="2200" dirty="0" smtClean="0"/>
              <a:t>We assume this program will run on some sort of computing device, which we will call the architecture.</a:t>
            </a:r>
          </a:p>
          <a:p>
            <a:r>
              <a:rPr lang="en-US" sz="2200" dirty="0" smtClean="0"/>
              <a:t>Obviously, the program we choose has to be one that the architecture will accept and run.</a:t>
            </a:r>
          </a:p>
          <a:p>
            <a:r>
              <a:rPr lang="en-US" sz="2200" dirty="0" smtClean="0"/>
              <a:t>The architecture might be a plain computer, or it might include special-purpose hardware for certain tasks, such as processing camera images or filtering audio input.</a:t>
            </a:r>
          </a:p>
          <a:p>
            <a:r>
              <a:rPr lang="en-US" sz="2200" dirty="0" smtClean="0"/>
              <a:t>It might also include software that provides a degree of insulation between the raw computer and the agent program, so that we can program at a higher level.</a:t>
            </a:r>
            <a:endParaRPr lang="en-US" sz="2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200" dirty="0" smtClean="0"/>
              <a:t>In general, the architecture makes the percepts from the sensors available to the program, runs the program, and feeds the program's action choices to the effectors as they are generated.</a:t>
            </a:r>
          </a:p>
          <a:p>
            <a:r>
              <a:rPr lang="en-US" sz="2200" dirty="0" smtClean="0"/>
              <a:t>The relationship among agents, architectures, and programs can be summed up as follows:</a:t>
            </a:r>
          </a:p>
          <a:p>
            <a:pPr>
              <a:buNone/>
            </a:pPr>
            <a:r>
              <a:rPr lang="en-US" sz="2200" i="1" dirty="0" smtClean="0"/>
              <a:t>		agent = architecture + program</a:t>
            </a:r>
          </a:p>
          <a:p>
            <a:r>
              <a:rPr lang="en-US" sz="2200" dirty="0" smtClean="0"/>
              <a:t>Before we design an agent program, we must have a pretty good idea of the possible percepts and actions, what goals or performance measure the agent is supposed to achieve, and what sort of environment it will operate in.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200" dirty="0" smtClean="0"/>
              <a:t>What matters is not the distinction between "real" and "artificial" environments, but the complexity of the relationship among the behavior of the agent, the percept sequence generated by the environment, and the goals that the agent is supposed to achieve.</a:t>
            </a:r>
          </a:p>
          <a:p>
            <a:r>
              <a:rPr lang="en-US" sz="2200" dirty="0" smtClean="0"/>
              <a:t>Some "real” environments are actually quite simple.</a:t>
            </a:r>
          </a:p>
          <a:p>
            <a:r>
              <a:rPr lang="en-US" sz="2200" dirty="0" smtClean="0"/>
              <a:t>For example, a robot designed to inspect parts as they come by on a conveyer belt</a:t>
            </a:r>
          </a:p>
          <a:p>
            <a:r>
              <a:rPr lang="en-US" sz="2200" dirty="0" smtClean="0"/>
              <a:t>In contrast, some software agents (or software robots or </a:t>
            </a:r>
            <a:r>
              <a:rPr lang="en-US" sz="2200" dirty="0" err="1" smtClean="0"/>
              <a:t>softbots</a:t>
            </a:r>
            <a:r>
              <a:rPr lang="en-US" sz="2200" dirty="0" smtClean="0"/>
              <a:t>) exist in rich, unlimited domains.</a:t>
            </a:r>
          </a:p>
          <a:p>
            <a:r>
              <a:rPr lang="en-US" sz="2200" dirty="0" smtClean="0"/>
              <a:t>Imagine a </a:t>
            </a:r>
            <a:r>
              <a:rPr lang="en-US" sz="2200" dirty="0" err="1" smtClean="0"/>
              <a:t>softbot</a:t>
            </a:r>
            <a:r>
              <a:rPr lang="en-US" sz="2200" dirty="0" smtClean="0"/>
              <a:t> designed to fly a flight simulator for a 747.</a:t>
            </a:r>
          </a:p>
          <a:p>
            <a:endParaRPr lang="en-US" sz="2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200" dirty="0" smtClean="0"/>
              <a:t>The simulator is a very detailed, complex environment, and the software agent must choose from a wide variety of actions in real time.</a:t>
            </a:r>
          </a:p>
          <a:p>
            <a:r>
              <a:rPr lang="en-US" sz="2200" dirty="0" smtClean="0"/>
              <a:t>Some environments blur the distinction between "real" and "artificial.“</a:t>
            </a:r>
          </a:p>
          <a:p>
            <a:r>
              <a:rPr lang="en-US" sz="2200" dirty="0" smtClean="0"/>
              <a:t>Example of image of cartoon dog </a:t>
            </a:r>
          </a:p>
          <a:p>
            <a:endParaRPr lang="en-US" sz="2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Example of agent types</a:t>
            </a:r>
            <a:endParaRPr lang="en-US" sz="3600"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1066800" y="1600200"/>
            <a:ext cx="6632605" cy="47196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Introduction to agent</a:t>
            </a:r>
            <a:endParaRPr lang="en-US" sz="3600" dirty="0">
              <a:latin typeface="Cambria" pitchFamily="18" charset="0"/>
            </a:endParaRPr>
          </a:p>
        </p:txBody>
      </p:sp>
      <p:sp>
        <p:nvSpPr>
          <p:cNvPr id="3" name="Content Placeholder 2"/>
          <p:cNvSpPr>
            <a:spLocks noGrp="1"/>
          </p:cNvSpPr>
          <p:nvPr>
            <p:ph idx="1"/>
          </p:nvPr>
        </p:nvSpPr>
        <p:spPr>
          <a:xfrm>
            <a:off x="457200" y="1371600"/>
            <a:ext cx="8229600" cy="4754563"/>
          </a:xfrm>
        </p:spPr>
        <p:txBody>
          <a:bodyPr/>
          <a:lstStyle/>
          <a:p>
            <a:r>
              <a:rPr lang="en-US" sz="2200" dirty="0" smtClean="0">
                <a:latin typeface="Cambria" pitchFamily="18" charset="0"/>
              </a:rPr>
              <a:t>An agent is anything that can be viewed as perceiving its environment through sensors and acting upon that environment through effectors.</a:t>
            </a:r>
          </a:p>
          <a:p>
            <a:r>
              <a:rPr lang="en-US" sz="2200" dirty="0" smtClean="0">
                <a:latin typeface="Cambria" pitchFamily="18" charset="0"/>
              </a:rPr>
              <a:t>A human agent has eyes, ears, and other organs for sensors, and hands, legs, mouth, and other body parts for effectors.</a:t>
            </a:r>
          </a:p>
          <a:p>
            <a:r>
              <a:rPr lang="en-US" sz="2200" dirty="0" smtClean="0">
                <a:latin typeface="Cambria" pitchFamily="18" charset="0"/>
              </a:rPr>
              <a:t>A robotic agent substitutes cameras and infrared range finders for the sensors and various motors for the effectors.</a:t>
            </a:r>
          </a:p>
          <a:p>
            <a:r>
              <a:rPr lang="en-US" sz="2200" dirty="0" smtClean="0">
                <a:latin typeface="Cambria" pitchFamily="18" charset="0"/>
              </a:rPr>
              <a:t>A software agent has encoded bit strings as its percepts and actions.</a:t>
            </a:r>
          </a:p>
          <a:p>
            <a:endParaRPr lang="en-US" sz="2200" dirty="0" smtClean="0">
              <a:latin typeface="Cambria" pitchFamily="18" charset="0"/>
            </a:endParaRPr>
          </a:p>
          <a:p>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2800" dirty="0">
              <a:latin typeface="Cambria" pitchFamily="18" charset="0"/>
            </a:endParaRPr>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lgn="ctr">
              <a:buNone/>
            </a:pPr>
            <a:r>
              <a:rPr lang="en-US" sz="2400" dirty="0" smtClean="0"/>
              <a:t>Agent interacting with environment through sensors and effectors</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700088" y="2085975"/>
            <a:ext cx="7743825" cy="2686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agents should act</a:t>
            </a:r>
            <a:endParaRPr lang="en-US" dirty="0"/>
          </a:p>
        </p:txBody>
      </p:sp>
      <p:sp>
        <p:nvSpPr>
          <p:cNvPr id="3" name="Content Placeholder 2"/>
          <p:cNvSpPr>
            <a:spLocks noGrp="1"/>
          </p:cNvSpPr>
          <p:nvPr>
            <p:ph idx="1"/>
          </p:nvPr>
        </p:nvSpPr>
        <p:spPr/>
        <p:txBody>
          <a:bodyPr/>
          <a:lstStyle/>
          <a:p>
            <a:r>
              <a:rPr lang="en-US" sz="2200" dirty="0" smtClean="0"/>
              <a:t>A rational agent is one that does the right thing.</a:t>
            </a:r>
          </a:p>
          <a:p>
            <a:r>
              <a:rPr lang="en-US" sz="2200" dirty="0" smtClean="0"/>
              <a:t>Right action is the one that will cause the agent to be most successful.</a:t>
            </a:r>
          </a:p>
          <a:p>
            <a:r>
              <a:rPr lang="en-US" sz="2200" dirty="0" smtClean="0"/>
              <a:t>That leaves us with the problem of deciding how and when to evaluate the agent's success.</a:t>
            </a:r>
          </a:p>
          <a:p>
            <a:r>
              <a:rPr lang="en-US" sz="2200" dirty="0" smtClean="0"/>
              <a:t>We use the term performance measure for the </a:t>
            </a:r>
            <a:r>
              <a:rPr lang="en-US" sz="2200" b="1" i="1" dirty="0" smtClean="0"/>
              <a:t>how</a:t>
            </a:r>
            <a:r>
              <a:rPr lang="en-US" sz="2200" dirty="0" smtClean="0"/>
              <a:t>—the criteria that determine how successful an agent is.</a:t>
            </a:r>
          </a:p>
          <a:p>
            <a:r>
              <a:rPr lang="en-US" sz="2200" dirty="0" smtClean="0"/>
              <a:t>There is not one fixed measure suitable for all agents.</a:t>
            </a:r>
          </a:p>
          <a:p>
            <a:r>
              <a:rPr lang="en-US" sz="2200" dirty="0" smtClean="0"/>
              <a:t>We as outside observers establish a standard of what it means to be successful in an environment and use it to measure the performance of agents.</a:t>
            </a:r>
          </a:p>
          <a:p>
            <a:r>
              <a:rPr lang="en-US" sz="2200" dirty="0" smtClean="0"/>
              <a:t>Example of vacuum a dirty floor by agent</a:t>
            </a:r>
          </a:p>
          <a:p>
            <a:endParaRPr lang="en-US"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200" dirty="0" smtClean="0"/>
              <a:t>The</a:t>
            </a:r>
            <a:r>
              <a:rPr lang="en-US" sz="2200" b="1" i="1" dirty="0" smtClean="0"/>
              <a:t> when </a:t>
            </a:r>
            <a:r>
              <a:rPr lang="en-US" sz="2200" dirty="0" smtClean="0"/>
              <a:t>of evaluating performance is also important.</a:t>
            </a:r>
          </a:p>
          <a:p>
            <a:r>
              <a:rPr lang="en-US" sz="2200" dirty="0" smtClean="0"/>
              <a:t>If we measured how much dirt the agent had cleaned up in the first hour of the day, we would be rewarding those agents that start fast and punishing those that work consistently.</a:t>
            </a:r>
          </a:p>
          <a:p>
            <a:r>
              <a:rPr lang="en-US" sz="2200" dirty="0" smtClean="0"/>
              <a:t>Thus, we want to measure performance over the long run, be it an eight-hour shift or a lifetime.</a:t>
            </a:r>
          </a:p>
          <a:p>
            <a:r>
              <a:rPr lang="en-US" sz="2200" dirty="0" smtClean="0"/>
              <a:t>We need to be careful to distinguish between rationality and </a:t>
            </a:r>
            <a:r>
              <a:rPr lang="en-US" sz="2200" b="1" i="1" dirty="0" smtClean="0"/>
              <a:t>omniscience</a:t>
            </a:r>
            <a:r>
              <a:rPr lang="en-US" sz="2200" b="1" dirty="0" smtClean="0"/>
              <a:t>.</a:t>
            </a:r>
          </a:p>
          <a:p>
            <a:r>
              <a:rPr lang="en-US" sz="2200" dirty="0" smtClean="0"/>
              <a:t>An omniscient agent knows the actual outcome of its actions, and can act accordingly; but omniscience </a:t>
            </a:r>
            <a:r>
              <a:rPr lang="en-US" sz="2200" smtClean="0"/>
              <a:t>is  </a:t>
            </a:r>
            <a:r>
              <a:rPr lang="en-US" sz="2200" dirty="0" smtClean="0"/>
              <a:t>impossible in reality.</a:t>
            </a:r>
          </a:p>
          <a:p>
            <a:r>
              <a:rPr lang="en-US" sz="2200" dirty="0" smtClean="0"/>
              <a:t>Example of crossing road and a door of plane falls down from sky</a:t>
            </a:r>
            <a:endParaRPr lang="en-US" sz="2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200" dirty="0" smtClean="0"/>
              <a:t>What is rational at any given time depends on four things:</a:t>
            </a:r>
          </a:p>
          <a:p>
            <a:pPr lvl="1" algn="just"/>
            <a:r>
              <a:rPr lang="en-US" sz="1800" dirty="0" smtClean="0"/>
              <a:t>The performance measure that defines degree of success.</a:t>
            </a:r>
          </a:p>
          <a:p>
            <a:pPr lvl="1" algn="just"/>
            <a:r>
              <a:rPr lang="en-US" sz="1800" dirty="0" smtClean="0"/>
              <a:t>Everything that the agent has perceived so far. We will call this complete perceptual history - the percept sequence.</a:t>
            </a:r>
          </a:p>
          <a:p>
            <a:pPr lvl="1" algn="just"/>
            <a:r>
              <a:rPr lang="en-US" sz="1800" dirty="0" smtClean="0"/>
              <a:t>What the agent knows about the environment.</a:t>
            </a:r>
          </a:p>
          <a:p>
            <a:pPr lvl="1" algn="just"/>
            <a:r>
              <a:rPr lang="en-US" sz="1800" dirty="0" smtClean="0"/>
              <a:t>The actions that the agent can perform.</a:t>
            </a:r>
          </a:p>
          <a:p>
            <a:pPr algn="just"/>
            <a:r>
              <a:rPr lang="en-US" sz="2200" dirty="0" smtClean="0"/>
              <a:t>Def : Ideal rational agent:</a:t>
            </a:r>
          </a:p>
          <a:p>
            <a:pPr lvl="1" algn="just"/>
            <a:r>
              <a:rPr lang="en-US" sz="1800" dirty="0" smtClean="0"/>
              <a:t>For each possible percept sequence, an ideal rational agent should do whatever action is expected to maximize its performance measure, on the basis of the evidence provided by the percept sequence and whatever built-in knowledge the agent has.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dirty="0" smtClean="0"/>
              <a:t>The ideal mapping from percept sequences </a:t>
            </a:r>
            <a:br>
              <a:rPr lang="en-US" sz="2800" dirty="0" smtClean="0"/>
            </a:br>
            <a:r>
              <a:rPr lang="en-US" sz="2800" dirty="0" smtClean="0"/>
              <a:t>to actions</a:t>
            </a:r>
            <a:endParaRPr lang="en-US" sz="2800" dirty="0"/>
          </a:p>
        </p:txBody>
      </p:sp>
      <p:sp>
        <p:nvSpPr>
          <p:cNvPr id="3" name="Content Placeholder 2"/>
          <p:cNvSpPr>
            <a:spLocks noGrp="1"/>
          </p:cNvSpPr>
          <p:nvPr>
            <p:ph idx="1"/>
          </p:nvPr>
        </p:nvSpPr>
        <p:spPr>
          <a:xfrm>
            <a:off x="457200" y="1447800"/>
            <a:ext cx="8229600" cy="4678363"/>
          </a:xfrm>
        </p:spPr>
        <p:txBody>
          <a:bodyPr/>
          <a:lstStyle/>
          <a:p>
            <a:r>
              <a:rPr lang="en-US" sz="2200" dirty="0" smtClean="0"/>
              <a:t>Once we realize that an agent's behavior depends only on its percept sequence to date, then we can describe any particular agent by making a table of the action it takes in response to each possible percept sequence.</a:t>
            </a:r>
          </a:p>
          <a:p>
            <a:r>
              <a:rPr lang="en-US" sz="2200" dirty="0" smtClean="0"/>
              <a:t>Such a list is called a mapping from percept sequences to actions.</a:t>
            </a:r>
          </a:p>
          <a:p>
            <a:r>
              <a:rPr lang="en-US" sz="2200" dirty="0" smtClean="0"/>
              <a:t>We can, in principle, find out which mapping correctly describes an agent by trying out all possible percept sequences and recording which actions the agent does in response.</a:t>
            </a:r>
          </a:p>
          <a:p>
            <a:r>
              <a:rPr lang="en-US" sz="2200" dirty="0" smtClean="0"/>
              <a:t>And if mappings describe agents, then ideal mappings describe ideal agents.</a:t>
            </a:r>
          </a:p>
          <a:p>
            <a:r>
              <a:rPr lang="en-US" sz="2200" dirty="0" smtClean="0"/>
              <a:t>Specifying which action an agent should take in response to any given percept sequence provides a design for an ideal agent.</a:t>
            </a:r>
            <a:endParaRPr lang="en-US"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Autonomy</a:t>
            </a:r>
            <a:endParaRPr lang="en-US" dirty="0"/>
          </a:p>
        </p:txBody>
      </p:sp>
      <p:sp>
        <p:nvSpPr>
          <p:cNvPr id="3" name="Content Placeholder 2"/>
          <p:cNvSpPr>
            <a:spLocks noGrp="1"/>
          </p:cNvSpPr>
          <p:nvPr>
            <p:ph idx="1"/>
          </p:nvPr>
        </p:nvSpPr>
        <p:spPr/>
        <p:txBody>
          <a:bodyPr/>
          <a:lstStyle/>
          <a:p>
            <a:r>
              <a:rPr lang="en-US" sz="2200" dirty="0" smtClean="0"/>
              <a:t>One more thing to deal with in the definition of an ideal rational agent: the "built-in knowledge" part.</a:t>
            </a:r>
          </a:p>
          <a:p>
            <a:r>
              <a:rPr lang="en-US" sz="2200" dirty="0" smtClean="0"/>
              <a:t>If the agent's actions are based completely on built-in knowledge, such that it need pay no attention to its percepts, then we say that the agent lacks autonomy.</a:t>
            </a:r>
          </a:p>
          <a:p>
            <a:r>
              <a:rPr lang="en-US" sz="2200" dirty="0" smtClean="0"/>
              <a:t>Example of clock designer</a:t>
            </a:r>
          </a:p>
          <a:p>
            <a:r>
              <a:rPr lang="en-US" sz="2200" dirty="0" smtClean="0"/>
              <a:t>An agent's behavior can be based on both its own experience and the built-in knowledge used in constructing the agent for the particular environment in which it operates.</a:t>
            </a:r>
          </a:p>
          <a:p>
            <a:r>
              <a:rPr lang="en-US" sz="2200" dirty="0" smtClean="0"/>
              <a:t>A system is autonomous to the extent that its behavior is determined by its own experience.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200" dirty="0" smtClean="0"/>
              <a:t>Just as evolution provides animals with enough built-in </a:t>
            </a:r>
            <a:r>
              <a:rPr lang="en-US" sz="2200" dirty="0" smtClean="0"/>
              <a:t>reaction </a:t>
            </a:r>
            <a:r>
              <a:rPr lang="en-US" sz="2200" dirty="0" smtClean="0"/>
              <a:t>so that they can survive long enough to learn for themselves, it would be reasonable to provide an artificial intelligent agent with some initial knowledge as well as an ability to learn.</a:t>
            </a:r>
          </a:p>
          <a:p>
            <a:r>
              <a:rPr lang="en-US" sz="2200" dirty="0" smtClean="0"/>
              <a:t>An agent that operates on the basis of built-in assumptions will only operate successfully when those assumptions hold, and thus lacks flexibility.</a:t>
            </a:r>
          </a:p>
          <a:p>
            <a:endParaRPr lang="en-US" sz="2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usDsgSld">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BusDsgSld">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background-ppt-template-022</Template>
  <TotalTime>1030</TotalTime>
  <Words>1064</Words>
  <Application>Microsoft Office PowerPoint</Application>
  <PresentationFormat>On-screen Show (4:3)</PresentationFormat>
  <Paragraphs>70</Paragraphs>
  <Slides>14</Slides>
  <Notes>0</Notes>
  <HiddenSlides>0</HiddenSlides>
  <MMClips>0</MMClips>
  <ScaleCrop>false</ScaleCrop>
  <HeadingPairs>
    <vt:vector size="4" baseType="variant">
      <vt:variant>
        <vt:lpstr>Theme</vt:lpstr>
      </vt:variant>
      <vt:variant>
        <vt:i4>4</vt:i4>
      </vt:variant>
      <vt:variant>
        <vt:lpstr>Slide Titles</vt:lpstr>
      </vt:variant>
      <vt:variant>
        <vt:i4>14</vt:i4>
      </vt:variant>
    </vt:vector>
  </HeadingPairs>
  <TitlesOfParts>
    <vt:vector size="18" baseType="lpstr">
      <vt:lpstr>BusDsgSld</vt:lpstr>
      <vt:lpstr>默认设计模板</vt:lpstr>
      <vt:lpstr>1_默认设计模板</vt:lpstr>
      <vt:lpstr>默认设计模板_2</vt:lpstr>
      <vt:lpstr>Lecture 3</vt:lpstr>
      <vt:lpstr>Introduction to agent</vt:lpstr>
      <vt:lpstr>Slide 3</vt:lpstr>
      <vt:lpstr>How agents should act</vt:lpstr>
      <vt:lpstr>Slide 5</vt:lpstr>
      <vt:lpstr>Slide 6</vt:lpstr>
      <vt:lpstr>The ideal mapping from percept sequences  to actions</vt:lpstr>
      <vt:lpstr>Autonomy</vt:lpstr>
      <vt:lpstr>Slide 9</vt:lpstr>
      <vt:lpstr>Structure of intelligent agents</vt:lpstr>
      <vt:lpstr>Slide 11</vt:lpstr>
      <vt:lpstr>Slide 12</vt:lpstr>
      <vt:lpstr>Slide 13</vt:lpstr>
      <vt:lpstr>Example of agent types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Lecture 23 </dc:title>
  <dc:creator>divyakant</dc:creator>
  <cp:lastModifiedBy>User</cp:lastModifiedBy>
  <cp:revision>305</cp:revision>
  <dcterms:created xsi:type="dcterms:W3CDTF">2015-07-23T15:29:25Z</dcterms:created>
  <dcterms:modified xsi:type="dcterms:W3CDTF">2024-07-03T04:34:26Z</dcterms:modified>
</cp:coreProperties>
</file>