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4"/>
  </p:notesMasterIdLst>
  <p:sldIdLst>
    <p:sldId id="256" r:id="rId5"/>
    <p:sldId id="257" r:id="rId6"/>
    <p:sldId id="258" r:id="rId7"/>
    <p:sldId id="259" r:id="rId8"/>
    <p:sldId id="260" r:id="rId9"/>
    <p:sldId id="261" r:id="rId10"/>
    <p:sldId id="262" r:id="rId11"/>
    <p:sldId id="265" r:id="rId12"/>
    <p:sldId id="266" r:id="rId13"/>
    <p:sldId id="267" r:id="rId14"/>
    <p:sldId id="268" r:id="rId15"/>
    <p:sldId id="269" r:id="rId16"/>
    <p:sldId id="274" r:id="rId17"/>
    <p:sldId id="273" r:id="rId18"/>
    <p:sldId id="270" r:id="rId19"/>
    <p:sldId id="271"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12/19/2023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5 - Lecture 31</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smtClean="0">
                <a:latin typeface="Cambria" pitchFamily="18" charset="0"/>
              </a:rPr>
              <a:t>  Inductive learning</a:t>
            </a:r>
          </a:p>
          <a:p>
            <a:pPr>
              <a:lnSpc>
                <a:spcPct val="130000"/>
              </a:lnSpc>
              <a:buFont typeface="Arial" pitchFamily="34" charset="0"/>
              <a:buChar char="•"/>
            </a:pPr>
            <a:r>
              <a:rPr lang="en-US" sz="2400" dirty="0" smtClean="0">
                <a:latin typeface="Cambria" pitchFamily="18" charset="0"/>
              </a:rPr>
              <a:t>  Decision tree learning</a:t>
            </a:r>
            <a:endParaRPr lang="en-US" sz="1800" dirty="0" smtClean="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Construction of Decision Tree </a:t>
            </a:r>
            <a:endParaRPr lang="en-US" sz="3600" dirty="0"/>
          </a:p>
        </p:txBody>
      </p:sp>
      <p:sp>
        <p:nvSpPr>
          <p:cNvPr id="3" name="Content Placeholder 2"/>
          <p:cNvSpPr>
            <a:spLocks noGrp="1"/>
          </p:cNvSpPr>
          <p:nvPr>
            <p:ph idx="1"/>
          </p:nvPr>
        </p:nvSpPr>
        <p:spPr>
          <a:xfrm>
            <a:off x="457200" y="1524000"/>
            <a:ext cx="8229600" cy="4602163"/>
          </a:xfrm>
        </p:spPr>
        <p:txBody>
          <a:bodyPr/>
          <a:lstStyle/>
          <a:p>
            <a:r>
              <a:rPr lang="en-US" sz="2000" dirty="0" smtClean="0"/>
              <a:t>A tree can be </a:t>
            </a:r>
            <a:r>
              <a:rPr lang="en-US" sz="2000" i="1" dirty="0" smtClean="0"/>
              <a:t>“learned”</a:t>
            </a:r>
            <a:r>
              <a:rPr lang="en-US" sz="2000" dirty="0" smtClean="0"/>
              <a:t> by splitting the source set into subsets based on an attribute value test. </a:t>
            </a:r>
          </a:p>
          <a:p>
            <a:r>
              <a:rPr lang="en-US" sz="2000" dirty="0" smtClean="0"/>
              <a:t>This process is repeated on each derived subset in a recursive manner called </a:t>
            </a:r>
            <a:r>
              <a:rPr lang="en-US" sz="2000" i="1" dirty="0" smtClean="0"/>
              <a:t>recursive partitioning.</a:t>
            </a:r>
          </a:p>
          <a:p>
            <a:r>
              <a:rPr lang="en-US" sz="2000" dirty="0" smtClean="0"/>
              <a:t>The recursion is completed when the subset at a node all has the same value of the target variable, or when splitting no longer adds value to the predictions. </a:t>
            </a:r>
          </a:p>
          <a:p>
            <a:r>
              <a:rPr lang="en-US" sz="2000" dirty="0" smtClean="0"/>
              <a:t>The construction of decision tree classifier does not require any domain knowledge or parameter setting, and therefore is appropriate for </a:t>
            </a:r>
            <a:r>
              <a:rPr lang="en-US" sz="2000" b="1" dirty="0" smtClean="0"/>
              <a:t>exploratory knowledge discovery</a:t>
            </a:r>
            <a:r>
              <a:rPr lang="en-US" sz="2000" dirty="0" smtClean="0"/>
              <a:t>. </a:t>
            </a:r>
          </a:p>
          <a:p>
            <a:r>
              <a:rPr lang="en-US" sz="2000" dirty="0" smtClean="0"/>
              <a:t>Decision trees can handle high dimensional data. In general decision tree classifier has good accuracy. </a:t>
            </a:r>
          </a:p>
          <a:p>
            <a:r>
              <a:rPr lang="en-US" sz="2000" dirty="0" smtClean="0"/>
              <a:t>Decision tree induction is a typical inductive approach to learn knowledge on classification.</a:t>
            </a:r>
            <a:endParaRPr lang="en-US" sz="20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Decision Tree Representation </a:t>
            </a:r>
            <a:endParaRPr lang="en-US" sz="3600" dirty="0"/>
          </a:p>
        </p:txBody>
      </p:sp>
      <p:sp>
        <p:nvSpPr>
          <p:cNvPr id="3" name="Content Placeholder 2"/>
          <p:cNvSpPr>
            <a:spLocks noGrp="1"/>
          </p:cNvSpPr>
          <p:nvPr>
            <p:ph idx="1"/>
          </p:nvPr>
        </p:nvSpPr>
        <p:spPr/>
        <p:txBody>
          <a:bodyPr/>
          <a:lstStyle/>
          <a:p>
            <a:r>
              <a:rPr lang="en-US" sz="2200" dirty="0" smtClean="0"/>
              <a:t>Decision trees classify instances by sorting them down the tree from the root to some leaf node, which provides the classification of the instance. </a:t>
            </a:r>
          </a:p>
          <a:p>
            <a:r>
              <a:rPr lang="en-US" sz="2200" dirty="0" smtClean="0"/>
              <a:t>An instance is classified by starting at the root node of the tree, testing the attribute specified by this node, then moving down the tree branch corresponding to the value of the attribute as shown in the slide </a:t>
            </a:r>
            <a:r>
              <a:rPr lang="en-US" sz="2200" dirty="0" smtClean="0"/>
              <a:t>12 </a:t>
            </a:r>
            <a:r>
              <a:rPr lang="en-US" sz="2200" dirty="0" smtClean="0"/>
              <a:t>figure.</a:t>
            </a:r>
          </a:p>
          <a:p>
            <a:r>
              <a:rPr lang="en-US" sz="2200" dirty="0" smtClean="0"/>
              <a:t>This process is then repeated for the subtree rooted at the new node.</a:t>
            </a:r>
          </a:p>
          <a:p>
            <a:r>
              <a:rPr lang="en-US" sz="2200" dirty="0" smtClean="0"/>
              <a:t>The decision tree in figure classifies a particular morning according to whether it is suitable for playing tennis and returning the classification associated with the particular leaf.(in this case Yes or No).</a:t>
            </a:r>
            <a:br>
              <a:rPr lang="en-US" sz="2200" dirty="0" smtClean="0"/>
            </a:b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For example, the instance</a:t>
            </a:r>
          </a:p>
          <a:p>
            <a:r>
              <a:rPr lang="en-US" sz="2200" i="1" dirty="0" smtClean="0"/>
              <a:t>(Outlook = Rain, Temperature = Hot, Humidity = High, Wind = Strong )</a:t>
            </a:r>
            <a:endParaRPr lang="en-US" sz="2200" dirty="0" smtClean="0"/>
          </a:p>
          <a:p>
            <a:pPr>
              <a:buNone/>
            </a:pPr>
            <a:r>
              <a:rPr lang="en-US" sz="2200" dirty="0" smtClean="0"/>
              <a:t>	would be sorted down the leftmost branch of this decision tree and would therefore be classified as a negative instance.</a:t>
            </a:r>
          </a:p>
          <a:p>
            <a:r>
              <a:rPr lang="en-US" sz="2200" dirty="0" smtClean="0"/>
              <a:t>In other words we can say that decision tree represent a disjunction of conjunctions of constraints on the attribute values of instances.</a:t>
            </a:r>
          </a:p>
          <a:p>
            <a:pPr>
              <a:buNone/>
            </a:pPr>
            <a:r>
              <a:rPr lang="en-US" sz="2200" i="1" dirty="0" smtClean="0"/>
              <a:t>	(Outlook = Sunny ^ Humidity = Normal) v (</a:t>
            </a:r>
            <a:r>
              <a:rPr lang="en-US" sz="2200" i="1" dirty="0" err="1" smtClean="0"/>
              <a:t>Outllok</a:t>
            </a:r>
            <a:r>
              <a:rPr lang="en-US" sz="2200" i="1" dirty="0" smtClean="0"/>
              <a:t> = Overcast) v (Outlook = Rain ^ Wind = Weak)</a:t>
            </a:r>
            <a:endParaRPr lang="en-US" sz="2200" dirty="0" smtClean="0"/>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dirty="0"/>
          </a:p>
        </p:txBody>
      </p:sp>
      <p:pic>
        <p:nvPicPr>
          <p:cNvPr id="69634" name="Picture 2" descr="Image result for decision tree learning"/>
          <p:cNvPicPr>
            <a:picLocks noChangeAspect="1" noChangeArrowheads="1"/>
          </p:cNvPicPr>
          <p:nvPr/>
        </p:nvPicPr>
        <p:blipFill>
          <a:blip r:embed="rId2"/>
          <a:srcRect/>
          <a:stretch>
            <a:fillRect/>
          </a:stretch>
        </p:blipFill>
        <p:spPr bwMode="auto">
          <a:xfrm>
            <a:off x="1219200" y="1066800"/>
            <a:ext cx="6705600" cy="518920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dirty="0"/>
          </a:p>
        </p:txBody>
      </p:sp>
      <p:pic>
        <p:nvPicPr>
          <p:cNvPr id="2050" name="Picture 2" descr="Image result for decision tree learning"/>
          <p:cNvPicPr>
            <a:picLocks noChangeAspect="1" noChangeArrowheads="1"/>
          </p:cNvPicPr>
          <p:nvPr/>
        </p:nvPicPr>
        <p:blipFill>
          <a:blip r:embed="rId2"/>
          <a:srcRect/>
          <a:stretch>
            <a:fillRect/>
          </a:stretch>
        </p:blipFill>
        <p:spPr bwMode="auto">
          <a:xfrm>
            <a:off x="1600200" y="1295400"/>
            <a:ext cx="6029325" cy="48196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Strength of decision tree learning</a:t>
            </a:r>
            <a:endParaRPr lang="en-US" sz="3600" dirty="0"/>
          </a:p>
        </p:txBody>
      </p:sp>
      <p:sp>
        <p:nvSpPr>
          <p:cNvPr id="3" name="Content Placeholder 2"/>
          <p:cNvSpPr>
            <a:spLocks noGrp="1"/>
          </p:cNvSpPr>
          <p:nvPr>
            <p:ph idx="1"/>
          </p:nvPr>
        </p:nvSpPr>
        <p:spPr/>
        <p:txBody>
          <a:bodyPr/>
          <a:lstStyle/>
          <a:p>
            <a:pPr lvl="0"/>
            <a:r>
              <a:rPr lang="en-US" sz="2200" dirty="0" smtClean="0"/>
              <a:t>Decision trees are able to generate understandable rules.</a:t>
            </a:r>
          </a:p>
          <a:p>
            <a:pPr lvl="0"/>
            <a:r>
              <a:rPr lang="en-US" sz="2200" dirty="0" smtClean="0"/>
              <a:t>Decision trees perform classification without requiring much computation.</a:t>
            </a:r>
          </a:p>
          <a:p>
            <a:pPr lvl="0"/>
            <a:r>
              <a:rPr lang="en-US" sz="2200" dirty="0" smtClean="0"/>
              <a:t>Decision trees are able to handle both continuous and categorical variables.</a:t>
            </a:r>
          </a:p>
          <a:p>
            <a:pPr lvl="0"/>
            <a:r>
              <a:rPr lang="en-US" sz="2200" dirty="0" smtClean="0"/>
              <a:t>Decision trees provide a clear indication of which fields are most important for prediction or classification.</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Weaknesses of decision tree learning</a:t>
            </a:r>
            <a:endParaRPr lang="en-US" sz="3600" dirty="0"/>
          </a:p>
        </p:txBody>
      </p:sp>
      <p:sp>
        <p:nvSpPr>
          <p:cNvPr id="3" name="Content Placeholder 2"/>
          <p:cNvSpPr>
            <a:spLocks noGrp="1"/>
          </p:cNvSpPr>
          <p:nvPr>
            <p:ph idx="1"/>
          </p:nvPr>
        </p:nvSpPr>
        <p:spPr/>
        <p:txBody>
          <a:bodyPr/>
          <a:lstStyle/>
          <a:p>
            <a:pPr lvl="0"/>
            <a:r>
              <a:rPr lang="en-US" sz="2200" dirty="0" smtClean="0"/>
              <a:t>Decision trees are less appropriate for estimation tasks where the goal is to predict the value of a continuous attribute.</a:t>
            </a:r>
          </a:p>
          <a:p>
            <a:pPr lvl="0"/>
            <a:r>
              <a:rPr lang="en-US" sz="2200" dirty="0" smtClean="0"/>
              <a:t>Decision trees are prone to errors in classification problems with many class and relatively small number of training examples.</a:t>
            </a:r>
          </a:p>
          <a:p>
            <a:pPr lvl="0"/>
            <a:r>
              <a:rPr lang="en-US" sz="2200" dirty="0" smtClean="0"/>
              <a:t>Decision tree can be computationally expensive to train. The process of growing a decision tree is computationally expensive. At each node, each candidate splitting field must be sorted before its best split can be found. In some algorithms, combinations of fields are used and a search must be made for optimal combining weights. Pruning algorithms can also be expensive since many candidate sub-trees must be formed and compared.</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dirty="0"/>
          </a:p>
        </p:txBody>
      </p:sp>
      <p:pic>
        <p:nvPicPr>
          <p:cNvPr id="1026" name="Picture 2"/>
          <p:cNvPicPr>
            <a:picLocks noChangeAspect="1" noChangeArrowheads="1"/>
          </p:cNvPicPr>
          <p:nvPr/>
        </p:nvPicPr>
        <p:blipFill>
          <a:blip r:embed="rId2"/>
          <a:srcRect/>
          <a:stretch>
            <a:fillRect/>
          </a:stretch>
        </p:blipFill>
        <p:spPr bwMode="auto">
          <a:xfrm>
            <a:off x="533400" y="1752600"/>
            <a:ext cx="80772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18</a:t>
            </a:fld>
            <a:endParaRPr lang="en-US" dirty="0"/>
          </a:p>
        </p:txBody>
      </p:sp>
      <p:pic>
        <p:nvPicPr>
          <p:cNvPr id="2050" name="Picture 2"/>
          <p:cNvPicPr>
            <a:picLocks noChangeAspect="1" noChangeArrowheads="1"/>
          </p:cNvPicPr>
          <p:nvPr/>
        </p:nvPicPr>
        <p:blipFill>
          <a:blip r:embed="rId2"/>
          <a:srcRect/>
          <a:stretch>
            <a:fillRect/>
          </a:stretch>
        </p:blipFill>
        <p:spPr bwMode="auto">
          <a:xfrm>
            <a:off x="1066800" y="1676400"/>
            <a:ext cx="6973360" cy="4191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19</a:t>
            </a:fld>
            <a:endParaRPr lang="en-US" dirty="0"/>
          </a:p>
        </p:txBody>
      </p:sp>
      <p:pic>
        <p:nvPicPr>
          <p:cNvPr id="1026" name="Picture 2"/>
          <p:cNvPicPr>
            <a:picLocks noChangeAspect="1" noChangeArrowheads="1"/>
          </p:cNvPicPr>
          <p:nvPr/>
        </p:nvPicPr>
        <p:blipFill>
          <a:blip r:embed="rId2"/>
          <a:srcRect/>
          <a:stretch>
            <a:fillRect/>
          </a:stretch>
        </p:blipFill>
        <p:spPr bwMode="auto">
          <a:xfrm>
            <a:off x="203144" y="1371600"/>
            <a:ext cx="8940856"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Inductive learning</a:t>
            </a:r>
            <a:endParaRPr lang="en-US" sz="3600" dirty="0"/>
          </a:p>
        </p:txBody>
      </p:sp>
      <p:sp>
        <p:nvSpPr>
          <p:cNvPr id="3" name="Content Placeholder 2"/>
          <p:cNvSpPr>
            <a:spLocks noGrp="1"/>
          </p:cNvSpPr>
          <p:nvPr>
            <p:ph idx="1"/>
          </p:nvPr>
        </p:nvSpPr>
        <p:spPr>
          <a:xfrm>
            <a:off x="457200" y="1524000"/>
            <a:ext cx="8229600" cy="4602163"/>
          </a:xfrm>
        </p:spPr>
        <p:txBody>
          <a:bodyPr/>
          <a:lstStyle/>
          <a:p>
            <a:r>
              <a:rPr lang="en-US" sz="2200" dirty="0" smtClean="0"/>
              <a:t>In supervised learning, the learning element is given the correct (or approximately correct) value of the function for particular inputs, and changes its representation of the function to try to match the information provided by the feedback.</a:t>
            </a:r>
          </a:p>
          <a:p>
            <a:r>
              <a:rPr lang="en-US" sz="2200" dirty="0" smtClean="0"/>
              <a:t>More formally, we say an example is a pair (</a:t>
            </a:r>
            <a:r>
              <a:rPr lang="en-US" sz="2200" dirty="0" err="1" smtClean="0"/>
              <a:t>x,f</a:t>
            </a:r>
            <a:r>
              <a:rPr lang="en-US" sz="2200" dirty="0" smtClean="0"/>
              <a:t>(x)), where x is the input and f(x) is the output of the function applied to x.</a:t>
            </a:r>
          </a:p>
          <a:p>
            <a:r>
              <a:rPr lang="en-US" sz="2200" dirty="0" smtClean="0"/>
              <a:t>The task of pure inductive inference (or induction) is this: given a collection of examples of </a:t>
            </a:r>
            <a:r>
              <a:rPr lang="en-US" sz="2200" i="1" dirty="0" smtClean="0"/>
              <a:t>f</a:t>
            </a:r>
            <a:r>
              <a:rPr lang="en-US" sz="2200" dirty="0" smtClean="0"/>
              <a:t>, return a function h that approximates </a:t>
            </a:r>
            <a:r>
              <a:rPr lang="en-US" sz="2200" i="1" dirty="0" smtClean="0"/>
              <a:t>f</a:t>
            </a:r>
            <a:r>
              <a:rPr lang="en-US" sz="2200" dirty="0" smtClean="0"/>
              <a:t>. The function h is called a hypothesis.</a:t>
            </a:r>
          </a:p>
          <a:p>
            <a:r>
              <a:rPr lang="en-US" sz="2200" dirty="0" smtClean="0"/>
              <a:t>Figure in next shows an example of this from plane geometry.</a:t>
            </a:r>
          </a:p>
          <a:p>
            <a:r>
              <a:rPr lang="en-US" sz="2200" dirty="0" smtClean="0"/>
              <a:t>The examples in Figure (a) are (</a:t>
            </a:r>
            <a:r>
              <a:rPr lang="en-US" sz="2200" dirty="0" err="1" smtClean="0"/>
              <a:t>x,y</a:t>
            </a:r>
            <a:r>
              <a:rPr lang="en-US" sz="2200" dirty="0" smtClean="0"/>
              <a:t>) points in the plane, where y = f(x), and the task is to find a function h(x) that fits the points well.</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dirty="0"/>
          </a:p>
        </p:txBody>
      </p:sp>
      <p:pic>
        <p:nvPicPr>
          <p:cNvPr id="1026" name="Picture 2"/>
          <p:cNvPicPr>
            <a:picLocks noChangeAspect="1" noChangeArrowheads="1"/>
          </p:cNvPicPr>
          <p:nvPr/>
        </p:nvPicPr>
        <p:blipFill>
          <a:blip r:embed="rId2"/>
          <a:srcRect/>
          <a:stretch>
            <a:fillRect/>
          </a:stretch>
        </p:blipFill>
        <p:spPr bwMode="auto">
          <a:xfrm>
            <a:off x="304800" y="1676400"/>
            <a:ext cx="8682314" cy="3733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In Figure (b) we have a piecewise-linear </a:t>
            </a:r>
            <a:r>
              <a:rPr lang="en-US" sz="2200" i="1" dirty="0" smtClean="0"/>
              <a:t>h function, while in Figure (c) we </a:t>
            </a:r>
            <a:r>
              <a:rPr lang="en-US" sz="2200" dirty="0" smtClean="0"/>
              <a:t>have a more complicated </a:t>
            </a:r>
            <a:r>
              <a:rPr lang="en-US" sz="2200" i="1" dirty="0" smtClean="0"/>
              <a:t>h function.</a:t>
            </a:r>
          </a:p>
          <a:p>
            <a:r>
              <a:rPr lang="en-US" sz="2200" dirty="0" smtClean="0"/>
              <a:t>Both functions agree with the example points, but differ on the y values they assign to other </a:t>
            </a:r>
            <a:r>
              <a:rPr lang="en-US" sz="2200" i="1" dirty="0" smtClean="0"/>
              <a:t>x inputs.</a:t>
            </a:r>
          </a:p>
          <a:p>
            <a:r>
              <a:rPr lang="en-US" sz="2200" dirty="0" smtClean="0"/>
              <a:t>In (d) we have a function that apparently ignores one of the example points, but fits the others with a simple function.</a:t>
            </a:r>
          </a:p>
          <a:p>
            <a:r>
              <a:rPr lang="en-US" sz="2200" dirty="0" smtClean="0"/>
              <a:t>The true </a:t>
            </a:r>
            <a:r>
              <a:rPr lang="en-US" sz="2200" i="1" dirty="0" smtClean="0"/>
              <a:t>f </a:t>
            </a:r>
            <a:r>
              <a:rPr lang="en-US" sz="2200" dirty="0" smtClean="0"/>
              <a:t>is unknown, so there are many choices for </a:t>
            </a:r>
            <a:r>
              <a:rPr lang="en-US" sz="2200" i="1" dirty="0" smtClean="0"/>
              <a:t>h, but without further knowledge, we have no way to prefer (b), </a:t>
            </a:r>
            <a:r>
              <a:rPr lang="en-US" sz="2200" dirty="0" smtClean="0"/>
              <a:t>(c), or (d).</a:t>
            </a:r>
          </a:p>
          <a:p>
            <a:r>
              <a:rPr lang="en-US" sz="2200" dirty="0" smtClean="0"/>
              <a:t>Any preference for one hypothesis over another, beyond mere consistency with the examples, is called a </a:t>
            </a:r>
            <a:r>
              <a:rPr lang="en-US" sz="2200" b="1" dirty="0" smtClean="0"/>
              <a:t>bias.</a:t>
            </a:r>
          </a:p>
          <a:p>
            <a:r>
              <a:rPr lang="en-US" sz="2200" dirty="0" smtClean="0"/>
              <a:t>Because there are almost always a large number of possible consistent hypotheses, all learning algorithms exhibit some sort of bias.</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Suppose we have a reflex agent that is being taught by a teacher.</a:t>
            </a:r>
          </a:p>
          <a:p>
            <a:r>
              <a:rPr lang="en-US" sz="2200" dirty="0" smtClean="0"/>
              <a:t>Figure in next slide shows that the REFLEX-LEARNING-ELEMENT updates a global variable, </a:t>
            </a:r>
            <a:r>
              <a:rPr lang="en-US" sz="2200" i="1" dirty="0" smtClean="0"/>
              <a:t>examples, </a:t>
            </a:r>
            <a:r>
              <a:rPr lang="en-US" sz="2200" dirty="0" smtClean="0"/>
              <a:t>that holds a list of </a:t>
            </a:r>
            <a:r>
              <a:rPr lang="en-US" sz="2200" i="1" dirty="0" smtClean="0"/>
              <a:t>(percept, action) pairs.</a:t>
            </a:r>
          </a:p>
          <a:p>
            <a:r>
              <a:rPr lang="en-US" sz="2200" dirty="0" smtClean="0"/>
              <a:t>The percept could be a chess board position, and the action could be the best move as determined by a helpful grandmaster.</a:t>
            </a:r>
          </a:p>
          <a:p>
            <a:r>
              <a:rPr lang="en-US" sz="2200" dirty="0" smtClean="0"/>
              <a:t>When the REFLEX-PERFORMANCE-ELEMENT is faced with a percept it has been told about, it chooses the corresponding action.</a:t>
            </a:r>
          </a:p>
          <a:p>
            <a:r>
              <a:rPr lang="en-US" sz="2200" dirty="0" smtClean="0"/>
              <a:t>Otherwise, it calls a learning algorithm INDUCE on the examples it has seen so far.</a:t>
            </a:r>
          </a:p>
          <a:p>
            <a:r>
              <a:rPr lang="en-US" sz="2200" dirty="0" smtClean="0"/>
              <a:t>INDUCE returns a hypothesis </a:t>
            </a:r>
            <a:r>
              <a:rPr lang="en-US" sz="2200" i="1" dirty="0" smtClean="0"/>
              <a:t>h which the agent uses to choose an action.</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dirty="0"/>
          </a:p>
        </p:txBody>
      </p:sp>
      <p:pic>
        <p:nvPicPr>
          <p:cNvPr id="2050" name="Picture 2"/>
          <p:cNvPicPr>
            <a:picLocks noChangeAspect="1" noChangeArrowheads="1"/>
          </p:cNvPicPr>
          <p:nvPr/>
        </p:nvPicPr>
        <p:blipFill>
          <a:blip r:embed="rId2"/>
          <a:srcRect/>
          <a:stretch>
            <a:fillRect/>
          </a:stretch>
        </p:blipFill>
        <p:spPr bwMode="auto">
          <a:xfrm>
            <a:off x="609600" y="1600200"/>
            <a:ext cx="8001000" cy="423582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lstStyle/>
          <a:p>
            <a:r>
              <a:rPr lang="en-US" sz="2200" dirty="0" smtClean="0"/>
              <a:t>There are many variants on this simple scheme.</a:t>
            </a:r>
          </a:p>
          <a:p>
            <a:r>
              <a:rPr lang="en-US" sz="2200" dirty="0" smtClean="0"/>
              <a:t>For example, the agent could perform incremental learning: rather than applying the learning algorithm to the entire set of examples each time a new prediction is needed, the agent could just try to update its old hypothesis whenever a new example arrives.</a:t>
            </a:r>
          </a:p>
          <a:p>
            <a:r>
              <a:rPr lang="en-US" sz="2200" dirty="0" smtClean="0"/>
              <a:t>Also, the agent might receive some feedback concerning the quality of the actions it chooses.</a:t>
            </a:r>
          </a:p>
          <a:p>
            <a:r>
              <a:rPr lang="en-US" sz="2200" dirty="0" smtClean="0"/>
              <a:t>REFLEX-PERFORMANCE-ELEMENT makes no commitment to the way in which the hypothesis is represented.</a:t>
            </a:r>
          </a:p>
          <a:p>
            <a:r>
              <a:rPr lang="en-US" sz="2200" dirty="0" smtClean="0"/>
              <a:t>Because of its expressiveness and well-understood semantics, logic has been intensively studied as the target language for learning algorithms.</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Decision tree learning</a:t>
            </a:r>
            <a:endParaRPr lang="en-US" sz="3600" dirty="0"/>
          </a:p>
        </p:txBody>
      </p:sp>
      <p:sp>
        <p:nvSpPr>
          <p:cNvPr id="3" name="Content Placeholder 2"/>
          <p:cNvSpPr>
            <a:spLocks noGrp="1"/>
          </p:cNvSpPr>
          <p:nvPr>
            <p:ph idx="1"/>
          </p:nvPr>
        </p:nvSpPr>
        <p:spPr/>
        <p:txBody>
          <a:bodyPr/>
          <a:lstStyle/>
          <a:p>
            <a:r>
              <a:rPr lang="en-US" sz="2200" dirty="0" smtClean="0"/>
              <a:t>In this unit, we will discuss an approach to learn logical sentences: decision tree method</a:t>
            </a:r>
          </a:p>
          <a:p>
            <a:r>
              <a:rPr lang="en-US" sz="2200" dirty="0" smtClean="0"/>
              <a:t>Decision tree is the most powerful and popular tool for classification and prediction.</a:t>
            </a:r>
          </a:p>
          <a:p>
            <a:r>
              <a:rPr lang="en-US" sz="2200" dirty="0" smtClean="0"/>
              <a:t> A Decision tree is a flowchart like tree structure, where each internal node denotes a test on an attribute, each branch represents an outcome of the test, and each leaf node (terminal node) holds a class label.</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dirty="0"/>
          </a:p>
        </p:txBody>
      </p:sp>
      <p:pic>
        <p:nvPicPr>
          <p:cNvPr id="6" name="Picture 5" descr="Decision_Tree (2)"/>
          <p:cNvPicPr/>
          <p:nvPr/>
        </p:nvPicPr>
        <p:blipFill>
          <a:blip r:embed="rId2"/>
          <a:srcRect/>
          <a:stretch>
            <a:fillRect/>
          </a:stretch>
        </p:blipFill>
        <p:spPr bwMode="auto">
          <a:xfrm>
            <a:off x="1295400" y="1371600"/>
            <a:ext cx="63817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Cambria"/>
        <a:ea typeface="SimHei"/>
        <a:cs typeface=""/>
      </a:majorFont>
      <a:minorFont>
        <a:latin typeface="Cambri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2592</TotalTime>
  <Words>1074</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BusDsgSld</vt:lpstr>
      <vt:lpstr>默认设计模板</vt:lpstr>
      <vt:lpstr>1_默认设计模板</vt:lpstr>
      <vt:lpstr>默认设计模板_2</vt:lpstr>
      <vt:lpstr>Unit  5 - Lecture 31</vt:lpstr>
      <vt:lpstr>Inductive learning</vt:lpstr>
      <vt:lpstr>Slide 3</vt:lpstr>
      <vt:lpstr>Slide 4</vt:lpstr>
      <vt:lpstr>Slide 5</vt:lpstr>
      <vt:lpstr>Slide 6</vt:lpstr>
      <vt:lpstr>Slide 7</vt:lpstr>
      <vt:lpstr>Decision tree learning</vt:lpstr>
      <vt:lpstr>Slide 9</vt:lpstr>
      <vt:lpstr>Construction of Decision Tree </vt:lpstr>
      <vt:lpstr>Decision Tree Representation </vt:lpstr>
      <vt:lpstr>Slide 12</vt:lpstr>
      <vt:lpstr>Slide 13</vt:lpstr>
      <vt:lpstr>Slide 14</vt:lpstr>
      <vt:lpstr>Strength of decision tree learning</vt:lpstr>
      <vt:lpstr>Weaknesses of decision tree learning</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dc:title>
  <dc:creator>divyakant</dc:creator>
  <cp:lastModifiedBy>User</cp:lastModifiedBy>
  <cp:revision>748</cp:revision>
  <dcterms:created xsi:type="dcterms:W3CDTF">2015-07-23T15:29:25Z</dcterms:created>
  <dcterms:modified xsi:type="dcterms:W3CDTF">2023-12-19T03:34:14Z</dcterms:modified>
</cp:coreProperties>
</file>