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29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tionary.org/wiki/doability" TargetMode="External"/><Relationship Id="rId3" Type="http://schemas.openxmlformats.org/officeDocument/2006/relationships/hyperlink" Target="https://en.wikipedia.org/wiki/Affix" TargetMode="External"/><Relationship Id="rId7" Type="http://schemas.openxmlformats.org/officeDocument/2006/relationships/hyperlink" Target="https://en.wiktionary.org/wiki/-it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tionary.org/wiki/-able" TargetMode="External"/><Relationship Id="rId5" Type="http://schemas.openxmlformats.org/officeDocument/2006/relationships/hyperlink" Target="https://en.wiktionary.org/wiki/do" TargetMode="External"/><Relationship Id="rId4" Type="http://schemas.openxmlformats.org/officeDocument/2006/relationships/hyperlink" Target="https://en.wikipedia.org/wiki/Part_of_speech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tionary.org/wiki/doability" TargetMode="External"/><Relationship Id="rId3" Type="http://schemas.openxmlformats.org/officeDocument/2006/relationships/hyperlink" Target="https://en.wikipedia.org/wiki/Affix" TargetMode="External"/><Relationship Id="rId7" Type="http://schemas.openxmlformats.org/officeDocument/2006/relationships/hyperlink" Target="https://en.wiktionary.org/wiki/-it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tionary.org/wiki/-able" TargetMode="External"/><Relationship Id="rId5" Type="http://schemas.openxmlformats.org/officeDocument/2006/relationships/hyperlink" Target="https://en.wiktionary.org/wiki/do" TargetMode="External"/><Relationship Id="rId4" Type="http://schemas.openxmlformats.org/officeDocument/2006/relationships/hyperlink" Target="https://en.wikipedia.org/wiki/Part_of_speec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English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ffix"/>
              </a:rPr>
              <a:t>affixes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may only be attached directly to morphemes with particular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Part of speech"/>
              </a:rPr>
              <a:t>parts of speech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do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ikt:-able"/>
              </a:rPr>
              <a:t>-able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-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wikt:doability"/>
              </a:rPr>
              <a:t>doability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do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-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ikt:-able"/>
              </a:rPr>
              <a:t>-able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*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doityable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BCF5B-F119-459E-98A2-7523CDED27B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English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ffix"/>
              </a:rPr>
              <a:t>affixes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may only be attached directly to morphemes with particular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Part of speech"/>
              </a:rPr>
              <a:t>parts of speech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do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ikt:-able"/>
              </a:rPr>
              <a:t>-able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-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wikt:doability"/>
              </a:rPr>
              <a:t>doability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do"/>
              </a:rPr>
              <a:t>do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-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wikt:-ity"/>
              </a:rPr>
              <a:t>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+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wikt:-able"/>
              </a:rPr>
              <a:t>-able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*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doityable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BCF5B-F119-459E-98A2-7523CDED27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smtClean="0">
                <a:latin typeface="Cambria" pitchFamily="18" charset="0"/>
              </a:rPr>
              <a:t>Unit  6 </a:t>
            </a:r>
            <a:r>
              <a:rPr lang="en-US" sz="4000" dirty="0" smtClean="0">
                <a:latin typeface="Cambria" pitchFamily="18" charset="0"/>
              </a:rPr>
              <a:t>- </a:t>
            </a:r>
            <a:r>
              <a:rPr lang="en-US" sz="4000" smtClean="0">
                <a:latin typeface="Cambria" pitchFamily="18" charset="0"/>
              </a:rPr>
              <a:t>Lecture 37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89559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 Basic NLP techniques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A Spelling checker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Morphology using Finite State Transducer 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Lexical Semantics using WordNet 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Word Sense Disambiguation 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Part of Speech Tagging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</a:rPr>
              <a:t>Anaphora Resolution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Cambria" pitchFamily="18" charset="0"/>
              </a:rPr>
              <a:t>	</a:t>
            </a:r>
            <a:endParaRPr lang="en-US" sz="18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second module converts these morphemes to root forms and tags identifying their morphological features ("bird" + N + plural). </a:t>
            </a:r>
          </a:p>
          <a:p>
            <a:r>
              <a:rPr lang="en-US" sz="2200" dirty="0" smtClean="0">
                <a:latin typeface="Cambria" pitchFamily="18" charset="0"/>
              </a:rPr>
              <a:t>Morphological processing is an essential prerequisite for NLP parsers and Part of Speech taggers, and also for applications like machine translation, question answering and grammar checking.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Lexical Semantics using WordNet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WordNet is a lexical reference system developed at Princeton University. </a:t>
            </a:r>
          </a:p>
          <a:p>
            <a:r>
              <a:rPr lang="en-US" sz="2200" dirty="0" smtClean="0">
                <a:latin typeface="Cambria" pitchFamily="18" charset="0"/>
              </a:rPr>
              <a:t>It is based on psycholinguistic theories of human lexical memory. </a:t>
            </a:r>
          </a:p>
          <a:p>
            <a:r>
              <a:rPr lang="en-US" sz="2200" dirty="0" smtClean="0">
                <a:latin typeface="Cambria" pitchFamily="18" charset="0"/>
              </a:rPr>
              <a:t>While at a gross level, it can be viewed as an electronic glossary, a critical distinction is that WordNet organizes lexical information in terms of word meanings rather than word forms. </a:t>
            </a:r>
          </a:p>
          <a:p>
            <a:r>
              <a:rPr lang="en-US" sz="2200" dirty="0" smtClean="0">
                <a:latin typeface="Cambria" pitchFamily="18" charset="0"/>
              </a:rPr>
              <a:t>The lexicon is divided into five categories: nouns, verbs, adjectives, adverbs and function words. </a:t>
            </a:r>
          </a:p>
          <a:p>
            <a:r>
              <a:rPr lang="en-US" sz="2200" dirty="0" smtClean="0">
                <a:latin typeface="Cambria" pitchFamily="18" charset="0"/>
              </a:rPr>
              <a:t>Words from various Parts of Speech are organized into synonym sets (also called </a:t>
            </a:r>
            <a:r>
              <a:rPr lang="en-US" sz="2200" dirty="0" err="1" smtClean="0">
                <a:latin typeface="Cambria" pitchFamily="18" charset="0"/>
              </a:rPr>
              <a:t>synsets</a:t>
            </a:r>
            <a:r>
              <a:rPr lang="en-US" sz="2200" dirty="0" smtClean="0">
                <a:latin typeface="Cambria" pitchFamily="18" charset="0"/>
              </a:rPr>
              <a:t>), each representing one underlying lexical concept. </a:t>
            </a:r>
          </a:p>
          <a:p>
            <a:r>
              <a:rPr lang="en-US" sz="2200" dirty="0" smtClean="0">
                <a:latin typeface="Cambria" pitchFamily="18" charset="0"/>
              </a:rPr>
              <a:t>Different relations link </a:t>
            </a:r>
            <a:r>
              <a:rPr lang="en-US" sz="2200" dirty="0" err="1" smtClean="0">
                <a:latin typeface="Cambria" pitchFamily="18" charset="0"/>
              </a:rPr>
              <a:t>synsets</a:t>
            </a:r>
            <a:r>
              <a:rPr lang="en-US" sz="2200" dirty="0" smtClean="0">
                <a:latin typeface="Cambria" pitchFamily="18" charset="0"/>
              </a:rPr>
              <a:t> with other </a:t>
            </a:r>
            <a:r>
              <a:rPr lang="en-US" sz="2200" dirty="0" err="1" smtClean="0">
                <a:latin typeface="Cambria" pitchFamily="18" charset="0"/>
              </a:rPr>
              <a:t>synsets</a:t>
            </a:r>
            <a:r>
              <a:rPr lang="en-US" sz="2200" dirty="0" smtClean="0">
                <a:latin typeface="Cambria" pitchFamily="18" charset="0"/>
              </a:rPr>
              <a:t>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following are examples of WordNet relations that are defined over nouns. </a:t>
            </a:r>
          </a:p>
          <a:p>
            <a:r>
              <a:rPr lang="en-US" sz="2200" dirty="0" smtClean="0">
                <a:latin typeface="Cambria" pitchFamily="18" charset="0"/>
              </a:rPr>
              <a:t>Synonymy refers to a similarity of meaning. </a:t>
            </a:r>
          </a:p>
          <a:p>
            <a:r>
              <a:rPr lang="en-US" sz="2200" dirty="0" smtClean="0">
                <a:latin typeface="Cambria" pitchFamily="18" charset="0"/>
              </a:rPr>
              <a:t>Antonymy is a lexical relation between word forms, not a semantic relation between word meanings. </a:t>
            </a:r>
          </a:p>
          <a:p>
            <a:r>
              <a:rPr lang="en-US" sz="2200" dirty="0" smtClean="0">
                <a:latin typeface="Cambria" pitchFamily="18" charset="0"/>
              </a:rPr>
              <a:t>Hyponymy and Hypernymy are semantic relations between word meanings. </a:t>
            </a:r>
          </a:p>
          <a:p>
            <a:r>
              <a:rPr lang="en-US" sz="2200" dirty="0" smtClean="0">
                <a:latin typeface="Cambria" pitchFamily="18" charset="0"/>
              </a:rPr>
              <a:t>A concept represented by a synset is said to be a hyponym of a concept represented by a different synset, if the former "is-a(kind of)" the latter. </a:t>
            </a:r>
          </a:p>
          <a:p>
            <a:r>
              <a:rPr lang="en-US" sz="2200" dirty="0" smtClean="0">
                <a:latin typeface="Cambria" pitchFamily="18" charset="0"/>
              </a:rPr>
              <a:t>The latter would be called a hypernym of the former. </a:t>
            </a:r>
          </a:p>
          <a:p>
            <a:r>
              <a:rPr lang="en-US" sz="2200" dirty="0" smtClean="0">
                <a:latin typeface="Cambria" pitchFamily="18" charset="0"/>
              </a:rPr>
              <a:t>For example, {maple} is a hyponym of {tree}, and {tree} is a hyponym of {plant}.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Meronymy and holonymy are again semantic relations between word meanings. </a:t>
            </a:r>
          </a:p>
          <a:p>
            <a:r>
              <a:rPr lang="en-US" sz="2200" dirty="0" smtClean="0">
                <a:latin typeface="Cambria" pitchFamily="18" charset="0"/>
              </a:rPr>
              <a:t>A concept represented by a synset is said to be a meronym of a concept represented by a different synset, if the former "is a part of the latter. Example: Apple is a part of Apple Tree</a:t>
            </a:r>
          </a:p>
          <a:p>
            <a:r>
              <a:rPr lang="en-US" sz="2200" dirty="0" smtClean="0">
                <a:latin typeface="Cambria" pitchFamily="18" charset="0"/>
              </a:rPr>
              <a:t>The latter would be called a holonym of the former. </a:t>
            </a:r>
          </a:p>
          <a:p>
            <a:r>
              <a:rPr lang="en-US" sz="2200" dirty="0" smtClean="0">
                <a:latin typeface="Cambria" pitchFamily="18" charset="0"/>
              </a:rPr>
              <a:t>WordNet also has Morphological Relations which are lexical in nature. </a:t>
            </a:r>
          </a:p>
          <a:p>
            <a:r>
              <a:rPr lang="en-US" sz="2200" dirty="0" smtClean="0">
                <a:latin typeface="Cambria" pitchFamily="18" charset="0"/>
              </a:rPr>
              <a:t>For example, {trees} is morphologically related to {tree}; and thus we can move from {trees} to {tree} by suffix stripping. </a:t>
            </a:r>
          </a:p>
          <a:p>
            <a:r>
              <a:rPr lang="en-US" sz="2200" dirty="0" smtClean="0">
                <a:latin typeface="Cambria" pitchFamily="18" charset="0"/>
              </a:rPr>
              <a:t>An interesting application of WordNet is that it can be exploited to compute a numeric estimate of semantic relatedness between </a:t>
            </a:r>
            <a:r>
              <a:rPr lang="en-US" sz="2200" dirty="0" err="1" smtClean="0">
                <a:latin typeface="Cambria" pitchFamily="18" charset="0"/>
              </a:rPr>
              <a:t>synsets</a:t>
            </a:r>
            <a:r>
              <a:rPr lang="en-US" sz="2200" dirty="0" smtClean="0">
                <a:latin typeface="Cambria" pitchFamily="18" charset="0"/>
              </a:rPr>
              <a:t> in the closed interval [0,1].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562600" cy="444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4200" y="1830269"/>
            <a:ext cx="6915600" cy="373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Word Sense Disambiguation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3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WordNet records the different senses in which a word can potentially be used. </a:t>
            </a:r>
          </a:p>
          <a:p>
            <a:r>
              <a:rPr lang="en-US" sz="2200" dirty="0" smtClean="0">
                <a:latin typeface="Cambria" pitchFamily="18" charset="0"/>
              </a:rPr>
              <a:t>Since each synset corresponds to a distinct meaning, each sense of a word maps to a distinct synset. </a:t>
            </a:r>
          </a:p>
          <a:p>
            <a:r>
              <a:rPr lang="en-US" sz="2200" dirty="0" smtClean="0">
                <a:latin typeface="Cambria" pitchFamily="18" charset="0"/>
              </a:rPr>
              <a:t>Word Sense Disambiguation (WSD) involves identifying the sense of a word in a given piece of text, by making use of other words in context and grammatical cues. </a:t>
            </a:r>
          </a:p>
          <a:p>
            <a:r>
              <a:rPr lang="en-US" sz="2200" dirty="0" smtClean="0">
                <a:latin typeface="Cambria" pitchFamily="18" charset="0"/>
              </a:rPr>
              <a:t>State-of-the-art WSD systems rely on Machine Learning techniques to establish the mapping. </a:t>
            </a:r>
          </a:p>
          <a:p>
            <a:r>
              <a:rPr lang="en-US" sz="2200" dirty="0" smtClean="0">
                <a:latin typeface="Cambria" pitchFamily="18" charset="0"/>
              </a:rPr>
              <a:t>Supervised WSD systems rely on interpreted corpora, in which each polysemous word is manually labelled with its correct sense. </a:t>
            </a:r>
          </a:p>
          <a:p>
            <a:r>
              <a:rPr lang="en-US" sz="2200" dirty="0" smtClean="0">
                <a:latin typeface="Cambria" pitchFamily="18" charset="0"/>
              </a:rPr>
              <a:t>An example of one such freely available corpus ( large and structured set of texts ) is Semcor.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A major bottleneck with supervised WSD systems is the reliance on hand-annotated corpora. </a:t>
            </a:r>
          </a:p>
          <a:p>
            <a:r>
              <a:rPr lang="en-US" sz="2200" dirty="0" smtClean="0">
                <a:latin typeface="Cambria" pitchFamily="18" charset="0"/>
              </a:rPr>
              <a:t>Unsupervised WSD systems overcome this limitation. </a:t>
            </a:r>
          </a:p>
          <a:p>
            <a:r>
              <a:rPr lang="en-US" sz="2200" dirty="0" smtClean="0">
                <a:latin typeface="Cambria" pitchFamily="18" charset="0"/>
              </a:rPr>
              <a:t>Each word instance is described in terms of its features, and an unsupervised clustering is performed which groups together the instances that have similar contextual features. </a:t>
            </a:r>
          </a:p>
          <a:p>
            <a:r>
              <a:rPr lang="en-US" sz="2200" dirty="0" smtClean="0">
                <a:latin typeface="Cambria" pitchFamily="18" charset="0"/>
              </a:rPr>
              <a:t>Each group (or cluster) is treated as a distinct sense. </a:t>
            </a:r>
          </a:p>
          <a:p>
            <a:r>
              <a:rPr lang="en-US" sz="2200" dirty="0" smtClean="0">
                <a:latin typeface="Cambria" pitchFamily="18" charset="0"/>
              </a:rPr>
              <a:t>A new word instance is assigned to its closest group based on its features. </a:t>
            </a:r>
          </a:p>
          <a:p>
            <a:r>
              <a:rPr lang="en-US" sz="2200" dirty="0" smtClean="0">
                <a:latin typeface="Cambria" pitchFamily="18" charset="0"/>
              </a:rPr>
              <a:t>Note that, unlike the supervised case, we do not have to rely on explicit sense labels from WordNet. </a:t>
            </a:r>
          </a:p>
          <a:p>
            <a:r>
              <a:rPr lang="en-US" sz="2200" dirty="0" smtClean="0">
                <a:latin typeface="Cambria" pitchFamily="18" charset="0"/>
              </a:rPr>
              <a:t>A third and an interesting approach to WSD is to use a corpora of bilingual texts for disambiguation.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Words that are polysemous in English are often not polysemous in Hindi, for example. </a:t>
            </a:r>
          </a:p>
          <a:p>
            <a:r>
              <a:rPr lang="en-US" sz="2200" dirty="0" smtClean="0">
                <a:latin typeface="Cambria" pitchFamily="18" charset="0"/>
              </a:rPr>
              <a:t>The corresponding words in Hindi can then serve as sense identifiers. </a:t>
            </a:r>
          </a:p>
          <a:p>
            <a:r>
              <a:rPr lang="en-US" sz="2200" dirty="0" smtClean="0">
                <a:latin typeface="Cambria" pitchFamily="18" charset="0"/>
              </a:rPr>
              <a:t>If we have a corpus of texts in English and their corresponding Hindi translations, we can use Machine Learning techniques to exploit contextual information to disambiguate polysemous English words.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Part of Speech Tagging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Determining the correct Part of Speech (such as noun, verb, adjective, adverb or determiner) of words in a sentence is a critical step for several NLP operations, including parsing. </a:t>
            </a:r>
          </a:p>
          <a:p>
            <a:r>
              <a:rPr lang="en-US" sz="2200" dirty="0" smtClean="0">
                <a:latin typeface="Cambria" pitchFamily="18" charset="0"/>
              </a:rPr>
              <a:t>There are broadly two kinds of POS taggers: rule based taggers and stochastic taggers. </a:t>
            </a:r>
          </a:p>
          <a:p>
            <a:r>
              <a:rPr lang="en-US" sz="2200" dirty="0" smtClean="0">
                <a:latin typeface="Cambria" pitchFamily="18" charset="0"/>
              </a:rPr>
              <a:t>Rule based taggers rely on a set of hand coded rules such as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i="1" dirty="0" smtClean="0">
                <a:latin typeface="Cambria" pitchFamily="18" charset="0"/>
              </a:rPr>
              <a:t>IF </a:t>
            </a:r>
            <a:r>
              <a:rPr lang="en-US" sz="2200" i="1" dirty="0" err="1" smtClean="0">
                <a:latin typeface="Cambria" pitchFamily="18" charset="0"/>
              </a:rPr>
              <a:t>preceding_word</a:t>
            </a:r>
            <a:r>
              <a:rPr lang="en-US" sz="2200" i="1" dirty="0" smtClean="0">
                <a:latin typeface="Cambria" pitchFamily="18" charset="0"/>
              </a:rPr>
              <a:t> is DET, THEN </a:t>
            </a:r>
            <a:r>
              <a:rPr lang="en-US" sz="2200" i="1" dirty="0" err="1" smtClean="0">
                <a:latin typeface="Cambria" pitchFamily="18" charset="0"/>
              </a:rPr>
              <a:t>current_word</a:t>
            </a:r>
            <a:r>
              <a:rPr lang="en-US" sz="2200" i="1" dirty="0" smtClean="0">
                <a:latin typeface="Cambria" pitchFamily="18" charset="0"/>
              </a:rPr>
              <a:t> is NOT VERB 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where DET stands for determiner (for example "the" or "a"). </a:t>
            </a:r>
          </a:p>
          <a:p>
            <a:r>
              <a:rPr lang="en-US" sz="2200" dirty="0" smtClean="0">
                <a:latin typeface="Cambria" pitchFamily="18" charset="0"/>
              </a:rPr>
              <a:t>While rule based taggers are efficient, they involve substantial knowledge acquisition overhead. </a:t>
            </a:r>
          </a:p>
          <a:p>
            <a:r>
              <a:rPr lang="en-US" sz="2200" dirty="0" smtClean="0">
                <a:latin typeface="Cambria" pitchFamily="18" charset="0"/>
              </a:rPr>
              <a:t>To overcome this shortcoming, several supervised machine learning approaches have been explored to induce rules from annotated corpora.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Basic NLP Techniques -Spelling checker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Perhaps the most common application that we can think about at a word morphology level is that of detecting and correcting spelling errors. </a:t>
            </a:r>
          </a:p>
          <a:p>
            <a:r>
              <a:rPr lang="en-US" sz="2200" dirty="0" smtClean="0">
                <a:latin typeface="Cambria" pitchFamily="18" charset="0"/>
              </a:rPr>
              <a:t>Once a spelling error is detected using a standard dictionary, the system needs to suggest candidate corrections. </a:t>
            </a:r>
          </a:p>
          <a:p>
            <a:r>
              <a:rPr lang="en-US" sz="2200" dirty="0" smtClean="0">
                <a:latin typeface="Cambria" pitchFamily="18" charset="0"/>
              </a:rPr>
              <a:t>A simplistic strategy would be to just compare the number of letters in common between the misspelt word and each of the candidates. </a:t>
            </a:r>
          </a:p>
          <a:p>
            <a:r>
              <a:rPr lang="en-US" sz="2200" dirty="0" smtClean="0">
                <a:latin typeface="Cambria" pitchFamily="18" charset="0"/>
              </a:rPr>
              <a:t>However, the limitation of this approach is that it fails to take into account the order of letters. </a:t>
            </a:r>
          </a:p>
          <a:p>
            <a:r>
              <a:rPr lang="en-US" sz="2200" dirty="0" smtClean="0">
                <a:latin typeface="Cambria" pitchFamily="18" charset="0"/>
              </a:rPr>
              <a:t>Thus, 'WRONG' and `GONER' are treated as equally likely replacements for the misspelt word `GONIR'. 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Stochastic taggers rely on the frequency of tags or sequence of tags, as estimated from a corpus. </a:t>
            </a:r>
          </a:p>
          <a:p>
            <a:r>
              <a:rPr lang="en-US" sz="2200" dirty="0" smtClean="0">
                <a:latin typeface="Cambria" pitchFamily="18" charset="0"/>
              </a:rPr>
              <a:t>The simplest scheme is based on the unigram model where the most frequent tag is assigned to a word. </a:t>
            </a:r>
          </a:p>
          <a:p>
            <a:r>
              <a:rPr lang="en-US" sz="2200" dirty="0" smtClean="0">
                <a:latin typeface="Cambria" pitchFamily="18" charset="0"/>
              </a:rPr>
              <a:t>A bigram tagger recognizes that sequences such as "DET NN" are more likely than "DET VB". </a:t>
            </a:r>
          </a:p>
          <a:p>
            <a:r>
              <a:rPr lang="en-US" sz="2200" dirty="0" smtClean="0">
                <a:latin typeface="Cambria" pitchFamily="18" charset="0"/>
              </a:rPr>
              <a:t>Unlike rule based taggers that operate on a rigid set of rules, stochastic taggers aim at exploiting corpus statistics assigning the most likely sequence of tags to words in a sentence. </a:t>
            </a:r>
          </a:p>
          <a:p>
            <a:r>
              <a:rPr lang="en-US" sz="2200" dirty="0" smtClean="0">
                <a:latin typeface="Cambria" pitchFamily="18" charset="0"/>
              </a:rPr>
              <a:t>A very popular scheme for stochastic tagging is the Hidden Markov Model (HMM) tagger. </a:t>
            </a:r>
          </a:p>
          <a:p>
            <a:r>
              <a:rPr lang="en-US" sz="2200" dirty="0" smtClean="0">
                <a:latin typeface="Cambria" pitchFamily="18" charset="0"/>
              </a:rPr>
              <a:t>In the context of the current problem, the observed states are the words, and the POS tags constitute the hidden states.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Stochastic taggers have been fairly successful with accuracies in the range of 95-96%.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Anaphora Resolution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discourse, it is typical to point backwards to a previously mentioned entity. </a:t>
            </a:r>
          </a:p>
          <a:p>
            <a:r>
              <a:rPr lang="en-US" sz="2200" dirty="0" smtClean="0">
                <a:latin typeface="Cambria" pitchFamily="18" charset="0"/>
              </a:rPr>
              <a:t>This phenomenon is referred to as anaphora, with the item referring backwards as an anaphor and the item being referred to as an antecedent. </a:t>
            </a:r>
          </a:p>
          <a:p>
            <a:r>
              <a:rPr lang="en-US" sz="2200" dirty="0" smtClean="0">
                <a:latin typeface="Cambria" pitchFamily="18" charset="0"/>
              </a:rPr>
              <a:t>Let us consider a simple example: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dirty="0" err="1" smtClean="0">
                <a:latin typeface="Cambria" pitchFamily="18" charset="0"/>
              </a:rPr>
              <a:t>Varun</a:t>
            </a:r>
            <a:r>
              <a:rPr lang="en-US" sz="2200" dirty="0" smtClean="0">
                <a:latin typeface="Cambria" pitchFamily="18" charset="0"/>
              </a:rPr>
              <a:t> applied for several jobs in the banking sector.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Unfortunately, he failed to qualify in any of them. </a:t>
            </a:r>
          </a:p>
          <a:p>
            <a:r>
              <a:rPr lang="en-US" sz="2200" dirty="0" smtClean="0">
                <a:latin typeface="Cambria" pitchFamily="18" charset="0"/>
              </a:rPr>
              <a:t>Here, “he” in the second sentence is the anaphor pointing to the antecedent </a:t>
            </a:r>
            <a:r>
              <a:rPr lang="en-US" sz="2200" dirty="0" err="1" smtClean="0">
                <a:latin typeface="Cambria" pitchFamily="18" charset="0"/>
              </a:rPr>
              <a:t>Varun</a:t>
            </a:r>
            <a:r>
              <a:rPr lang="en-US" sz="2200" dirty="0" smtClean="0">
                <a:latin typeface="Cambria" pitchFamily="18" charset="0"/>
              </a:rPr>
              <a:t>. </a:t>
            </a:r>
          </a:p>
          <a:p>
            <a:r>
              <a:rPr lang="en-US" sz="2200" dirty="0" smtClean="0">
                <a:latin typeface="Cambria" pitchFamily="18" charset="0"/>
              </a:rPr>
              <a:t>Detecting and resolving anaphora is important for NLP applications such as machine translation, text summarization and information extraction.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Anaphora resolution techniques typically identify a set of candidate antecedents, one of which is selected based on several cues. </a:t>
            </a:r>
          </a:p>
          <a:p>
            <a:r>
              <a:rPr lang="en-US" sz="2200" dirty="0" smtClean="0">
                <a:latin typeface="Cambria" pitchFamily="18" charset="0"/>
              </a:rPr>
              <a:t>The first of such cues is gender and number. </a:t>
            </a:r>
          </a:p>
          <a:p>
            <a:r>
              <a:rPr lang="en-US" sz="2200" dirty="0" smtClean="0">
                <a:latin typeface="Cambria" pitchFamily="18" charset="0"/>
              </a:rPr>
              <a:t>In the example above, the set of candidate antecedents for resolving the pronoun "he" include "</a:t>
            </a:r>
            <a:r>
              <a:rPr lang="en-US" sz="2200" dirty="0" err="1" smtClean="0">
                <a:latin typeface="Cambria" pitchFamily="18" charset="0"/>
              </a:rPr>
              <a:t>Varun</a:t>
            </a:r>
            <a:r>
              <a:rPr lang="en-US" sz="2200" dirty="0" smtClean="0">
                <a:latin typeface="Cambria" pitchFamily="18" charset="0"/>
              </a:rPr>
              <a:t>", "several jobs" and "banking sector". </a:t>
            </a:r>
          </a:p>
          <a:p>
            <a:r>
              <a:rPr lang="en-US" sz="2200" dirty="0" smtClean="0">
                <a:latin typeface="Cambria" pitchFamily="18" charset="0"/>
              </a:rPr>
              <a:t>The resolution concludes that "he" must refer to "</a:t>
            </a:r>
            <a:r>
              <a:rPr lang="en-US" sz="2200" dirty="0" err="1" smtClean="0">
                <a:latin typeface="Cambria" pitchFamily="18" charset="0"/>
              </a:rPr>
              <a:t>Varun</a:t>
            </a:r>
            <a:r>
              <a:rPr lang="en-US" sz="2200" dirty="0" smtClean="0">
                <a:latin typeface="Cambria" pitchFamily="18" charset="0"/>
              </a:rPr>
              <a:t>", as it cannot refer to "several jobs" because of a number conflict, nor can it refer to "banking sector" because of a gender conflict. </a:t>
            </a:r>
          </a:p>
          <a:p>
            <a:r>
              <a:rPr lang="en-US" sz="2200" dirty="0" smtClean="0">
                <a:latin typeface="Cambria" pitchFamily="18" charset="0"/>
              </a:rPr>
              <a:t>A second cue is selectional restraint, wherein background knowledge about the candidate antecedents can help prune the candidate set. An example is as follows: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</a:t>
            </a:r>
            <a:r>
              <a:rPr lang="en-US" sz="2200" i="1" dirty="0" err="1" smtClean="0">
                <a:latin typeface="Cambria" pitchFamily="18" charset="0"/>
              </a:rPr>
              <a:t>Anuradha's</a:t>
            </a:r>
            <a:r>
              <a:rPr lang="en-US" sz="2200" i="1" dirty="0" smtClean="0">
                <a:latin typeface="Cambria" pitchFamily="18" charset="0"/>
              </a:rPr>
              <a:t> friends baked cakes. They were delicious. </a:t>
            </a:r>
          </a:p>
          <a:p>
            <a:r>
              <a:rPr lang="en-US" sz="2200" dirty="0" smtClean="0">
                <a:latin typeface="Cambria" pitchFamily="18" charset="0"/>
              </a:rPr>
              <a:t>They, in the second sentence, must refer to cakes and not to the bakers; this is an example of semantic selectional restraint. 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This limitation can be overcome by considering sequences of two letters (bigrams) or sequences of three letters (trigrams) as basic building blocks of a word. </a:t>
            </a:r>
          </a:p>
          <a:p>
            <a:r>
              <a:rPr lang="en-US" sz="2200" dirty="0" smtClean="0">
                <a:latin typeface="Cambria" pitchFamily="18" charset="0"/>
              </a:rPr>
              <a:t>For example, the bigrams and trigrams of the word 'GONER' are {`GO','ON','NE‘,’ER’} and {GON', 'ONE', 'NER'} respectively.</a:t>
            </a:r>
          </a:p>
          <a:p>
            <a:r>
              <a:rPr lang="en-US" sz="2200" dirty="0" smtClean="0">
                <a:latin typeface="Cambria" pitchFamily="18" charset="0"/>
              </a:rPr>
              <a:t> A simple measure of a trigram based similarity between strings A and B is as follows: 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Here, trigram(S) refers to the set of trigrams in the string S. In the example above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962400"/>
            <a:ext cx="4638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257800"/>
            <a:ext cx="4676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Thus, </a:t>
            </a:r>
          </a:p>
          <a:p>
            <a:pPr lvl="1"/>
            <a:r>
              <a:rPr lang="en-US" sz="1800" dirty="0" err="1" smtClean="0">
                <a:latin typeface="Cambria" pitchFamily="18" charset="0"/>
              </a:rPr>
              <a:t>sim</a:t>
            </a:r>
            <a:r>
              <a:rPr lang="en-US" sz="1800" dirty="0" smtClean="0">
                <a:latin typeface="Cambria" pitchFamily="18" charset="0"/>
              </a:rPr>
              <a:t>(‘WRONG', ‘GONER') = 0 </a:t>
            </a:r>
          </a:p>
          <a:p>
            <a:pPr lvl="1"/>
            <a:r>
              <a:rPr lang="en-US" sz="1800" dirty="0" err="1" smtClean="0">
                <a:latin typeface="Cambria" pitchFamily="18" charset="0"/>
              </a:rPr>
              <a:t>sim</a:t>
            </a:r>
            <a:r>
              <a:rPr lang="en-US" sz="1800" dirty="0" smtClean="0">
                <a:latin typeface="Cambria" pitchFamily="18" charset="0"/>
              </a:rPr>
              <a:t>(‘GONER', ‘GONIR') = 0.20 </a:t>
            </a:r>
          </a:p>
          <a:p>
            <a:r>
              <a:rPr lang="en-US" sz="2200" dirty="0" smtClean="0">
                <a:latin typeface="Cambria" pitchFamily="18" charset="0"/>
              </a:rPr>
              <a:t>It may be noted that because of their simplicity, n-gram based approaches, of which the bigram and trigram are special cases, have been used in various practical applications that need fast string matching. </a:t>
            </a:r>
          </a:p>
          <a:p>
            <a:r>
              <a:rPr lang="en-US" sz="2200" dirty="0" smtClean="0">
                <a:latin typeface="Cambria" pitchFamily="18" charset="0"/>
              </a:rPr>
              <a:t>Despite being simple and easy to use, the n-gram approaches suffer from the limitation that they are clearly sensitive to insertions, deletions and substitutions.</a:t>
            </a:r>
          </a:p>
          <a:p>
            <a:r>
              <a:rPr lang="en-US" sz="2200" dirty="0" smtClean="0">
                <a:latin typeface="Cambria" pitchFamily="18" charset="0"/>
              </a:rPr>
              <a:t>In the example above, the trigram similarity seems to underestimate the similarity between 'GONER' and `GONIR' which differ by just one letter.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Worse still, the trigram similarity between 'GONER' and `GOBER' is 0.</a:t>
            </a:r>
          </a:p>
          <a:p>
            <a:r>
              <a:rPr lang="en-US" sz="2200" dirty="0" smtClean="0">
                <a:latin typeface="Cambria" pitchFamily="18" charset="0"/>
              </a:rPr>
              <a:t>To overcome this limitation, commercial spell-check tools that come with word-processing software use the notion of edit distance.</a:t>
            </a:r>
          </a:p>
          <a:p>
            <a:r>
              <a:rPr lang="en-US" sz="2200" dirty="0" smtClean="0">
                <a:latin typeface="Cambria" pitchFamily="18" charset="0"/>
              </a:rPr>
              <a:t>The process of enumerating all possible transformations from one string to another and choosing the least-cost transformation is computationally expensive. </a:t>
            </a:r>
          </a:p>
          <a:p>
            <a:r>
              <a:rPr lang="en-US" sz="2200" dirty="0" smtClean="0">
                <a:latin typeface="Cambria" pitchFamily="18" charset="0"/>
              </a:rPr>
              <a:t>Fortunately, dynamic programming comes to the rescue by cleverly avoiding certain redundant computations. </a:t>
            </a:r>
          </a:p>
          <a:p>
            <a:r>
              <a:rPr lang="en-US" sz="2200" dirty="0" smtClean="0">
                <a:latin typeface="Cambria" pitchFamily="18" charset="0"/>
              </a:rPr>
              <a:t>There is yet another interesting way of addressing the spell-check problem.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Consider a wrongly spelt word W and words A, B, C that are candidate corrections for W. </a:t>
            </a:r>
          </a:p>
          <a:p>
            <a:r>
              <a:rPr lang="en-US" sz="2100" dirty="0" smtClean="0">
                <a:latin typeface="Cambria" pitchFamily="18" charset="0"/>
              </a:rPr>
              <a:t>Let P(A|W) be the posterior probability that A is the correct replacement for W. </a:t>
            </a:r>
          </a:p>
          <a:p>
            <a:r>
              <a:rPr lang="en-US" sz="2100" dirty="0" smtClean="0">
                <a:latin typeface="Cambria" pitchFamily="18" charset="0"/>
              </a:rPr>
              <a:t>By using </a:t>
            </a:r>
            <a:r>
              <a:rPr lang="en-US" sz="2100" dirty="0" err="1" smtClean="0">
                <a:latin typeface="Cambria" pitchFamily="18" charset="0"/>
              </a:rPr>
              <a:t>Bayes</a:t>
            </a:r>
            <a:r>
              <a:rPr lang="en-US" sz="2100" dirty="0" smtClean="0">
                <a:latin typeface="Cambria" pitchFamily="18" charset="0"/>
              </a:rPr>
              <a:t>' rule of probability, this is a posterior term which is proportional to the product of two quantities: the likelihood </a:t>
            </a:r>
            <a:r>
              <a:rPr lang="en-US" sz="2100" smtClean="0">
                <a:latin typeface="Cambria" pitchFamily="18" charset="0"/>
              </a:rPr>
              <a:t>term P(W|A</a:t>
            </a:r>
            <a:r>
              <a:rPr lang="en-US" sz="2100" dirty="0" smtClean="0">
                <a:latin typeface="Cambria" pitchFamily="18" charset="0"/>
              </a:rPr>
              <a:t>) and the prior term P(A). </a:t>
            </a:r>
          </a:p>
          <a:p>
            <a:r>
              <a:rPr lang="en-US" sz="2100" dirty="0" smtClean="0">
                <a:latin typeface="Cambria" pitchFamily="18" charset="0"/>
              </a:rPr>
              <a:t>Similarly, the likelihood and prior terms are computed for B and C as well. </a:t>
            </a:r>
          </a:p>
          <a:p>
            <a:r>
              <a:rPr lang="en-US" sz="2100" dirty="0" smtClean="0">
                <a:latin typeface="Cambria" pitchFamily="18" charset="0"/>
              </a:rPr>
              <a:t>The word with highest posterior probability is chosen as the replacement for W. </a:t>
            </a:r>
          </a:p>
          <a:p>
            <a:r>
              <a:rPr lang="en-US" sz="2100" dirty="0" smtClean="0">
                <a:latin typeface="Cambria" pitchFamily="18" charset="0"/>
              </a:rPr>
              <a:t>While the likelihood term takes care of systematic processes that lead to a typo, the prior term ensures that a more frequent word is favored over a less frequent one. 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latin typeface="Cambria" pitchFamily="18" charset="0"/>
              </a:rPr>
              <a:t>Morphology using Finite State Transducer 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50" dirty="0" smtClean="0">
                <a:latin typeface="Cambria" pitchFamily="18" charset="0"/>
              </a:rPr>
              <a:t>In a way not very different from how words act as building blocks for sentences, words themselves are built up from a sequence of morphemes. </a:t>
            </a:r>
          </a:p>
          <a:p>
            <a:r>
              <a:rPr lang="en-US" sz="2150" dirty="0" smtClean="0">
                <a:latin typeface="Cambria" pitchFamily="18" charset="0"/>
              </a:rPr>
              <a:t>Computational morphology encompasses two areas. </a:t>
            </a:r>
          </a:p>
          <a:p>
            <a:r>
              <a:rPr lang="en-US" sz="2150" dirty="0" smtClean="0">
                <a:latin typeface="Cambria" pitchFamily="18" charset="0"/>
              </a:rPr>
              <a:t>The first is analysis, where a word is broken into its constituent morphemes. </a:t>
            </a:r>
          </a:p>
          <a:p>
            <a:r>
              <a:rPr lang="en-US" sz="2150" dirty="0" smtClean="0">
                <a:latin typeface="Cambria" pitchFamily="18" charset="0"/>
              </a:rPr>
              <a:t>The second is synthesis, wherein a word is composed from morphemes. </a:t>
            </a:r>
          </a:p>
          <a:p>
            <a:r>
              <a:rPr lang="en-US" sz="2150" dirty="0" smtClean="0">
                <a:latin typeface="Cambria" pitchFamily="18" charset="0"/>
              </a:rPr>
              <a:t>While it may appear that "parsing" a word to its morphemes is a simpler task than parsing a sentence, there are still interesting challenges. </a:t>
            </a:r>
          </a:p>
          <a:p>
            <a:r>
              <a:rPr lang="en-US" sz="2150" dirty="0" smtClean="0">
                <a:latin typeface="Cambria" pitchFamily="18" charset="0"/>
              </a:rPr>
              <a:t>Consider the ambiguity in parsing the word "foxes" (a plural noun or a singular verb) for example, which cannot be resolved without access to contextual information. </a:t>
            </a:r>
            <a:endParaRPr lang="en-US" sz="215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Three different sources of knowledge are necessary for morphological processing. </a:t>
            </a:r>
          </a:p>
          <a:p>
            <a:r>
              <a:rPr lang="en-US" sz="2200" dirty="0" smtClean="0">
                <a:latin typeface="Cambria" pitchFamily="18" charset="0"/>
              </a:rPr>
              <a:t>The first is the lexicon which has a listing of words and morphemes along with their roles (for example, adding an s gives the plural form of a noun).</a:t>
            </a:r>
          </a:p>
          <a:p>
            <a:r>
              <a:rPr lang="en-US" sz="2200" dirty="0" smtClean="0">
                <a:latin typeface="Cambria" pitchFamily="18" charset="0"/>
              </a:rPr>
              <a:t>The second is </a:t>
            </a:r>
            <a:r>
              <a:rPr lang="en-US" sz="2200" dirty="0" err="1" smtClean="0">
                <a:latin typeface="Cambria" pitchFamily="18" charset="0"/>
              </a:rPr>
              <a:t>morphotactics</a:t>
            </a:r>
            <a:r>
              <a:rPr lang="en-US" sz="2200" dirty="0" smtClean="0">
                <a:latin typeface="Cambria" pitchFamily="18" charset="0"/>
              </a:rPr>
              <a:t>, which is a set of rules that govern which endings go with which words (for example, '</a:t>
            </a:r>
            <a:r>
              <a:rPr lang="en-US" sz="2200" dirty="0" err="1" smtClean="0">
                <a:latin typeface="Cambria" pitchFamily="18" charset="0"/>
              </a:rPr>
              <a:t>er</a:t>
            </a:r>
            <a:r>
              <a:rPr lang="en-US" sz="2200" dirty="0" smtClean="0">
                <a:latin typeface="Cambria" pitchFamily="18" charset="0"/>
              </a:rPr>
              <a:t>' can follow 'do' but not 'be'). </a:t>
            </a:r>
          </a:p>
          <a:p>
            <a:r>
              <a:rPr lang="en-US" sz="2200" dirty="0" smtClean="0">
                <a:latin typeface="Cambria" pitchFamily="18" charset="0"/>
              </a:rPr>
              <a:t>The third is a set of rules to allow for change in spelling (for example, 'fly + s' should give rise to 'flies' and not '</a:t>
            </a:r>
            <a:r>
              <a:rPr lang="en-US" sz="2200" dirty="0" err="1" smtClean="0">
                <a:latin typeface="Cambria" pitchFamily="18" charset="0"/>
              </a:rPr>
              <a:t>flys</a:t>
            </a:r>
            <a:r>
              <a:rPr lang="en-US" sz="2200" dirty="0" smtClean="0">
                <a:latin typeface="Cambria" pitchFamily="18" charset="0"/>
              </a:rPr>
              <a:t>').  </a:t>
            </a:r>
          </a:p>
          <a:p>
            <a:r>
              <a:rPr lang="en-US" sz="2200" dirty="0" smtClean="0">
                <a:latin typeface="Cambria" pitchFamily="18" charset="0"/>
              </a:rPr>
              <a:t>The tools needed for morphological processing are concatenation and a mechanism to allow certain combinations and rule out some others based on the characters processed.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These can be conveniently captured using a Finite State Automaton (FSA). </a:t>
            </a:r>
          </a:p>
          <a:p>
            <a:r>
              <a:rPr lang="en-US" sz="2200" dirty="0" smtClean="0">
                <a:latin typeface="Cambria" pitchFamily="18" charset="0"/>
              </a:rPr>
              <a:t>An FSA makes transition between states driven by a sequence of input symbols. </a:t>
            </a:r>
          </a:p>
          <a:p>
            <a:r>
              <a:rPr lang="en-US" sz="2200" dirty="0" smtClean="0">
                <a:latin typeface="Cambria" pitchFamily="18" charset="0"/>
              </a:rPr>
              <a:t>An extension of this basic idea is that of Finite State Transducers (FST), which output symbols as it makes state transitions. </a:t>
            </a:r>
          </a:p>
          <a:p>
            <a:r>
              <a:rPr lang="en-US" sz="2200" dirty="0" smtClean="0">
                <a:latin typeface="Cambria" pitchFamily="18" charset="0"/>
              </a:rPr>
              <a:t>Thus, an FST can be viewed as a mechanism of taking in an input string and generating an output string, and this is ideally suited to the task of morphological processing. </a:t>
            </a:r>
          </a:p>
          <a:p>
            <a:r>
              <a:rPr lang="en-US" sz="2200" dirty="0" smtClean="0">
                <a:latin typeface="Cambria" pitchFamily="18" charset="0"/>
              </a:rPr>
              <a:t>The development of morphological processers is often modularized by adopting the notion of a two-level morphology. </a:t>
            </a:r>
          </a:p>
          <a:p>
            <a:r>
              <a:rPr lang="en-US" sz="2200" dirty="0" smtClean="0">
                <a:latin typeface="Cambria" pitchFamily="18" charset="0"/>
              </a:rPr>
              <a:t>The first module takes in a surface form of a word (say "birds") and splits it into possible morphemes ("bird" + "s").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2732</TotalTime>
  <Words>2230</Words>
  <Application>Microsoft Office PowerPoint</Application>
  <PresentationFormat>On-screen Show (4:3)</PresentationFormat>
  <Paragraphs>181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BusDsgSld</vt:lpstr>
      <vt:lpstr>默认设计模板</vt:lpstr>
      <vt:lpstr>1_默认设计模板</vt:lpstr>
      <vt:lpstr>默认设计模板_2</vt:lpstr>
      <vt:lpstr>Unit  6 - Lecture 37</vt:lpstr>
      <vt:lpstr>Basic NLP Techniques -Spelling checker</vt:lpstr>
      <vt:lpstr>Slide 3</vt:lpstr>
      <vt:lpstr>Slide 4</vt:lpstr>
      <vt:lpstr>Slide 5</vt:lpstr>
      <vt:lpstr>Slide 6</vt:lpstr>
      <vt:lpstr>Morphology using Finite State Transducer </vt:lpstr>
      <vt:lpstr>Slide 8</vt:lpstr>
      <vt:lpstr>Slide 9</vt:lpstr>
      <vt:lpstr>Slide 10</vt:lpstr>
      <vt:lpstr>Lexical Semantics using WordNet </vt:lpstr>
      <vt:lpstr>Slide 12</vt:lpstr>
      <vt:lpstr>Slide 13</vt:lpstr>
      <vt:lpstr>Slide 14</vt:lpstr>
      <vt:lpstr>Slide 15</vt:lpstr>
      <vt:lpstr>Word Sense Disambiguation</vt:lpstr>
      <vt:lpstr>Slide 17</vt:lpstr>
      <vt:lpstr>Slide 18</vt:lpstr>
      <vt:lpstr>Part of Speech Tagging</vt:lpstr>
      <vt:lpstr>Slide 20</vt:lpstr>
      <vt:lpstr>Slide 21</vt:lpstr>
      <vt:lpstr>Anaphora Resolution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Windows User</cp:lastModifiedBy>
  <cp:revision>745</cp:revision>
  <dcterms:created xsi:type="dcterms:W3CDTF">2015-07-23T15:29:25Z</dcterms:created>
  <dcterms:modified xsi:type="dcterms:W3CDTF">2022-12-20T03:44:30Z</dcterms:modified>
</cp:coreProperties>
</file>