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30"/>
  </p:notesMasterIdLst>
  <p:sldIdLst>
    <p:sldId id="256"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smtClean="0">
                <a:latin typeface="Cambria" pitchFamily="18" charset="0"/>
              </a:rPr>
              <a:t>Unit  6 </a:t>
            </a:r>
            <a:r>
              <a:rPr lang="en-US" sz="4000" dirty="0" smtClean="0">
                <a:latin typeface="Cambria" pitchFamily="18" charset="0"/>
              </a:rPr>
              <a:t>- </a:t>
            </a:r>
            <a:r>
              <a:rPr lang="en-US" sz="4000" smtClean="0">
                <a:latin typeface="Cambria" pitchFamily="18" charset="0"/>
              </a:rPr>
              <a:t>Lecture 38</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895599"/>
          </a:xfrm>
        </p:spPr>
        <p:txBody>
          <a:bodyPr>
            <a:noAutofit/>
          </a:bodyPr>
          <a:lstStyle/>
          <a:p>
            <a:pPr>
              <a:lnSpc>
                <a:spcPct val="130000"/>
              </a:lnSpc>
              <a:buFont typeface="Arial" pitchFamily="34" charset="0"/>
              <a:buChar char="•"/>
            </a:pPr>
            <a:r>
              <a:rPr lang="en-US" sz="2400" dirty="0" smtClean="0">
                <a:latin typeface="Cambria" pitchFamily="18" charset="0"/>
              </a:rPr>
              <a:t>  Applications of NLP</a:t>
            </a:r>
          </a:p>
          <a:p>
            <a:pPr lvl="1">
              <a:lnSpc>
                <a:spcPct val="130000"/>
              </a:lnSpc>
              <a:buFont typeface="Arial" pitchFamily="34" charset="0"/>
              <a:buChar char="•"/>
            </a:pPr>
            <a:r>
              <a:rPr lang="en-US" sz="2000" dirty="0" smtClean="0">
                <a:latin typeface="Cambria" pitchFamily="18" charset="0"/>
              </a:rPr>
              <a:t>Information retrieval </a:t>
            </a:r>
          </a:p>
          <a:p>
            <a:pPr lvl="1">
              <a:lnSpc>
                <a:spcPct val="130000"/>
              </a:lnSpc>
              <a:buFont typeface="Arial" pitchFamily="34" charset="0"/>
              <a:buChar char="•"/>
            </a:pPr>
            <a:r>
              <a:rPr lang="en-US" sz="2000" dirty="0" smtClean="0">
                <a:latin typeface="Cambria" pitchFamily="18" charset="0"/>
              </a:rPr>
              <a:t>Concept based information retrieval</a:t>
            </a:r>
          </a:p>
          <a:p>
            <a:pPr lvl="1">
              <a:lnSpc>
                <a:spcPct val="130000"/>
              </a:lnSpc>
              <a:buFont typeface="Arial" pitchFamily="34" charset="0"/>
              <a:buChar char="•"/>
            </a:pPr>
            <a:r>
              <a:rPr lang="en-US" sz="2000" dirty="0" smtClean="0">
                <a:latin typeface="Cambria" pitchFamily="18" charset="0"/>
              </a:rPr>
              <a:t>Information extraction</a:t>
            </a:r>
          </a:p>
          <a:p>
            <a:pPr lvl="1">
              <a:lnSpc>
                <a:spcPct val="130000"/>
              </a:lnSpc>
              <a:buFont typeface="Arial" pitchFamily="34" charset="0"/>
              <a:buChar char="•"/>
            </a:pPr>
            <a:r>
              <a:rPr lang="en-US" sz="2000" dirty="0" smtClean="0">
                <a:latin typeface="Cambria" pitchFamily="18" charset="0"/>
              </a:rPr>
              <a:t>Machine translation</a:t>
            </a:r>
          </a:p>
          <a:p>
            <a:pPr lvl="1">
              <a:lnSpc>
                <a:spcPct val="130000"/>
              </a:lnSpc>
              <a:buFont typeface="Arial" pitchFamily="34" charset="0"/>
              <a:buChar char="•"/>
            </a:pPr>
            <a:r>
              <a:rPr lang="en-US" sz="2000" dirty="0" smtClean="0">
                <a:latin typeface="Cambria" pitchFamily="18" charset="0"/>
              </a:rPr>
              <a:t>Text Summarization </a:t>
            </a:r>
          </a:p>
          <a:p>
            <a:pPr>
              <a:lnSpc>
                <a:spcPct val="130000"/>
              </a:lnSpc>
              <a:buFont typeface="Arial" pitchFamily="34" charset="0"/>
              <a:buChar char="•"/>
            </a:pPr>
            <a:endParaRPr lang="en-US" sz="1800" dirty="0" smtClean="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At a broad level, there are three different knowledge sources: linguistic, background and introspective.</a:t>
            </a:r>
          </a:p>
          <a:p>
            <a:r>
              <a:rPr lang="en-US" sz="2200" b="1" i="1" u="sng" dirty="0" smtClean="0">
                <a:latin typeface="Cambria" pitchFamily="18" charset="0"/>
              </a:rPr>
              <a:t>Linguistic Knowledge </a:t>
            </a:r>
          </a:p>
          <a:p>
            <a:r>
              <a:rPr lang="en-US" sz="2200" dirty="0" smtClean="0">
                <a:latin typeface="Cambria" pitchFamily="18" charset="0"/>
              </a:rPr>
              <a:t>A lexical resource like WordNet can help in capturing relatedness between words.</a:t>
            </a:r>
          </a:p>
          <a:p>
            <a:r>
              <a:rPr lang="en-US" sz="2200" dirty="0" smtClean="0">
                <a:latin typeface="Cambria" pitchFamily="18" charset="0"/>
              </a:rPr>
              <a:t>If "cat licking mirror” is presented as a query to an IR system, we would expect a document on "animal biting glass" to be marked as relevant.</a:t>
            </a:r>
          </a:p>
          <a:p>
            <a:r>
              <a:rPr lang="en-US" sz="2200" dirty="0" smtClean="0">
                <a:latin typeface="Cambria" pitchFamily="18" charset="0"/>
              </a:rPr>
              <a:t>Several systems have been designed to realize this goal using WordNet which helps us with the knowledge that "cat" is a hyponym of "animal" and "mirror" is a kind of "glass".</a:t>
            </a:r>
          </a:p>
          <a:p>
            <a:r>
              <a:rPr lang="en-US" sz="2200" dirty="0" smtClean="0">
                <a:latin typeface="Cambria" pitchFamily="18" charset="0"/>
              </a:rPr>
              <a:t>One approach is to augment a query with all related terms from WordNet, and then do a traditional retrieval.</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 second approach is to use numeric measures of WordNet similarity.</a:t>
            </a:r>
          </a:p>
          <a:p>
            <a:r>
              <a:rPr lang="en-US" sz="2200" b="1" i="1" u="sng" dirty="0" smtClean="0">
                <a:latin typeface="Cambria" pitchFamily="18" charset="0"/>
              </a:rPr>
              <a:t>Background Knowledge </a:t>
            </a:r>
          </a:p>
          <a:p>
            <a:r>
              <a:rPr lang="en-US" sz="2200" dirty="0" smtClean="0">
                <a:latin typeface="Cambria" pitchFamily="18" charset="0"/>
              </a:rPr>
              <a:t>Humans often use a lot of background knowledge in answering questions posed to them.</a:t>
            </a:r>
          </a:p>
          <a:p>
            <a:r>
              <a:rPr lang="en-US" sz="2200" dirty="0" smtClean="0">
                <a:latin typeface="Cambria" pitchFamily="18" charset="0"/>
              </a:rPr>
              <a:t>It is, for example, almost impossible to analyze an event pertaining to an Israel—Palestine conflict, unless someone has a good prior knowledge on the Middle East crisis.</a:t>
            </a:r>
          </a:p>
          <a:p>
            <a:r>
              <a:rPr lang="en-US" sz="2200" dirty="0" smtClean="0">
                <a:latin typeface="Cambria" pitchFamily="18" charset="0"/>
              </a:rPr>
              <a:t>Lexicons like WordNet clearly fall short of capturing such knowledge.</a:t>
            </a:r>
          </a:p>
          <a:p>
            <a:r>
              <a:rPr lang="en-US" sz="2200" dirty="0" smtClean="0">
                <a:latin typeface="Cambria" pitchFamily="18" charset="0"/>
              </a:rPr>
              <a:t>Interestingly, however, electronic encyclopedias like Wikipedia have emerged as a rich storehouse of background knowledge.</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Each Wikipedia article, which can be treated as a distinct concept, can be represented by the words in its text.</a:t>
            </a:r>
          </a:p>
          <a:p>
            <a:r>
              <a:rPr lang="en-US" sz="2200" dirty="0" smtClean="0">
                <a:latin typeface="Cambria" pitchFamily="18" charset="0"/>
              </a:rPr>
              <a:t>In addition, the articles are linked to each other and to Web pages outside Wikipedia using hyperlinks.</a:t>
            </a:r>
          </a:p>
          <a:p>
            <a:r>
              <a:rPr lang="en-US" sz="2200" dirty="0" smtClean="0">
                <a:latin typeface="Cambria" pitchFamily="18" charset="0"/>
              </a:rPr>
              <a:t>Each article is categorized under a concept hierarchy that can also be exploited.</a:t>
            </a:r>
          </a:p>
          <a:p>
            <a:r>
              <a:rPr lang="en-US" sz="2200" dirty="0" err="1" smtClean="0">
                <a:latin typeface="Cambria" pitchFamily="18" charset="0"/>
              </a:rPr>
              <a:t>Gabrilovich</a:t>
            </a:r>
            <a:r>
              <a:rPr lang="en-US" sz="2200" dirty="0" smtClean="0">
                <a:latin typeface="Cambria" pitchFamily="18" charset="0"/>
              </a:rPr>
              <a:t>  proposed a technique which they call Explicit Semantic Analysis (ESA), in which they treat each Wikipedia article as a concept.</a:t>
            </a:r>
          </a:p>
          <a:p>
            <a:r>
              <a:rPr lang="en-US" sz="2200" dirty="0" smtClean="0">
                <a:latin typeface="Cambria" pitchFamily="18" charset="0"/>
              </a:rPr>
              <a:t>A vector space is then constructed with each concept as a dimension.</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50" dirty="0" smtClean="0">
                <a:latin typeface="Cambria" pitchFamily="18" charset="0"/>
              </a:rPr>
              <a:t>Every word is represented in this space as a vector, which has a component 1 across a dimension, if the corresponding Wikipedia article contains that word, and has a component 0 otherwise.</a:t>
            </a:r>
          </a:p>
          <a:p>
            <a:r>
              <a:rPr lang="en-US" sz="2150" dirty="0" smtClean="0">
                <a:latin typeface="Cambria" pitchFamily="18" charset="0"/>
              </a:rPr>
              <a:t>Since any given piece of text is simply a vector sum of its word vectors, it is easy to map both the query and the given set of documents to the concept space. </a:t>
            </a:r>
          </a:p>
          <a:p>
            <a:r>
              <a:rPr lang="en-US" sz="2150" dirty="0" smtClean="0">
                <a:latin typeface="Cambria" pitchFamily="18" charset="0"/>
              </a:rPr>
              <a:t>Cosine similarities between the query and documents are computed and relevant documents are retrieved and ranked, as usual. </a:t>
            </a:r>
          </a:p>
          <a:p>
            <a:r>
              <a:rPr lang="en-US" sz="2150" b="1" u="sng" dirty="0" smtClean="0">
                <a:latin typeface="Cambria" pitchFamily="18" charset="0"/>
              </a:rPr>
              <a:t>Introspective Knowledge </a:t>
            </a:r>
          </a:p>
          <a:p>
            <a:r>
              <a:rPr lang="en-US" sz="2150" dirty="0" smtClean="0">
                <a:latin typeface="Cambria" pitchFamily="18" charset="0"/>
              </a:rPr>
              <a:t>The idea here is to infer associations between words and phrases by investigating their co-occurrence patterns within a collection of documents. </a:t>
            </a:r>
            <a:endParaRPr lang="en-US" sz="215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For example, the word "automobile" is likely to co-occur with words like "gear", "chassis" or "suspension" in many documents, and can thus be inferred to be "semantically related" to these words. </a:t>
            </a:r>
          </a:p>
          <a:p>
            <a:r>
              <a:rPr lang="en-US" sz="2200" dirty="0" smtClean="0">
                <a:latin typeface="Cambria" pitchFamily="18" charset="0"/>
              </a:rPr>
              <a:t>Statistical techniques can exploit these co-occurrence patterns to generate word clusters, which can in turn be used for query expansion. </a:t>
            </a:r>
          </a:p>
          <a:p>
            <a:r>
              <a:rPr lang="en-US" sz="2200" dirty="0" smtClean="0">
                <a:latin typeface="Cambria" pitchFamily="18" charset="0"/>
              </a:rPr>
              <a:t>Co-occurrences have their limitations, however. </a:t>
            </a:r>
          </a:p>
          <a:p>
            <a:r>
              <a:rPr lang="en-US" sz="2200" dirty="0" smtClean="0">
                <a:latin typeface="Cambria" pitchFamily="18" charset="0"/>
              </a:rPr>
              <a:t>Lund observed that near synonyms like road and street fail to co-occur in their huge corpus. </a:t>
            </a:r>
          </a:p>
          <a:p>
            <a:r>
              <a:rPr lang="en-US" sz="2200" dirty="0" smtClean="0">
                <a:latin typeface="Cambria" pitchFamily="18" charset="0"/>
              </a:rPr>
              <a:t>In a French corpus containing 24 million words from the daily newspaper Le Monde in 1999, </a:t>
            </a:r>
            <a:r>
              <a:rPr lang="en-US" sz="2200" dirty="0" err="1" smtClean="0">
                <a:latin typeface="Cambria" pitchFamily="18" charset="0"/>
              </a:rPr>
              <a:t>Lemaire</a:t>
            </a:r>
            <a:r>
              <a:rPr lang="en-US" sz="2200" dirty="0" smtClean="0">
                <a:latin typeface="Cambria" pitchFamily="18" charset="0"/>
              </a:rPr>
              <a:t>  found 131 occurrences of Internet, 94 occurrences of Web, but no co-occurrences at all.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This has motivated researchers to investigate ways of modelling higher order co-occurrence patterns between words. </a:t>
            </a:r>
          </a:p>
          <a:p>
            <a:r>
              <a:rPr lang="en-US" sz="2200" dirty="0" smtClean="0">
                <a:latin typeface="Cambria" pitchFamily="18" charset="0"/>
              </a:rPr>
              <a:t>If words A and B co-occur in some documents and words B and C in some others, words A and C can be said to share a second order co-occurrence between them (via B).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Information Extraction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goal of Information Extraction (IE) is to automatically identify named entities like people, places and organizations, as well as events and relations between entities. </a:t>
            </a:r>
          </a:p>
          <a:p>
            <a:r>
              <a:rPr lang="en-US" sz="2200" dirty="0" smtClean="0">
                <a:latin typeface="Cambria" pitchFamily="18" charset="0"/>
              </a:rPr>
              <a:t>Instead of attempting a full blown discourse understanding, Information Extraction operates over a restricted domain, and makes use of specific domain knowledge to elicit only certain kinds of information from text. </a:t>
            </a:r>
          </a:p>
          <a:p>
            <a:r>
              <a:rPr lang="en-US" sz="2200" dirty="0" smtClean="0">
                <a:latin typeface="Cambria" pitchFamily="18" charset="0"/>
              </a:rPr>
              <a:t>The process of building an </a:t>
            </a:r>
            <a:r>
              <a:rPr lang="en-US" sz="2200" dirty="0" err="1" smtClean="0">
                <a:latin typeface="Cambria" pitchFamily="18" charset="0"/>
              </a:rPr>
              <a:t>lE</a:t>
            </a:r>
            <a:r>
              <a:rPr lang="en-US" sz="2200" dirty="0" smtClean="0">
                <a:latin typeface="Cambria" pitchFamily="18" charset="0"/>
              </a:rPr>
              <a:t> system begins with a knowledge engineer describing the domain of interest using a template. </a:t>
            </a:r>
          </a:p>
          <a:p>
            <a:r>
              <a:rPr lang="en-US" sz="2200" dirty="0" smtClean="0">
                <a:latin typeface="Cambria" pitchFamily="18" charset="0"/>
              </a:rPr>
              <a:t>An example of a template is shown in next figure.</a:t>
            </a:r>
          </a:p>
          <a:p>
            <a:r>
              <a:rPr lang="en-US" sz="2200" dirty="0" smtClean="0">
                <a:latin typeface="Cambria" pitchFamily="18" charset="0"/>
              </a:rPr>
              <a:t>A template is basically a set of attributes (slots) and corresponding values (fillers).  </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An interesting aspect of the template idea in IE is its resemblance to structures proposed in literature on cognitive models of human memory. </a:t>
            </a:r>
          </a:p>
          <a:p>
            <a:r>
              <a:rPr lang="en-US" sz="2200" dirty="0" smtClean="0">
                <a:latin typeface="Cambria" pitchFamily="18" charset="0"/>
              </a:rPr>
              <a:t>The process of understanding an article on an air crash involves invoking the template that captures salient aspects of a crash (when, where, number and type of casualties, for instance) and filling in this template, while also recording any significant additional information that may not have been prototypical of a crash (say, a miraculous escape).</a:t>
            </a:r>
          </a:p>
          <a:p>
            <a:r>
              <a:rPr lang="en-US" sz="2200" dirty="0" smtClean="0">
                <a:latin typeface="Cambria" pitchFamily="18" charset="0"/>
              </a:rPr>
              <a:t>Once the filled-in template is recorded, it can be used to reconstruct a textual description of the crash.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18</a:t>
            </a:fld>
            <a:endParaRPr lang="en-US" dirty="0"/>
          </a:p>
        </p:txBody>
      </p:sp>
      <p:pic>
        <p:nvPicPr>
          <p:cNvPr id="6" name="Content Placeholder 5"/>
          <p:cNvPicPr>
            <a:picLocks noGrp="1"/>
          </p:cNvPicPr>
          <p:nvPr>
            <p:ph idx="1"/>
          </p:nvPr>
        </p:nvPicPr>
        <p:blipFill>
          <a:blip r:embed="rId2"/>
          <a:srcRect/>
          <a:stretch>
            <a:fillRect/>
          </a:stretch>
        </p:blipFill>
        <p:spPr bwMode="auto">
          <a:xfrm>
            <a:off x="1218464" y="2152270"/>
            <a:ext cx="6934935" cy="341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Machine Translation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Machine Translation (MT) refers to the process of automated translation of text from one language to another. </a:t>
            </a:r>
          </a:p>
          <a:p>
            <a:r>
              <a:rPr lang="en-US" sz="2200" dirty="0" smtClean="0">
                <a:latin typeface="Cambria" pitchFamily="18" charset="0"/>
              </a:rPr>
              <a:t>Achieving human level translation quality is a holy grail in NLP, primarily because generating good translations needs a very good understanding of the source document. </a:t>
            </a:r>
          </a:p>
          <a:p>
            <a:r>
              <a:rPr lang="en-US" sz="2200" dirty="0" smtClean="0">
                <a:latin typeface="Cambria" pitchFamily="18" charset="0"/>
              </a:rPr>
              <a:t>However, several interesting MT applications have been built and used commercially (Nilsson, 2010); often humans are involved in post-editing the machine generated output to improve its quality.</a:t>
            </a:r>
          </a:p>
          <a:p>
            <a:r>
              <a:rPr lang="en-US" sz="2200" dirty="0" smtClean="0">
                <a:latin typeface="Cambria" pitchFamily="18" charset="0"/>
              </a:rPr>
              <a:t>In countries like India where a very small fraction of population can understand English, one of the particularly impressive applications of MT is in rendering the vast amount of material available on the Web to local languages.</a:t>
            </a:r>
          </a:p>
          <a:p>
            <a:pPr>
              <a:buNone/>
            </a:pPr>
            <a:r>
              <a:rPr lang="en-US" sz="2200" dirty="0" smtClean="0">
                <a:latin typeface="Cambria" pitchFamily="18" charset="0"/>
              </a:rPr>
              <a:t> </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Information retrieval</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Information Retrieval (IR) is the task of retrieving information from a given collection of documents that satisfies a certain information need. </a:t>
            </a:r>
          </a:p>
          <a:p>
            <a:r>
              <a:rPr lang="en-US" sz="2100" dirty="0" smtClean="0">
                <a:latin typeface="Cambria" pitchFamily="18" charset="0"/>
              </a:rPr>
              <a:t>An obvious example is a search engine which is used by 85% of users when looking for some specific information. </a:t>
            </a:r>
          </a:p>
          <a:p>
            <a:r>
              <a:rPr lang="en-US" sz="2100" dirty="0" smtClean="0">
                <a:latin typeface="Cambria" pitchFamily="18" charset="0"/>
              </a:rPr>
              <a:t>A central challenge in Information Retrieval is the uncertainty about the information need of the user, and also about the potential utility of the retrieved document(s) in meeting that information need. </a:t>
            </a:r>
          </a:p>
          <a:p>
            <a:r>
              <a:rPr lang="en-US" sz="2100" dirty="0" smtClean="0">
                <a:latin typeface="Cambria" pitchFamily="18" charset="0"/>
              </a:rPr>
              <a:t>The system typically has to create underlying representations of the content of documents and match these up against the representation of the query. </a:t>
            </a:r>
          </a:p>
          <a:p>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There are two broad schemes in MT systems. </a:t>
            </a:r>
          </a:p>
          <a:p>
            <a:r>
              <a:rPr lang="en-US" sz="2100" dirty="0" smtClean="0">
                <a:latin typeface="Cambria" pitchFamily="18" charset="0"/>
              </a:rPr>
              <a:t>In Direct MT, a separate translator is built for each pair of source and target languages. </a:t>
            </a:r>
          </a:p>
          <a:p>
            <a:r>
              <a:rPr lang="en-US" sz="2100" dirty="0" smtClean="0">
                <a:latin typeface="Cambria" pitchFamily="18" charset="0"/>
              </a:rPr>
              <a:t>In contrast, the interlingua based approach is founded on the idea of an intermediate language. </a:t>
            </a:r>
          </a:p>
          <a:p>
            <a:r>
              <a:rPr lang="en-US" sz="2100" dirty="0" smtClean="0">
                <a:latin typeface="Cambria" pitchFamily="18" charset="0"/>
              </a:rPr>
              <a:t>Translators are built that convert text in a given language to the intermediate language, and vice versa.  </a:t>
            </a:r>
          </a:p>
          <a:p>
            <a:r>
              <a:rPr lang="en-US" sz="2100" dirty="0" smtClean="0">
                <a:latin typeface="Cambria" pitchFamily="18" charset="0"/>
              </a:rPr>
              <a:t>Given any source and target language pair, the source language text is first rendered into the intermediate language, which in turn is converted to the target. </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When compared to the direct approach, the interlingua based approach clearly cuts down on the number of translators that need to be built, so that any of n given languages can be translated to any other. </a:t>
            </a:r>
          </a:p>
          <a:p>
            <a:r>
              <a:rPr lang="en-US" sz="2200" dirty="0" smtClean="0">
                <a:latin typeface="Cambria" pitchFamily="18" charset="0"/>
              </a:rPr>
              <a:t>The concept of interlingua is also </a:t>
            </a:r>
            <a:r>
              <a:rPr lang="en-US" sz="2200" dirty="0" smtClean="0">
                <a:latin typeface="Cambria" pitchFamily="18" charset="0"/>
              </a:rPr>
              <a:t>suggestive </a:t>
            </a:r>
            <a:r>
              <a:rPr lang="en-US" sz="2200" dirty="0" smtClean="0">
                <a:latin typeface="Cambria" pitchFamily="18" charset="0"/>
              </a:rPr>
              <a:t>of Chomsky's idea of a deep level structure shared by all languages. </a:t>
            </a:r>
          </a:p>
          <a:p>
            <a:r>
              <a:rPr lang="en-US" sz="2200" dirty="0" smtClean="0">
                <a:latin typeface="Cambria" pitchFamily="18" charset="0"/>
              </a:rPr>
              <a:t>There are several challenges in the way of developing successful MT systems. </a:t>
            </a:r>
          </a:p>
          <a:p>
            <a:r>
              <a:rPr lang="en-US" sz="2200" dirty="0" smtClean="0">
                <a:latin typeface="Cambria" pitchFamily="18" charset="0"/>
              </a:rPr>
              <a:t>For one, we need to take into account differing word order in source and target languages. </a:t>
            </a:r>
          </a:p>
          <a:p>
            <a:r>
              <a:rPr lang="en-US" sz="2200" dirty="0" smtClean="0">
                <a:latin typeface="Cambria" pitchFamily="18" charset="0"/>
              </a:rPr>
              <a:t>NLP techniques like Word Sense Disambiguation, anaphora resolution, and resolution of ambiguities also play important roles.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Two important directions in the development of MT systems are Rule Based MT and Corpus Based MT.</a:t>
            </a:r>
          </a:p>
          <a:p>
            <a:r>
              <a:rPr lang="en-US" sz="2200" dirty="0" smtClean="0">
                <a:latin typeface="Cambria" pitchFamily="18" charset="0"/>
              </a:rPr>
              <a:t>The latter has gained prominence in recent years, primarily because of the state-of-the-art performances obtained using significantly lower knowledge acquisition overheads.</a:t>
            </a:r>
          </a:p>
          <a:p>
            <a:r>
              <a:rPr lang="en-US" sz="2200" dirty="0" smtClean="0">
                <a:latin typeface="Cambria" pitchFamily="18" charset="0"/>
              </a:rPr>
              <a:t>Rule-based translation systems parse the text in source language to produce an internal representation which is then transferred to the target language and rendered into text.</a:t>
            </a:r>
          </a:p>
          <a:p>
            <a:r>
              <a:rPr lang="en-US" sz="2200" dirty="0" smtClean="0">
                <a:latin typeface="Cambria" pitchFamily="18" charset="0"/>
              </a:rPr>
              <a:t>Sometimes, this threefold process is referred to as structural transfer.</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Text Summarization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An interesting application of NLP is in automatically generating summaries from natural language text.</a:t>
            </a:r>
          </a:p>
          <a:p>
            <a:r>
              <a:rPr lang="en-US" sz="2200" dirty="0" smtClean="0">
                <a:latin typeface="Cambria" pitchFamily="18" charset="0"/>
              </a:rPr>
              <a:t>The generation could be extractive summarization, in which parts of the text (say, sentences) from the source are used </a:t>
            </a:r>
            <a:r>
              <a:rPr lang="en-US" sz="2200" dirty="0" smtClean="0">
                <a:latin typeface="Cambria" pitchFamily="18" charset="0"/>
              </a:rPr>
              <a:t>precisely </a:t>
            </a:r>
            <a:r>
              <a:rPr lang="en-US" sz="2200" dirty="0" smtClean="0">
                <a:latin typeface="Cambria" pitchFamily="18" charset="0"/>
              </a:rPr>
              <a:t>to create summaries.</a:t>
            </a:r>
          </a:p>
          <a:p>
            <a:r>
              <a:rPr lang="en-US" sz="2200" dirty="0" smtClean="0">
                <a:latin typeface="Cambria" pitchFamily="18" charset="0"/>
              </a:rPr>
              <a:t>In contrast, abstractive summarization is harder, in that it involves detailed interpretation of the text and regeneration of the substantive content.</a:t>
            </a:r>
          </a:p>
          <a:p>
            <a:r>
              <a:rPr lang="en-US" sz="2200" dirty="0" smtClean="0">
                <a:latin typeface="Cambria" pitchFamily="18" charset="0"/>
              </a:rPr>
              <a:t>The process of summarization can be broken down into three major steps.</a:t>
            </a:r>
          </a:p>
          <a:p>
            <a:r>
              <a:rPr lang="en-US" sz="2200" dirty="0" smtClean="0">
                <a:latin typeface="Cambria" pitchFamily="18" charset="0"/>
              </a:rPr>
              <a:t>The first is topic identification, the goal of which is to return the highest scoring units (sentences) based on their suitability for inclusion in the summary.</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suitability is estimated using a combination of factors, such as positional criteria (headings, titles and starting sentences may be more important than others), cue phrase indicator criteria and word frequency criteria.</a:t>
            </a:r>
          </a:p>
          <a:p>
            <a:r>
              <a:rPr lang="en-US" sz="2200" dirty="0" smtClean="0">
                <a:latin typeface="Cambria" pitchFamily="18" charset="0"/>
              </a:rPr>
              <a:t>More such criteria, as well as an account of a comparison of their effectiveness based on empirical evaluations, are discussed in detail in Ed </a:t>
            </a:r>
            <a:r>
              <a:rPr lang="en-US" sz="2200" dirty="0" err="1" smtClean="0">
                <a:latin typeface="Cambria" pitchFamily="18" charset="0"/>
              </a:rPr>
              <a:t>Hovy</a:t>
            </a:r>
            <a:r>
              <a:rPr lang="en-US" sz="2200" dirty="0" smtClean="0">
                <a:latin typeface="Cambria" pitchFamily="18" charset="0"/>
              </a:rPr>
              <a:t>.</a:t>
            </a:r>
          </a:p>
          <a:p>
            <a:r>
              <a:rPr lang="en-US" sz="2200" dirty="0" smtClean="0">
                <a:latin typeface="Cambria" pitchFamily="18" charset="0"/>
              </a:rPr>
              <a:t>The second step is interpretation or topic fusion. This is an important step for abstractive summarization, and involves the use of information extraction approaches to fill in the slots of domain-specific templates, which capture the essential content that needs to be rendered into the summarized text.</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smtClean="0">
                <a:latin typeface="Cambria" pitchFamily="18" charset="0"/>
              </a:rPr>
              <a:t> </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Thanks to knowledge acquisition bottlenecks, this is a hard problem and has been a major stumbling block in the way of building abstractive summarizers.</a:t>
            </a:r>
          </a:p>
          <a:p>
            <a:r>
              <a:rPr lang="en-US" sz="2200" dirty="0" smtClean="0">
                <a:latin typeface="Cambria" pitchFamily="18" charset="0"/>
              </a:rPr>
              <a:t>The third and final step is summary generation, which uses Natural Language Generation techniques to render the filled-in templates resulting from the previous step to text.</a:t>
            </a:r>
          </a:p>
          <a:p>
            <a:r>
              <a:rPr lang="en-US" sz="2200" dirty="0" smtClean="0">
                <a:latin typeface="Cambria" pitchFamily="18" charset="0"/>
              </a:rPr>
              <a:t>It may be noted that the role of interpretation and summary generation is minimal in the case of extractive summarization.</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25</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The system could fail because the representations of the query and of the documents fall short of modelling their actual information content, or because of the shortcomings of the matching process itself.</a:t>
            </a:r>
          </a:p>
          <a:p>
            <a:r>
              <a:rPr lang="en-US" sz="2100" dirty="0" smtClean="0">
                <a:latin typeface="Cambria" pitchFamily="18" charset="0"/>
              </a:rPr>
              <a:t>A significant bulk of IR research has gone into formalisms/models for creating richer representations of the underlying semantic content or user intent.</a:t>
            </a:r>
          </a:p>
          <a:p>
            <a:r>
              <a:rPr lang="en-US" sz="2100" dirty="0" smtClean="0">
                <a:latin typeface="Cambria" pitchFamily="18" charset="0"/>
              </a:rPr>
              <a:t>A piece of text, at the surface level, is made up of words.</a:t>
            </a:r>
          </a:p>
          <a:p>
            <a:r>
              <a:rPr lang="en-US" sz="2100" dirty="0" smtClean="0">
                <a:latin typeface="Cambria" pitchFamily="18" charset="0"/>
              </a:rPr>
              <a:t>At a deeper level, however, is its meaning and function.</a:t>
            </a:r>
          </a:p>
          <a:p>
            <a:r>
              <a:rPr lang="en-US" sz="2100" dirty="0" smtClean="0">
                <a:latin typeface="Cambria" pitchFamily="18" charset="0"/>
              </a:rPr>
              <a:t>The lack of correspondence between deep and surface-level representations is a stumbling block for IR.</a:t>
            </a:r>
          </a:p>
          <a:p>
            <a:r>
              <a:rPr lang="en-US" sz="2100" dirty="0" smtClean="0">
                <a:latin typeface="Cambria" pitchFamily="18" charset="0"/>
              </a:rPr>
              <a:t>Also, IR systems typically operate on large volumes of text, and this presents challenges in terms of devising algorithms that scale up on efficiency across time and space.</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addition, ideas from research in Human Computer Interaction can be used to design interfaces that effectively elicit information needs of users.</a:t>
            </a:r>
          </a:p>
          <a:p>
            <a:r>
              <a:rPr lang="en-US" sz="2200" dirty="0" smtClean="0">
                <a:latin typeface="Cambria" pitchFamily="18" charset="0"/>
              </a:rPr>
              <a:t>An example of this is the idea of relevance feedback which works as follows.</a:t>
            </a:r>
          </a:p>
          <a:p>
            <a:r>
              <a:rPr lang="en-US" sz="2200" dirty="0" smtClean="0">
                <a:latin typeface="Cambria" pitchFamily="18" charset="0"/>
              </a:rPr>
              <a:t>The user is presented with a set of retrieved results and she offers her feedback by identifying those results which are relevant to the query, and those that are not.</a:t>
            </a:r>
          </a:p>
          <a:p>
            <a:r>
              <a:rPr lang="en-US" sz="2200" dirty="0" smtClean="0">
                <a:latin typeface="Cambria" pitchFamily="18" charset="0"/>
              </a:rPr>
              <a:t>This feedback is used by the system to automatically reformulate the query and retrieve results again.</a:t>
            </a:r>
          </a:p>
          <a:p>
            <a:r>
              <a:rPr lang="en-US" sz="2200" dirty="0" smtClean="0">
                <a:latin typeface="Cambria" pitchFamily="18" charset="0"/>
              </a:rPr>
              <a:t>A simple approach of query reformulation is one that changes the query by including words from relevant documents and excluding words from irrelevant ones.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quality of retrieval of an IR system is measured by precision and recall.</a:t>
            </a:r>
          </a:p>
          <a:p>
            <a:r>
              <a:rPr lang="en-US" sz="2200" dirty="0" smtClean="0">
                <a:latin typeface="Cambria" pitchFamily="18" charset="0"/>
              </a:rPr>
              <a:t>Precision refers to the proportion of retrieved documents that are relevant.</a:t>
            </a:r>
          </a:p>
          <a:p>
            <a:r>
              <a:rPr lang="en-US" sz="2200" dirty="0" smtClean="0">
                <a:latin typeface="Cambria" pitchFamily="18" charset="0"/>
              </a:rPr>
              <a:t>Recall refers to the proportion of relevant documents in the collection that have been retrieved.</a:t>
            </a:r>
          </a:p>
          <a:p>
            <a:r>
              <a:rPr lang="en-US" sz="2200" dirty="0" smtClean="0">
                <a:latin typeface="Cambria" pitchFamily="18" charset="0"/>
              </a:rPr>
              <a:t>In the Venn diagram shown in figure, the sets RET and REL refer to the set of retrieved results and the set of relevant results given a query, respectively.</a:t>
            </a:r>
          </a:p>
          <a:p>
            <a:r>
              <a:rPr lang="en-US" sz="2200" dirty="0" smtClean="0">
                <a:latin typeface="Cambria" pitchFamily="18" charset="0"/>
              </a:rPr>
              <a:t>As an example, consider an IR system that operates over a collection of 10,000 documents and retrieves 10 documents given a query Q.</a:t>
            </a:r>
          </a:p>
          <a:p>
            <a:r>
              <a:rPr lang="en-US" sz="2200" dirty="0" smtClean="0">
                <a:latin typeface="Cambria" pitchFamily="18" charset="0"/>
              </a:rPr>
              <a:t>Let us assume that 6 of the retrieved documents are found to be relevant to Q.</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dirty="0"/>
          </a:p>
        </p:txBody>
      </p:sp>
      <p:pic>
        <p:nvPicPr>
          <p:cNvPr id="6" name="Content Placeholder 5"/>
          <p:cNvPicPr>
            <a:picLocks noGrp="1"/>
          </p:cNvPicPr>
          <p:nvPr>
            <p:ph idx="1"/>
          </p:nvPr>
        </p:nvPicPr>
        <p:blipFill>
          <a:blip r:embed="rId2"/>
          <a:srcRect/>
          <a:stretch>
            <a:fillRect/>
          </a:stretch>
        </p:blipFill>
        <p:spPr bwMode="auto">
          <a:xfrm>
            <a:off x="3429000" y="3276600"/>
            <a:ext cx="4953000" cy="27432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609600" y="1524000"/>
            <a:ext cx="4333875" cy="184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total number of documents in the collection that are relevant to Q is 9.</a:t>
            </a:r>
          </a:p>
          <a:p>
            <a:r>
              <a:rPr lang="en-US" sz="2200" dirty="0" smtClean="0">
                <a:latin typeface="Cambria" pitchFamily="18" charset="0"/>
              </a:rPr>
              <a:t>The precision is 6/10 and recall is 6/9.</a:t>
            </a:r>
          </a:p>
          <a:p>
            <a:r>
              <a:rPr lang="en-US" sz="2200" dirty="0" smtClean="0">
                <a:latin typeface="Cambria" pitchFamily="18" charset="0"/>
              </a:rPr>
              <a:t>Note that evaluating recall is much harder than evaluating precision, since it is difficult to know a priori all documents that are relevant to a given query.</a:t>
            </a:r>
          </a:p>
          <a:p>
            <a:r>
              <a:rPr lang="en-US" sz="2200" dirty="0" smtClean="0">
                <a:latin typeface="Cambria" pitchFamily="18" charset="0"/>
              </a:rPr>
              <a:t>The application needs determine whether an IR system should be tuned to maximize precision or recall.</a:t>
            </a:r>
          </a:p>
          <a:p>
            <a:r>
              <a:rPr lang="en-US" sz="2200" dirty="0" smtClean="0">
                <a:latin typeface="Cambria" pitchFamily="18" charset="0"/>
              </a:rPr>
              <a:t>For example, precision may be more important in the context of a directory search system designed to fetch a telephone number, given a name or address.</a:t>
            </a:r>
          </a:p>
          <a:p>
            <a:r>
              <a:rPr lang="en-US" sz="2200" dirty="0" smtClean="0">
                <a:latin typeface="Cambria" pitchFamily="18" charset="0"/>
              </a:rPr>
              <a:t>In contrast, recall is a better measure when it comes to evaluate yellow page search.</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An example is a system designed to retrieve all vegetarian restaurants around a specific location in a city.</a:t>
            </a:r>
          </a:p>
          <a:p>
            <a:r>
              <a:rPr lang="en-US" sz="2200" dirty="0" smtClean="0">
                <a:latin typeface="Cambria" pitchFamily="18" charset="0"/>
              </a:rPr>
              <a:t>A typical user might be interested in going through most of the choices presented to her.</a:t>
            </a:r>
          </a:p>
          <a:p>
            <a:r>
              <a:rPr lang="en-US" sz="2200" dirty="0" smtClean="0">
                <a:latin typeface="Cambria" pitchFamily="18" charset="0"/>
              </a:rPr>
              <a:t>The steps involved in processing a document are as follows: </a:t>
            </a:r>
          </a:p>
          <a:p>
            <a:pPr lvl="1"/>
            <a:r>
              <a:rPr lang="en-US" sz="1800" dirty="0" smtClean="0">
                <a:latin typeface="Cambria" pitchFamily="18" charset="0"/>
              </a:rPr>
              <a:t>Tokenization</a:t>
            </a:r>
          </a:p>
          <a:p>
            <a:pPr lvl="1"/>
            <a:r>
              <a:rPr lang="en-US" sz="1800" dirty="0" err="1" smtClean="0">
                <a:latin typeface="Cambria" pitchFamily="18" charset="0"/>
              </a:rPr>
              <a:t>Stopword</a:t>
            </a:r>
            <a:r>
              <a:rPr lang="en-US" sz="1800" dirty="0" smtClean="0">
                <a:latin typeface="Cambria" pitchFamily="18" charset="0"/>
              </a:rPr>
              <a:t> removal</a:t>
            </a:r>
          </a:p>
          <a:p>
            <a:pPr lvl="1"/>
            <a:r>
              <a:rPr lang="en-US" sz="1800" dirty="0" smtClean="0">
                <a:latin typeface="Cambria" pitchFamily="18" charset="0"/>
              </a:rPr>
              <a:t>Stemming </a:t>
            </a:r>
          </a:p>
          <a:p>
            <a:pPr lvl="1"/>
            <a:r>
              <a:rPr lang="en-US" sz="1800" dirty="0" smtClean="0">
                <a:latin typeface="Cambria" pitchFamily="18" charset="0"/>
              </a:rPr>
              <a:t>Term weighting</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Concept based IR</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IR system, has several limitations.</a:t>
            </a:r>
          </a:p>
          <a:p>
            <a:r>
              <a:rPr lang="en-US" sz="2200" dirty="0" smtClean="0">
                <a:latin typeface="Cambria" pitchFamily="18" charset="0"/>
              </a:rPr>
              <a:t>The foremost among them is its assumption that words are unrelated to each other, which is obviously not true.</a:t>
            </a:r>
          </a:p>
          <a:p>
            <a:r>
              <a:rPr lang="en-US" sz="2200" dirty="0" smtClean="0">
                <a:latin typeface="Cambria" pitchFamily="18" charset="0"/>
              </a:rPr>
              <a:t>We would expect a query on "heart attack" to retrieve documents on "cardiac arrest" as well.</a:t>
            </a:r>
          </a:p>
          <a:p>
            <a:r>
              <a:rPr lang="en-US" sz="2200" dirty="0" smtClean="0">
                <a:latin typeface="Cambria" pitchFamily="18" charset="0"/>
              </a:rPr>
              <a:t>This motivates research on concept based IR, which aims at representing both documents and queries in terms of their underlying concepts, so that the retrieval is, by and large, robust to word choice variability.</a:t>
            </a:r>
          </a:p>
          <a:p>
            <a:r>
              <a:rPr lang="en-US" sz="2200" dirty="0" smtClean="0">
                <a:latin typeface="Cambria" pitchFamily="18" charset="0"/>
              </a:rPr>
              <a:t>In recent years, there is a significant thrust on coming up with appropriate representations for concepts, and exploiting different knowledge sources for building these concept representations.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2530</TotalTime>
  <Words>2478</Words>
  <Application>Microsoft Office PowerPoint</Application>
  <PresentationFormat>On-screen Show (4:3)</PresentationFormat>
  <Paragraphs>167</Paragraphs>
  <Slides>25</Slides>
  <Notes>0</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BusDsgSld</vt:lpstr>
      <vt:lpstr>默认设计模板</vt:lpstr>
      <vt:lpstr>1_默认设计模板</vt:lpstr>
      <vt:lpstr>默认设计模板_2</vt:lpstr>
      <vt:lpstr>Unit  6 - Lecture 38</vt:lpstr>
      <vt:lpstr>Information retrieval</vt:lpstr>
      <vt:lpstr>Slide 3</vt:lpstr>
      <vt:lpstr>Slide 4</vt:lpstr>
      <vt:lpstr>Slide 5</vt:lpstr>
      <vt:lpstr>Slide 6</vt:lpstr>
      <vt:lpstr>Slide 7</vt:lpstr>
      <vt:lpstr>Slide 8</vt:lpstr>
      <vt:lpstr>Concept based IR</vt:lpstr>
      <vt:lpstr>Slide 10</vt:lpstr>
      <vt:lpstr>Slide 11</vt:lpstr>
      <vt:lpstr>Slide 12</vt:lpstr>
      <vt:lpstr>Slide 13</vt:lpstr>
      <vt:lpstr>Slide 14</vt:lpstr>
      <vt:lpstr>Slide 15</vt:lpstr>
      <vt:lpstr>Information Extraction</vt:lpstr>
      <vt:lpstr>Slide 17</vt:lpstr>
      <vt:lpstr>Slide 18</vt:lpstr>
      <vt:lpstr>Machine Translation</vt:lpstr>
      <vt:lpstr>Slide 20</vt:lpstr>
      <vt:lpstr>Slide 21</vt:lpstr>
      <vt:lpstr>Slide 22</vt:lpstr>
      <vt:lpstr>Text Summarization</vt:lpstr>
      <vt:lpstr>Slide 24</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admin</cp:lastModifiedBy>
  <cp:revision>729</cp:revision>
  <dcterms:created xsi:type="dcterms:W3CDTF">2015-07-23T15:29:25Z</dcterms:created>
  <dcterms:modified xsi:type="dcterms:W3CDTF">2019-04-12T05:11:39Z</dcterms:modified>
</cp:coreProperties>
</file>