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70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Unit 2 - </a:t>
            </a:r>
            <a:r>
              <a:rPr lang="en-US" sz="4000" smtClean="0">
                <a:latin typeface="Cambria" pitchFamily="18" charset="0"/>
              </a:rPr>
              <a:t>Lecture </a:t>
            </a:r>
            <a:r>
              <a:rPr lang="en-US" sz="4000" smtClean="0">
                <a:latin typeface="Cambria" pitchFamily="18" charset="0"/>
              </a:rPr>
              <a:t>9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Best first search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7154" y="1600200"/>
            <a:ext cx="64096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This happens mainly because the algorithm only compares two states by estimating the distance to the goal, without taking into account the cost of reaching the two states. </a:t>
            </a:r>
          </a:p>
          <a:p>
            <a:r>
              <a:rPr lang="en-US" sz="2200" dirty="0" smtClean="0">
                <a:latin typeface="Cambria" pitchFamily="18" charset="0"/>
              </a:rPr>
              <a:t>Thus, if two states have the same heuristic value, but one of them was more expensive to achieve, the Best First Search algorithm has no way of discriminating between the two. </a:t>
            </a:r>
          </a:p>
          <a:p>
            <a:r>
              <a:rPr lang="en-US" sz="2200" dirty="0" smtClean="0">
                <a:latin typeface="Cambria" pitchFamily="18" charset="0"/>
              </a:rPr>
              <a:t>Incorporating this cost and some conditions on the heuristic will ensure the finding of optimal solutions.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Space complexity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We have already seen that the search frontier, represented by the list OPEN, grows linearly for DFS and exponentially for Breadth First Search. </a:t>
            </a:r>
          </a:p>
          <a:p>
            <a:r>
              <a:rPr lang="en-US" sz="2100" dirty="0" smtClean="0">
                <a:latin typeface="Cambria" pitchFamily="18" charset="0"/>
              </a:rPr>
              <a:t>The search frontier for Best First Search depends upon the accuracy of the heuristic function. </a:t>
            </a:r>
          </a:p>
          <a:p>
            <a:r>
              <a:rPr lang="en-US" sz="2100" dirty="0" smtClean="0">
                <a:latin typeface="Cambria" pitchFamily="18" charset="0"/>
              </a:rPr>
              <a:t>If the heuristic function is accurate then the search will home in onto the goal directly, and the frontier will only grow linearly. </a:t>
            </a:r>
          </a:p>
          <a:p>
            <a:r>
              <a:rPr lang="en-US" sz="2100" dirty="0" smtClean="0">
                <a:latin typeface="Cambria" pitchFamily="18" charset="0"/>
              </a:rPr>
              <a:t>Otherwise, the search algorithm may go down some path, change its mind, and sprout another branch in the search tree.</a:t>
            </a:r>
          </a:p>
          <a:p>
            <a:r>
              <a:rPr lang="en-US" sz="2100" dirty="0" smtClean="0">
                <a:latin typeface="Cambria" pitchFamily="18" charset="0"/>
              </a:rPr>
              <a:t>Figure in next slide depicts the frontiers for the three algorithms being discussed. </a:t>
            </a:r>
          </a:p>
          <a:p>
            <a:r>
              <a:rPr lang="en-US" sz="2000" dirty="0" smtClean="0">
                <a:latin typeface="Cambria" pitchFamily="18" charset="0"/>
              </a:rPr>
              <a:t>For most interesting problems, it is difficult to devise accurate heuristic functions, and consequently the search frontier also grows exponentially in best first searches.</a:t>
            </a:r>
          </a:p>
          <a:p>
            <a:endParaRPr lang="en-US" sz="2100" dirty="0" smtClean="0">
              <a:latin typeface="Cambria" pitchFamily="18" charset="0"/>
            </a:endParaRPr>
          </a:p>
          <a:p>
            <a:endParaRPr lang="en-US" sz="2100" dirty="0" smtClean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Time complexity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Like space complexity, time complexity too is dependent upon the accuracy of the heuristic function. </a:t>
            </a:r>
          </a:p>
          <a:p>
            <a:r>
              <a:rPr lang="en-US" sz="2200" dirty="0" smtClean="0">
                <a:latin typeface="Cambria" pitchFamily="18" charset="0"/>
              </a:rPr>
              <a:t>With a perfect heuristic function, the search will find the goal in linear time. </a:t>
            </a:r>
          </a:p>
          <a:p>
            <a:r>
              <a:rPr lang="en-US" sz="2200" dirty="0" smtClean="0">
                <a:latin typeface="Cambria" pitchFamily="18" charset="0"/>
              </a:rPr>
              <a:t>Again, since it is very difficult to find very good functions for interesting enough problems, the time required too tends to be exponential in practice. </a:t>
            </a:r>
          </a:p>
          <a:p>
            <a:r>
              <a:rPr lang="en-US" sz="2200" dirty="0" smtClean="0">
                <a:latin typeface="Cambria" pitchFamily="18" charset="0"/>
              </a:rPr>
              <a:t>A perfect heuristic function would only inspect nodes that lead to the goal. </a:t>
            </a:r>
          </a:p>
          <a:p>
            <a:r>
              <a:rPr lang="en-US" sz="2200" dirty="0" smtClean="0">
                <a:latin typeface="Cambria" pitchFamily="18" charset="0"/>
              </a:rPr>
              <a:t>If the function is not perfect then the search would often pick nodes that are not part of the path. </a:t>
            </a:r>
          </a:p>
          <a:p>
            <a:r>
              <a:rPr lang="en-US" sz="2200" dirty="0" smtClean="0">
                <a:latin typeface="Cambria" pitchFamily="18" charset="0"/>
              </a:rPr>
              <a:t>We define effective branching factor as a measure of how many extra nodes a search algorithm inspects.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i="1" dirty="0" smtClean="0">
                <a:latin typeface="Cambria" pitchFamily="18" charset="0"/>
              </a:rPr>
              <a:t>	</a:t>
            </a:r>
            <a:r>
              <a:rPr lang="en-US" sz="1800" b="1" i="1" dirty="0" smtClean="0">
                <a:latin typeface="Cambria" pitchFamily="18" charset="0"/>
              </a:rPr>
              <a:t>effective branching factor = total-nodes-expanded  / nodes-in-the-solution </a:t>
            </a:r>
          </a:p>
          <a:p>
            <a:r>
              <a:rPr lang="en-US" sz="2200" dirty="0" smtClean="0">
                <a:latin typeface="Cambria" pitchFamily="18" charset="0"/>
              </a:rPr>
              <a:t>For a perfect search function, the effective branching factor would tend to be 1. </a:t>
            </a:r>
          </a:p>
          <a:p>
            <a:r>
              <a:rPr lang="en-US" sz="2200" dirty="0" smtClean="0">
                <a:latin typeface="Cambria" pitchFamily="18" charset="0"/>
              </a:rPr>
              <a:t>For a very poor heuristic function, one expects the effective branching factor to tend to be much greater that the branching factor of the underlying search space. 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Best First Search is an informed search algorithm. </a:t>
            </a:r>
          </a:p>
          <a:p>
            <a:r>
              <a:rPr lang="en-US" sz="2100" dirty="0" smtClean="0">
                <a:latin typeface="Cambria" pitchFamily="18" charset="0"/>
              </a:rPr>
              <a:t>Instead of blindly searching in a predefined manner, it inspects all candidates to determine which of them is most likely to lead to the goal. </a:t>
            </a:r>
          </a:p>
          <a:p>
            <a:r>
              <a:rPr lang="en-US" sz="2100" dirty="0" smtClean="0">
                <a:latin typeface="Cambria" pitchFamily="18" charset="0"/>
              </a:rPr>
              <a:t>It does this by employing a heuristic function that looks at the state in the context of the goal, and evaluates it to a number that in some way represents the closeness to the goal. </a:t>
            </a:r>
          </a:p>
          <a:p>
            <a:r>
              <a:rPr lang="en-US" sz="2100" dirty="0" smtClean="0">
                <a:latin typeface="Cambria" pitchFamily="18" charset="0"/>
              </a:rPr>
              <a:t>The heuristic functions till time are domain dependent. They require the user to define them. </a:t>
            </a:r>
          </a:p>
          <a:p>
            <a:r>
              <a:rPr lang="en-US" sz="2100" dirty="0" smtClean="0">
                <a:latin typeface="Cambria" pitchFamily="18" charset="0"/>
              </a:rPr>
              <a:t>Typically, the heuristic function measures closeness by measuring similarity from some perspective. </a:t>
            </a:r>
          </a:p>
          <a:p>
            <a:r>
              <a:rPr lang="en-US" sz="2100" dirty="0" smtClean="0">
                <a:latin typeface="Cambria" pitchFamily="18" charset="0"/>
              </a:rPr>
              <a:t>For the route map, finding the similarity is in terms of location; while for the Eight-puzzle, it is in terms of similarity of the patterns formed by the tiles. 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Best first search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It is needed to make only a small change in algorithm Depth First Search.</a:t>
            </a:r>
          </a:p>
          <a:p>
            <a:r>
              <a:rPr lang="en-US" sz="2200" dirty="0" smtClean="0">
                <a:latin typeface="Cambria" pitchFamily="18" charset="0"/>
              </a:rPr>
              <a:t>Simply maintain an OPEN list sorted on the heuristic value, so that the node with the best heuristic value automatically comes to the head of the list.  </a:t>
            </a:r>
          </a:p>
          <a:p>
            <a:r>
              <a:rPr lang="en-US" sz="2200" dirty="0" smtClean="0">
                <a:latin typeface="Cambria" pitchFamily="18" charset="0"/>
              </a:rPr>
              <a:t>The algorithm then picks the node from the head of OPEN as before. </a:t>
            </a:r>
          </a:p>
          <a:p>
            <a:r>
              <a:rPr lang="en-US" sz="2200" dirty="0" smtClean="0">
                <a:latin typeface="Cambria" pitchFamily="18" charset="0"/>
              </a:rPr>
              <a:t>Conceptually, this can be written by replacing the line,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OPEN &lt;— append (NEW, tail(OPEN))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With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OPEN &lt;- </a:t>
            </a:r>
            <a:r>
              <a:rPr lang="en-US" sz="2200" dirty="0" err="1" smtClean="0">
                <a:latin typeface="Cambria" pitchFamily="18" charset="0"/>
              </a:rPr>
              <a:t>sort</a:t>
            </a:r>
            <a:r>
              <a:rPr lang="en-US" sz="2200" baseline="-25000" dirty="0" err="1" smtClean="0">
                <a:latin typeface="Cambria" pitchFamily="18" charset="0"/>
              </a:rPr>
              <a:t>h</a:t>
            </a:r>
            <a:r>
              <a:rPr lang="en-US" sz="2200" dirty="0" smtClean="0">
                <a:latin typeface="Cambria" pitchFamily="18" charset="0"/>
              </a:rPr>
              <a:t> (append (NEW, tail(OPEN))) </a:t>
            </a:r>
          </a:p>
          <a:p>
            <a:pPr>
              <a:buNone/>
            </a:pP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practice, though, it would be more efficient to implement OPEN as a priority queue.</a:t>
            </a:r>
          </a:p>
          <a:p>
            <a:r>
              <a:rPr lang="en-US" sz="2200" dirty="0" smtClean="0">
                <a:latin typeface="Cambria" pitchFamily="18" charset="0"/>
              </a:rPr>
              <a:t>In addition, one has to make the changes to the search node representation to include the heuristic value, and the consequent changes in the other functions.</a:t>
            </a:r>
          </a:p>
          <a:p>
            <a:r>
              <a:rPr lang="en-US" sz="2200" dirty="0" smtClean="0">
                <a:latin typeface="Cambria" pitchFamily="18" charset="0"/>
              </a:rPr>
              <a:t>The figure in next slide illustrates the progress of the algorithm on an example problem.</a:t>
            </a:r>
          </a:p>
          <a:p>
            <a:r>
              <a:rPr lang="en-US" sz="2200" dirty="0" smtClean="0">
                <a:latin typeface="Cambria" pitchFamily="18" charset="0"/>
              </a:rPr>
              <a:t>The graph in figure represents a city map, where the junctions are located on a two dimensional grid, each being 1 km.</a:t>
            </a:r>
          </a:p>
          <a:p>
            <a:r>
              <a:rPr lang="en-US" sz="2200" dirty="0" smtClean="0">
                <a:latin typeface="Cambria" pitchFamily="18" charset="0"/>
              </a:rPr>
              <a:t>A path from the start node S to the goal node G needs to be found.</a:t>
            </a:r>
          </a:p>
          <a:p>
            <a:r>
              <a:rPr lang="en-US" sz="2200" dirty="0" smtClean="0">
                <a:latin typeface="Cambria" pitchFamily="18" charset="0"/>
              </a:rPr>
              <a:t>The search uses the Manhattan distance as the estimate of the distance.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graph depicts the nodes on CLOSED with double circles, and the nodes on OPEN with single circles, at the instance when the algorithm terminates. </a:t>
            </a:r>
          </a:p>
          <a:p>
            <a:r>
              <a:rPr lang="en-US" sz="2200" dirty="0" smtClean="0">
                <a:latin typeface="Cambria" pitchFamily="18" charset="0"/>
              </a:rPr>
              <a:t>Both the sets of nodes are labeled with the heuristic values. The labels near the nodes show the order in which the nodes are expanded. </a:t>
            </a:r>
          </a:p>
          <a:p>
            <a:r>
              <a:rPr lang="en-US" sz="2200" dirty="0" smtClean="0">
                <a:latin typeface="Cambria" pitchFamily="18" charset="0"/>
              </a:rPr>
              <a:t>Note that the heuristic function initially takes the search down a path that is not part of the solution. </a:t>
            </a:r>
          </a:p>
          <a:p>
            <a:r>
              <a:rPr lang="en-US" sz="2200" dirty="0" smtClean="0">
                <a:latin typeface="Cambria" pitchFamily="18" charset="0"/>
              </a:rPr>
              <a:t>After exploring nodes labeled 2, 3 and 4 in the search order, the search abandons them and goes down a different path. </a:t>
            </a:r>
          </a:p>
          <a:p>
            <a:r>
              <a:rPr lang="en-US" sz="2200" dirty="0" smtClean="0">
                <a:latin typeface="Cambria" pitchFamily="18" charset="0"/>
              </a:rPr>
              <a:t>This is characteristic of a heuristic search, and happens because the heuristic function is not "aware" of the entire roadmap.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It only has a sense of direction. </a:t>
            </a:r>
          </a:p>
          <a:p>
            <a:r>
              <a:rPr lang="en-US" sz="2200" dirty="0" smtClean="0">
                <a:latin typeface="Cambria" pitchFamily="18" charset="0"/>
              </a:rPr>
              <a:t>Perhaps, in this example, there is a river on the way without a bridge at that point. </a:t>
            </a:r>
          </a:p>
          <a:p>
            <a:r>
              <a:rPr lang="en-US" sz="2200" dirty="0" smtClean="0">
                <a:latin typeface="Cambria" pitchFamily="18" charset="0"/>
              </a:rPr>
              <a:t>The search then has to explore an alternate route. </a:t>
            </a:r>
          </a:p>
          <a:p>
            <a:r>
              <a:rPr lang="en-US" sz="2200" dirty="0" smtClean="0">
                <a:latin typeface="Cambria" pitchFamily="18" charset="0"/>
              </a:rPr>
              <a:t>The back pointers on the edges point to the parent nodes, and the thick edges with back arrows show the path found by the search.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Completeness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Best First Search is obviously complete, at least for finite domains. </a:t>
            </a:r>
          </a:p>
          <a:p>
            <a:r>
              <a:rPr lang="en-US" sz="2200" dirty="0" smtClean="0">
                <a:latin typeface="Cambria" pitchFamily="18" charset="0"/>
              </a:rPr>
              <a:t>The reasoning is straightforward. The only change we are making is in the ordering of OPEN. </a:t>
            </a:r>
          </a:p>
          <a:p>
            <a:r>
              <a:rPr lang="en-US" sz="2200" dirty="0" smtClean="0">
                <a:latin typeface="Cambria" pitchFamily="18" charset="0"/>
              </a:rPr>
              <a:t>It still adds all unseen successors of a node to the list, and like the earlier search algorithms, it will report failure only after OPEN becomes empty. </a:t>
            </a:r>
          </a:p>
          <a:p>
            <a:r>
              <a:rPr lang="en-US" sz="2200" dirty="0" smtClean="0">
                <a:latin typeface="Cambria" pitchFamily="18" charset="0"/>
              </a:rPr>
              <a:t>That is, only when it has inspected all the candidate nodes. </a:t>
            </a:r>
          </a:p>
          <a:p>
            <a:r>
              <a:rPr lang="en-US" sz="2200" dirty="0" smtClean="0">
                <a:latin typeface="Cambria" pitchFamily="18" charset="0"/>
              </a:rPr>
              <a:t>Note that Best First Search is systematic too, in the sense that it will inspect all nodes before giving up. </a:t>
            </a:r>
          </a:p>
          <a:p>
            <a:r>
              <a:rPr lang="en-US" sz="2200" dirty="0" smtClean="0">
                <a:latin typeface="Cambria" pitchFamily="18" charset="0"/>
              </a:rPr>
              <a:t>For infinite state spaces, the 'completeness' property will depend upon the quality of the heuristic function.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If the function is good enough, the search will still home in on the goal state. </a:t>
            </a:r>
          </a:p>
          <a:p>
            <a:r>
              <a:rPr lang="en-US" sz="2200" dirty="0" smtClean="0">
                <a:latin typeface="Cambria" pitchFamily="18" charset="0"/>
              </a:rPr>
              <a:t>If the heuristic function yields no discriminating information (for example if h(n) = 0 for all nodes n), the algorithm will behave like its parent algorithm. </a:t>
            </a:r>
          </a:p>
          <a:p>
            <a:r>
              <a:rPr lang="en-US" sz="2200" dirty="0" smtClean="0">
                <a:latin typeface="Cambria" pitchFamily="18" charset="0"/>
              </a:rPr>
              <a:t>That is, either DFS or BFS, depending upon whether it treats OPEN like a stack or a queue.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Quality of solution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So far we have only talked about the quality of the solution in terms of its length, or the number of moves required to reach the goal. </a:t>
            </a:r>
          </a:p>
          <a:p>
            <a:r>
              <a:rPr lang="en-US" sz="2200" dirty="0" smtClean="0">
                <a:latin typeface="Cambria" pitchFamily="18" charset="0"/>
              </a:rPr>
              <a:t>With a simple example shown in figure next slide, we can see that it is possible that Best First Search can choose a longer solution, in terms of the number of hops. </a:t>
            </a:r>
          </a:p>
          <a:p>
            <a:r>
              <a:rPr lang="en-US" sz="2200" dirty="0" smtClean="0">
                <a:latin typeface="Cambria" pitchFamily="18" charset="0"/>
              </a:rPr>
              <a:t>This may happen if the heuristic function measures the difference in terms of some metric which does not relate to the number of steps. </a:t>
            </a:r>
          </a:p>
          <a:p>
            <a:r>
              <a:rPr lang="en-US" sz="2200" dirty="0" smtClean="0">
                <a:latin typeface="Cambria" pitchFamily="18" charset="0"/>
              </a:rPr>
              <a:t>Even when we look at other measures for quality, it will be possible to construct examples for which the algorithm picks a sub-optimal solution.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1135</TotalTime>
  <Words>1265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BusDsgSld</vt:lpstr>
      <vt:lpstr>默认设计模板</vt:lpstr>
      <vt:lpstr>1_默认设计模板</vt:lpstr>
      <vt:lpstr>默认设计模板_2</vt:lpstr>
      <vt:lpstr>Unit 2 - Lecture 9</vt:lpstr>
      <vt:lpstr>Best first search</vt:lpstr>
      <vt:lpstr>Slide 3</vt:lpstr>
      <vt:lpstr>Slide 4</vt:lpstr>
      <vt:lpstr>Slide 5</vt:lpstr>
      <vt:lpstr>Slide 6</vt:lpstr>
      <vt:lpstr>Completeness</vt:lpstr>
      <vt:lpstr>Slide 8</vt:lpstr>
      <vt:lpstr>Quality of solution</vt:lpstr>
      <vt:lpstr>Slide 10</vt:lpstr>
      <vt:lpstr>Slide 11</vt:lpstr>
      <vt:lpstr>Space complexity</vt:lpstr>
      <vt:lpstr>Slide 13</vt:lpstr>
      <vt:lpstr>Time complexity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admin</cp:lastModifiedBy>
  <cp:revision>370</cp:revision>
  <dcterms:created xsi:type="dcterms:W3CDTF">2015-07-23T15:29:25Z</dcterms:created>
  <dcterms:modified xsi:type="dcterms:W3CDTF">2019-02-02T05:20:13Z</dcterms:modified>
</cp:coreProperties>
</file>