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</p:sld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Lecture 12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Beam search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Tabu</a:t>
            </a:r>
            <a:r>
              <a:rPr lang="en-US" sz="2200" dirty="0" smtClean="0">
                <a:latin typeface="Cambria" pitchFamily="18" charset="0"/>
              </a:rPr>
              <a:t> search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That is, the solution component that was perturbed recently cannot be changed. </a:t>
            </a:r>
          </a:p>
          <a:p>
            <a:r>
              <a:rPr lang="en-US" sz="2000" dirty="0" smtClean="0"/>
              <a:t>One way to implement this would be to maintain a memory vector M with an entry for each component counting down the waiting period for changing the component. </a:t>
            </a:r>
          </a:p>
          <a:p>
            <a:r>
              <a:rPr lang="en-US" sz="2000" dirty="0" smtClean="0"/>
              <a:t>Barring certain moves in a Tabu search may also exclude some previously unexplored state. </a:t>
            </a:r>
          </a:p>
          <a:p>
            <a:r>
              <a:rPr lang="en-US" sz="2000" dirty="0" smtClean="0"/>
              <a:t>What if one such excluded state is a good one? </a:t>
            </a:r>
          </a:p>
          <a:p>
            <a:r>
              <a:rPr lang="en-US" sz="2000" dirty="0" smtClean="0"/>
              <a:t>One could set an aspiration criterion under which moves could overrule the tabu placed on them. </a:t>
            </a:r>
          </a:p>
          <a:p>
            <a:r>
              <a:rPr lang="en-US" sz="2000" dirty="0" smtClean="0"/>
              <a:t>The criteria could be that all non-tabu moves lead to worse nodes, and a tabu move yields a value better than all values found so far.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Thus, while the tabu principle would try and distribute the search amongst different components equitably, the aspiration criteria would still allow potentially best moves to stay in the competition. </a:t>
            </a:r>
          </a:p>
          <a:p>
            <a:r>
              <a:rPr lang="en-US" sz="2000" dirty="0" smtClean="0"/>
              <a:t>Yet another way to diversify a search could be to keep track of the overall frequency of the different moves. </a:t>
            </a:r>
          </a:p>
          <a:p>
            <a:r>
              <a:rPr lang="en-US" sz="2000" dirty="0" smtClean="0"/>
              <a:t>Note that this can also be done with a finite memory. </a:t>
            </a:r>
          </a:p>
          <a:p>
            <a:r>
              <a:rPr lang="en-US" sz="2000" dirty="0" smtClean="0"/>
              <a:t>Moves that have been less frequently used could be given preference. </a:t>
            </a:r>
          </a:p>
          <a:p>
            <a:r>
              <a:rPr lang="en-US" sz="2000" dirty="0" smtClean="0"/>
              <a:t>Imposing a penalty proportional to the frequency on the evaluation value could do this. </a:t>
            </a:r>
          </a:p>
          <a:p>
            <a:r>
              <a:rPr lang="en-US" sz="2000" dirty="0" smtClean="0"/>
              <a:t>Thus, nodes generated by frequent moves would get evaluated lower and lower, and the other moves would get a chance to be chosen.</a:t>
            </a:r>
          </a:p>
          <a:p>
            <a:r>
              <a:rPr lang="en-US" sz="2000" dirty="0" smtClean="0"/>
              <a:t>Tabu search is a deterministic approach to moving away from maxima.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Beam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000" dirty="0" smtClean="0"/>
              <a:t>In many problem domains, fairly good heuristic functions can be devised; but they may not be foolproof. </a:t>
            </a:r>
          </a:p>
          <a:p>
            <a:r>
              <a:rPr lang="en-US" sz="2000" dirty="0" smtClean="0"/>
              <a:t>Typically, at various levels a few choices may look almost equal, and the function may not be able to discriminate between them. </a:t>
            </a:r>
          </a:p>
          <a:p>
            <a:r>
              <a:rPr lang="en-US" sz="2000" dirty="0" smtClean="0"/>
              <a:t>In such a situation, it may help to keep more than one node in the search tree at each level. </a:t>
            </a:r>
          </a:p>
          <a:p>
            <a:r>
              <a:rPr lang="en-US" sz="2000" dirty="0" smtClean="0"/>
              <a:t>The number of nodes kept is known as the beam width b. </a:t>
            </a:r>
          </a:p>
          <a:p>
            <a:r>
              <a:rPr lang="en-US" sz="2000" dirty="0" smtClean="0"/>
              <a:t>At each stage of expansion, all b nodes are expanded; and from the successors, the best b are retained. </a:t>
            </a:r>
          </a:p>
          <a:p>
            <a:r>
              <a:rPr lang="en-US" sz="2000" dirty="0" smtClean="0"/>
              <a:t>The memory requirement thus increases by a constant amount. </a:t>
            </a:r>
          </a:p>
          <a:p>
            <a:r>
              <a:rPr lang="en-US" sz="2000" dirty="0" smtClean="0"/>
              <a:t>The search tree explored by </a:t>
            </a:r>
            <a:r>
              <a:rPr lang="en-US" sz="2000" dirty="0" smtClean="0"/>
              <a:t>beam </a:t>
            </a:r>
            <a:r>
              <a:rPr lang="en-US" sz="2000" dirty="0" smtClean="0"/>
              <a:t>search of width=2 is shown in next slide figure.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1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000" dirty="0" smtClean="0"/>
              <a:t>Beam Search is often used in situations where backtracking is not feasible because of other reasons. </a:t>
            </a:r>
          </a:p>
          <a:p>
            <a:r>
              <a:rPr lang="en-US" sz="2000" dirty="0" smtClean="0"/>
              <a:t>One of the places where it has been used often is in speech processing. </a:t>
            </a:r>
          </a:p>
          <a:p>
            <a:r>
              <a:rPr lang="en-US" sz="2000" dirty="0" smtClean="0"/>
              <a:t>The idea is to combine simpler units of sounds, syllables or phonemes, into bigger units. </a:t>
            </a:r>
          </a:p>
          <a:p>
            <a:r>
              <a:rPr lang="en-US" sz="2000" dirty="0" smtClean="0"/>
              <a:t>There are various rules for combining sounds to get meaningful words, and the process has to be done in a continuous (online) mode, producing candidate words as the smaller sound units come in. </a:t>
            </a:r>
          </a:p>
          <a:p>
            <a:r>
              <a:rPr lang="en-US" sz="2000" dirty="0" smtClean="0"/>
              <a:t>Since most languages have words that sound similar, where similar symbols that can combine into different word units, a speech processing system benefits by keeping more than one option open. </a:t>
            </a:r>
          </a:p>
          <a:p>
            <a:r>
              <a:rPr lang="en-US" sz="2000" dirty="0" smtClean="0"/>
              <a:t>Examples are shown in next two slides.</a:t>
            </a:r>
          </a:p>
          <a:p>
            <a:r>
              <a:rPr lang="en-US" sz="2000" dirty="0" smtClean="0"/>
              <a:t>You select the no. of nodes in beam as per the situation.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eam search.png"/>
          <p:cNvPicPr>
            <a:picLocks noGrp="1" noChangeAspect="1"/>
          </p:cNvPicPr>
          <p:nvPr>
            <p:ph idx="1"/>
          </p:nvPr>
        </p:nvPicPr>
        <p:blipFill>
          <a:blip r:embed="rId2"/>
          <a:srcRect l="9297" t="5051" r="9297"/>
          <a:stretch>
            <a:fillRect/>
          </a:stretch>
        </p:blipFill>
        <p:spPr>
          <a:xfrm>
            <a:off x="838200" y="1600200"/>
            <a:ext cx="7543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1248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000" dirty="0" smtClean="0"/>
              <a:t>Beam search is better when backtracking is not possible.</a:t>
            </a:r>
          </a:p>
          <a:p>
            <a:r>
              <a:rPr lang="en-US" sz="2000" dirty="0" smtClean="0"/>
              <a:t>In case of two node beam search, whenever one path leads to dead end, the other path is available and we are not stuck up.</a:t>
            </a:r>
          </a:p>
          <a:p>
            <a:r>
              <a:rPr lang="en-US" sz="2000" dirty="0" smtClean="0"/>
              <a:t>We may pick up two most promising children from the other path and can continue as two node beam search once again.</a:t>
            </a:r>
          </a:p>
          <a:p>
            <a:r>
              <a:rPr lang="en-US" sz="2000" dirty="0" smtClean="0"/>
              <a:t>If we have a three node beam search, even when two paths led to dead end, the third path can still save the day.</a:t>
            </a:r>
          </a:p>
          <a:p>
            <a:r>
              <a:rPr lang="en-US" sz="2000" dirty="0" smtClean="0"/>
              <a:t>Thus bigger the beam, more tolerant the search process is. </a:t>
            </a:r>
          </a:p>
          <a:p>
            <a:r>
              <a:rPr lang="en-US" sz="2000" dirty="0" smtClean="0"/>
              <a:t>There are some real world situations which demand such processing.</a:t>
            </a:r>
          </a:p>
          <a:p>
            <a:r>
              <a:rPr lang="en-US" sz="2000" dirty="0" smtClean="0"/>
              <a:t>For example consider the speech to a multi-national audience is being translated to other languages. </a:t>
            </a:r>
          </a:p>
          <a:p>
            <a:r>
              <a:rPr lang="en-US" sz="2000" dirty="0" smtClean="0"/>
              <a:t>So, translation of a sentence into another language can be done with beam search.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Tabu search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000" dirty="0" smtClean="0">
                <a:latin typeface="Cambria" pitchFamily="18" charset="0"/>
              </a:rPr>
              <a:t>The main idea in Tabu search is to augment the exploitative strategy of heuristic search with an explorative tendency that looks for new areas in the search space.</a:t>
            </a:r>
          </a:p>
          <a:p>
            <a:r>
              <a:rPr lang="en-US" sz="2000" dirty="0" smtClean="0">
                <a:latin typeface="Cambria" pitchFamily="18" charset="0"/>
              </a:rPr>
              <a:t>That is, the search follows the diktat of the heuristic function as long as better choices are presented. </a:t>
            </a:r>
          </a:p>
          <a:p>
            <a:r>
              <a:rPr lang="en-US" sz="2000" dirty="0" smtClean="0">
                <a:latin typeface="Cambria" pitchFamily="18" charset="0"/>
              </a:rPr>
              <a:t>But when there are no better choices, instead of terminating the local search as seen so far, it gives in to its explorative tendency to continue searching. </a:t>
            </a:r>
          </a:p>
          <a:p>
            <a:r>
              <a:rPr lang="en-US" sz="2000" dirty="0" smtClean="0">
                <a:latin typeface="Cambria" pitchFamily="18" charset="0"/>
              </a:rPr>
              <a:t>Having got off an optimum, the algorithm should not return to it, because that is what the heuristic function would suggest.  </a:t>
            </a:r>
          </a:p>
          <a:p>
            <a:r>
              <a:rPr lang="en-US" sz="2000" dirty="0" smtClean="0"/>
              <a:t>Tabu search modifies the termination criteria. </a:t>
            </a:r>
          </a:p>
          <a:p>
            <a:r>
              <a:rPr lang="en-US" sz="2000" dirty="0" smtClean="0"/>
              <a:t>The algorithm does not terminate on reaching a maximum, but continues searching beyond until some other criterion is met.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One way to getting the most out of the search would be to keep track of the best solution found. </a:t>
            </a:r>
          </a:p>
          <a:p>
            <a:r>
              <a:rPr lang="en-US" sz="2000" dirty="0" smtClean="0"/>
              <a:t>This would be fairly straightforward while searching the solution space. </a:t>
            </a:r>
          </a:p>
          <a:p>
            <a:r>
              <a:rPr lang="en-US" sz="2000" dirty="0" smtClean="0"/>
              <a:t>Tabu search is basically guided by the heuristic function. </a:t>
            </a:r>
          </a:p>
          <a:p>
            <a:r>
              <a:rPr lang="en-US" sz="2000" dirty="0" smtClean="0"/>
              <a:t>As a consequence, even if it were to go beyond a local maximum, the heuristic function would tend to pull it back to the maxima. </a:t>
            </a:r>
          </a:p>
          <a:p>
            <a:r>
              <a:rPr lang="en-US" sz="2000" dirty="0" smtClean="0"/>
              <a:t>One way to drive the search away from the maxima is to keep a finite CLOSED list in which the most recent nodes are stored. </a:t>
            </a:r>
          </a:p>
          <a:p>
            <a:r>
              <a:rPr lang="en-US" sz="2000" dirty="0" smtClean="0"/>
              <a:t>Such a CLOSED list could be implemented as a circular queue of k elements, in which only the last k nodes are stored. </a:t>
            </a:r>
          </a:p>
          <a:p>
            <a:r>
              <a:rPr lang="en-US" sz="2000" dirty="0" smtClean="0"/>
              <a:t>In a solution space search where the moves alter components of a solution, one could also keep track of which moves were used in the recent past.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mbria"/>
        <a:ea typeface="SimHei"/>
        <a:cs typeface=""/>
      </a:majorFont>
      <a:minorFont>
        <a:latin typeface="Cambria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629</TotalTime>
  <Words>980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BusDsgSld</vt:lpstr>
      <vt:lpstr>默认设计模板</vt:lpstr>
      <vt:lpstr>1_默认设计模板</vt:lpstr>
      <vt:lpstr>默认设计模板_2</vt:lpstr>
      <vt:lpstr>Lecture 12</vt:lpstr>
      <vt:lpstr>Beam search</vt:lpstr>
      <vt:lpstr>Slide 3</vt:lpstr>
      <vt:lpstr>Slide 4</vt:lpstr>
      <vt:lpstr>Slide 5</vt:lpstr>
      <vt:lpstr>Slide 6</vt:lpstr>
      <vt:lpstr>Slide 7</vt:lpstr>
      <vt:lpstr>Tabu search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</dc:title>
  <dc:creator>divyakant</dc:creator>
  <cp:lastModifiedBy>User</cp:lastModifiedBy>
  <cp:revision>266</cp:revision>
  <dcterms:created xsi:type="dcterms:W3CDTF">2015-07-23T15:29:25Z</dcterms:created>
  <dcterms:modified xsi:type="dcterms:W3CDTF">2023-10-04T09:01:38Z</dcterms:modified>
</cp:coreProperties>
</file>