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17"/>
  </p:notesMasterIdLst>
  <p:sldIdLst>
    <p:sldId id="256" r:id="rId5"/>
    <p:sldId id="28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Unit 2 - </a:t>
            </a:r>
            <a:r>
              <a:rPr lang="en-US" sz="4000" smtClean="0">
                <a:latin typeface="Cambria" pitchFamily="18" charset="0"/>
              </a:rPr>
              <a:t>Lecture 13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Simulated Annealing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Here P is the probability of making a move from the current node C to the new node N, ΔE = (</a:t>
            </a:r>
            <a:r>
              <a:rPr lang="en-US" sz="2000" dirty="0" err="1" smtClean="0"/>
              <a:t>eval</a:t>
            </a:r>
            <a:r>
              <a:rPr lang="en-US" sz="2000" dirty="0" smtClean="0"/>
              <a:t>(N) -</a:t>
            </a:r>
            <a:r>
              <a:rPr lang="en-US" sz="2000" dirty="0" err="1" smtClean="0"/>
              <a:t>eval</a:t>
            </a:r>
            <a:r>
              <a:rPr lang="en-US" sz="2000" dirty="0" smtClean="0"/>
              <a:t>(C)) is the gain in value and T is an externally controlled parameter called temperature. </a:t>
            </a:r>
          </a:p>
          <a:p>
            <a:r>
              <a:rPr lang="en-US" sz="2000" dirty="0" smtClean="0"/>
              <a:t>Note that the above formula is for maximization of the evaluation function value. </a:t>
            </a:r>
          </a:p>
          <a:p>
            <a:r>
              <a:rPr lang="en-US" sz="2000" dirty="0" smtClean="0"/>
              <a:t>For minimization, the negative sign in the denominator will be removed. </a:t>
            </a:r>
          </a:p>
          <a:p>
            <a:r>
              <a:rPr lang="en-US" sz="2000" dirty="0" smtClean="0"/>
              <a:t>The general outline of the SA algorithm is given in next slide.</a:t>
            </a:r>
          </a:p>
          <a:p>
            <a:r>
              <a:rPr lang="en-US" sz="2000" dirty="0" smtClean="0"/>
              <a:t>There are many variations that can be done here, by choosing different cooling schedules. </a:t>
            </a:r>
          </a:p>
          <a:p>
            <a:r>
              <a:rPr lang="en-US" sz="2000" dirty="0" smtClean="0"/>
              <a:t>Another variation is one in which probabilistic moves are made only for negative gain moves.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000" dirty="0" smtClean="0"/>
              <a:t>One way that the SA algorithm is different from the many algorithms we have seen is that </a:t>
            </a:r>
            <a:r>
              <a:rPr lang="en-US" sz="2000" b="1" dirty="0" smtClean="0"/>
              <a:t>it does not do local optimization</a:t>
            </a:r>
            <a:r>
              <a:rPr lang="en-US" sz="2000" dirty="0" smtClean="0"/>
              <a:t>. </a:t>
            </a:r>
          </a:p>
          <a:p>
            <a:r>
              <a:rPr lang="en-US" sz="2000" b="1" dirty="0" smtClean="0"/>
              <a:t>It does not look around the neighbourhood of a node for the best neighbour. </a:t>
            </a:r>
          </a:p>
          <a:p>
            <a:r>
              <a:rPr lang="en-US" sz="2000" dirty="0" smtClean="0"/>
              <a:t>Instead</a:t>
            </a:r>
            <a:r>
              <a:rPr lang="en-US" sz="2000" b="1" dirty="0" smtClean="0"/>
              <a:t>, it generates one successor or neighbour randomly, and then decides probabilistically whether to move to it or not. </a:t>
            </a:r>
          </a:p>
          <a:p>
            <a:r>
              <a:rPr lang="en-US" sz="2000" dirty="0" smtClean="0"/>
              <a:t>Thus, it can easily be used in problems where there are a large number of neighbours for a given node. </a:t>
            </a:r>
          </a:p>
          <a:p>
            <a:r>
              <a:rPr lang="en-US" sz="2000" dirty="0" smtClean="0"/>
              <a:t>In domains where one is dealing with real-valued variables, there could potentially be an infinite number of neighbours, like on a real hill; but this would not deter one from writing a search algorithm.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Simulated annealing, is drawn from a source quite unrelated to computer science, leave alone AI.</a:t>
            </a:r>
          </a:p>
          <a:p>
            <a:r>
              <a:rPr lang="en-US" sz="2000" dirty="0" smtClean="0"/>
              <a:t>Annealing means controlled cooling</a:t>
            </a:r>
          </a:p>
          <a:p>
            <a:r>
              <a:rPr lang="en-US" sz="2000" dirty="0" smtClean="0"/>
              <a:t>In metallurgy when new alloys are made, they are melted at a high temperature and allowed to cool down in a controlled manner to maximize crystal size of the solid state metal formed at the end of the process.</a:t>
            </a:r>
          </a:p>
          <a:p>
            <a:r>
              <a:rPr lang="en-US" sz="2000" dirty="0" smtClean="0"/>
              <a:t>In fact the final state is the minimum energy state.</a:t>
            </a:r>
          </a:p>
          <a:p>
            <a:r>
              <a:rPr lang="en-US" sz="2000" dirty="0" smtClean="0"/>
              <a:t>The idea is to get the solid state with lowest possible energy value as that is the most robust form.</a:t>
            </a:r>
          </a:p>
          <a:p>
            <a:r>
              <a:rPr lang="en-US" sz="2000" dirty="0" smtClean="0"/>
              <a:t>The interesting part of the process is the controlling the cooling down process.</a:t>
            </a:r>
          </a:p>
          <a:p>
            <a:r>
              <a:rPr lang="en-US" sz="2000" dirty="0" smtClean="0"/>
              <a:t>If the temperature is allowed to reduce fast, the resultant form is a high energy state which is brittle.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If the temperature is allowed to reduce very slowly, it wastes lot of time.</a:t>
            </a:r>
          </a:p>
          <a:p>
            <a:r>
              <a:rPr lang="en-US" sz="2000" dirty="0" smtClean="0"/>
              <a:t>In fact, various schedules are tested physically to come back with the most optimum schedule, which reduce temperature as fast as possible without compromising the quality of the resulting metal.</a:t>
            </a:r>
          </a:p>
          <a:p>
            <a:r>
              <a:rPr lang="en-US" sz="2000" dirty="0" smtClean="0"/>
              <a:t>Usually there is a threshold value, till when the rate of reduction does not make any difference.</a:t>
            </a:r>
          </a:p>
          <a:p>
            <a:r>
              <a:rPr lang="en-US" sz="2000" dirty="0" smtClean="0"/>
              <a:t>Once the threshold value is reached, the temperature must be reduced with caution.</a:t>
            </a:r>
          </a:p>
          <a:p>
            <a:r>
              <a:rPr lang="en-US" sz="2000" dirty="0" smtClean="0"/>
              <a:t>The rate at which the temperature is reduced is known as annealing schedule.</a:t>
            </a:r>
          </a:p>
          <a:p>
            <a:r>
              <a:rPr lang="en-US" sz="2000" dirty="0" smtClean="0"/>
              <a:t>This schedule is found empirically as there is no formula to govern the rate of reduction.</a:t>
            </a:r>
          </a:p>
          <a:p>
            <a:r>
              <a:rPr lang="en-US" sz="2000" dirty="0" smtClean="0"/>
              <a:t>Obviously, this schedule depends on type of metal.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1900" dirty="0" smtClean="0"/>
              <a:t>The Simulated Annealing process uses the same terminology as the physical annealing process.</a:t>
            </a:r>
          </a:p>
          <a:p>
            <a:r>
              <a:rPr lang="en-US" sz="1900" dirty="0" smtClean="0"/>
              <a:t>The temperature is the value which decides the amount of randomness is allowing bad moves. </a:t>
            </a:r>
          </a:p>
          <a:p>
            <a:r>
              <a:rPr lang="en-US" sz="1900" dirty="0" smtClean="0"/>
              <a:t>The process here uses </a:t>
            </a:r>
            <a:r>
              <a:rPr lang="en-US" sz="1900" b="1" dirty="0" smtClean="0"/>
              <a:t>an objective function </a:t>
            </a:r>
            <a:r>
              <a:rPr lang="en-US" sz="1900" dirty="0" smtClean="0"/>
              <a:t>instead of a heuristic function.</a:t>
            </a:r>
          </a:p>
          <a:p>
            <a:r>
              <a:rPr lang="en-US" sz="1900" dirty="0" smtClean="0"/>
              <a:t>The only technical difference is the lesser value is better here.</a:t>
            </a:r>
          </a:p>
          <a:p>
            <a:r>
              <a:rPr lang="en-US" sz="1900" dirty="0" smtClean="0"/>
              <a:t>Thus this process is valley descending rather than hill climbing.</a:t>
            </a:r>
          </a:p>
          <a:p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Simulated Annealing (SA) is an algorithm that combines the two tendencies, </a:t>
            </a:r>
            <a:r>
              <a:rPr lang="en-US" sz="2000" b="1" dirty="0" smtClean="0"/>
              <a:t>explorative and exploitative</a:t>
            </a:r>
            <a:r>
              <a:rPr lang="en-US" sz="2000" dirty="0" smtClean="0"/>
              <a:t>, of the two search methods. </a:t>
            </a:r>
          </a:p>
          <a:p>
            <a:r>
              <a:rPr lang="en-US" sz="2000" dirty="0" smtClean="0"/>
              <a:t>The basic idea is that the algorithm makes a probabilistic move in a random direction. </a:t>
            </a:r>
          </a:p>
          <a:p>
            <a:r>
              <a:rPr lang="en-US" sz="2000" dirty="0" smtClean="0"/>
              <a:t>The probability of making the move is proportional to the gain of value made by the move. </a:t>
            </a:r>
          </a:p>
          <a:p>
            <a:r>
              <a:rPr lang="en-US" sz="2000" dirty="0" smtClean="0"/>
              <a:t>Traditionally, this gain is associated with energy and we use the term ΔE to represent the change in the evaluation value. </a:t>
            </a:r>
          </a:p>
          <a:p>
            <a:r>
              <a:rPr lang="en-US" sz="2000" dirty="0" smtClean="0"/>
              <a:t>The larger the gain, the larger is the probability of making the move. </a:t>
            </a:r>
          </a:p>
          <a:p>
            <a:r>
              <a:rPr lang="en-US" sz="2000" dirty="0" smtClean="0"/>
              <a:t>The algorithm will make a move even for negative gain moves with nonzero probability, though this probability decreases as the move becomes worse.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The point is that the algorithm will make moves against the gradient too, but will have a higher probability of making better moves. </a:t>
            </a:r>
          </a:p>
          <a:p>
            <a:r>
              <a:rPr lang="en-US" sz="2000" dirty="0" smtClean="0"/>
              <a:t>Consider a maximization problem from which three states A, B and C are shown in Figure in next slide.</a:t>
            </a:r>
          </a:p>
          <a:p>
            <a:r>
              <a:rPr lang="en-US" sz="2000" dirty="0" smtClean="0"/>
              <a:t>Both A and B are maxima with B having a higher evaluation value. </a:t>
            </a:r>
          </a:p>
          <a:p>
            <a:r>
              <a:rPr lang="en-US" sz="2000" dirty="0" smtClean="0"/>
              <a:t>If the algorithm has to move from local maximum A to C, it will have a negative gain of ΔE</a:t>
            </a:r>
            <a:r>
              <a:rPr lang="en-US" sz="2000" baseline="-25000" dirty="0" smtClean="0"/>
              <a:t>AC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Likewise, if it has to move from B to C, it will have to go through a negative gain of ΔE</a:t>
            </a:r>
            <a:r>
              <a:rPr lang="en-US" sz="2000" baseline="-25000" dirty="0" smtClean="0"/>
              <a:t>BC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Since this is larger than ΔE</a:t>
            </a:r>
            <a:r>
              <a:rPr lang="en-US" sz="2000" baseline="-25000" dirty="0" smtClean="0"/>
              <a:t>AC</a:t>
            </a:r>
            <a:r>
              <a:rPr lang="en-US" sz="2000" dirty="0" smtClean="0"/>
              <a:t>, it is likely that the algorithm moves from A to C more often than from B to C. </a:t>
            </a:r>
          </a:p>
          <a:p>
            <a:r>
              <a:rPr lang="en-US" sz="2000" dirty="0" smtClean="0"/>
              <a:t>Again, since the positive gain from C to B is higher; the algorithm is more likely to move from C to B than to A.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533400" y="16764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That is, it is more likely that the algorithm will move from A to B than in the other direction. </a:t>
            </a:r>
          </a:p>
          <a:p>
            <a:r>
              <a:rPr lang="en-US" sz="2000" dirty="0" smtClean="0"/>
              <a:t>Then, given a series of local maxima of increasing magnitude, the search is likely to move towards the better ones over a period of time.</a:t>
            </a:r>
          </a:p>
          <a:p>
            <a:r>
              <a:rPr lang="en-US" sz="2000" dirty="0" smtClean="0"/>
              <a:t>One hopes, and this has been empirically supported by numerous applications that by and large, the search will have a tendency to move to better solutions. </a:t>
            </a:r>
          </a:p>
          <a:p>
            <a:r>
              <a:rPr lang="en-US" sz="2000" dirty="0" smtClean="0"/>
              <a:t>The search may not perform very well on surfaces where IHC worked well, but for jagged surfaces with many maxima, it will probably do well. </a:t>
            </a:r>
          </a:p>
          <a:p>
            <a:r>
              <a:rPr lang="en-US" sz="2000" dirty="0" smtClean="0"/>
              <a:t>A randomized algorithm that has a simple and constant bias towards better values would be called </a:t>
            </a:r>
            <a:r>
              <a:rPr lang="en-US" sz="2000" b="1" dirty="0" smtClean="0"/>
              <a:t>Stochastic Hill Climbing. </a:t>
            </a:r>
          </a:p>
          <a:p>
            <a:r>
              <a:rPr lang="en-US" sz="2000" dirty="0" smtClean="0"/>
              <a:t>Simulated Annealing adds another dimension to this.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 smtClean="0"/>
              <a:t>It starts of being closer to the Random Walk, but gradually becomes more and more controlled by the gradient and becomes more and more like Hill Climbing. </a:t>
            </a:r>
          </a:p>
          <a:p>
            <a:r>
              <a:rPr lang="en-US" sz="2000" dirty="0" smtClean="0"/>
              <a:t>This changing behaviour is controlled by a parameter T called temperature. </a:t>
            </a:r>
          </a:p>
          <a:p>
            <a:r>
              <a:rPr lang="en-US" sz="2000" dirty="0" smtClean="0"/>
              <a:t>We associate high temperatures with random behaviour, much like the movement of molecules in a physical material. </a:t>
            </a:r>
          </a:p>
          <a:p>
            <a:r>
              <a:rPr lang="en-US" sz="2000" dirty="0" smtClean="0"/>
              <a:t>In Simulated Annealing, we start with a high value of T and gradually decrease it to make the search more and more deterministic. </a:t>
            </a:r>
          </a:p>
          <a:p>
            <a:r>
              <a:rPr lang="en-US" sz="2000" dirty="0" smtClean="0"/>
              <a:t>The probability of making a move at any point of time is given by a sigmoid function of the gain </a:t>
            </a:r>
            <a:r>
              <a:rPr lang="el-GR" sz="2000" dirty="0" smtClean="0">
                <a:latin typeface="Calibri"/>
              </a:rPr>
              <a:t>Δ</a:t>
            </a:r>
            <a:r>
              <a:rPr lang="en-US" sz="2000" dirty="0" smtClean="0"/>
              <a:t>E and temperature T as given below,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3340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mbria"/>
        <a:ea typeface="SimHei"/>
        <a:cs typeface=""/>
      </a:majorFont>
      <a:minorFont>
        <a:latin typeface="Cambria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1580</TotalTime>
  <Words>1171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BusDsgSld</vt:lpstr>
      <vt:lpstr>默认设计模板</vt:lpstr>
      <vt:lpstr>1_默认设计模板</vt:lpstr>
      <vt:lpstr>默认设计模板_2</vt:lpstr>
      <vt:lpstr>Unit 2 - Lecture 13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User</cp:lastModifiedBy>
  <cp:revision>455</cp:revision>
  <dcterms:created xsi:type="dcterms:W3CDTF">2015-07-23T15:29:25Z</dcterms:created>
  <dcterms:modified xsi:type="dcterms:W3CDTF">2023-10-23T03:43:45Z</dcterms:modified>
</cp:coreProperties>
</file>