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 id="2147483744" r:id="rId2"/>
    <p:sldMasterId id="2147483756" r:id="rId3"/>
    <p:sldMasterId id="2147483768" r:id="rId4"/>
  </p:sldMasterIdLst>
  <p:notesMasterIdLst>
    <p:notesMasterId r:id="rId29"/>
  </p:notesMasterIdLst>
  <p:sldIdLst>
    <p:sldId id="256" r:id="rId5"/>
    <p:sldId id="258" r:id="rId6"/>
    <p:sldId id="259" r:id="rId7"/>
    <p:sldId id="278" r:id="rId8"/>
    <p:sldId id="260" r:id="rId9"/>
    <p:sldId id="261" r:id="rId10"/>
    <p:sldId id="262" r:id="rId11"/>
    <p:sldId id="263" r:id="rId12"/>
    <p:sldId id="264" r:id="rId13"/>
    <p:sldId id="265" r:id="rId14"/>
    <p:sldId id="266" r:id="rId15"/>
    <p:sldId id="267" r:id="rId16"/>
    <p:sldId id="268" r:id="rId17"/>
    <p:sldId id="269" r:id="rId18"/>
    <p:sldId id="270" r:id="rId19"/>
    <p:sldId id="279" r:id="rId20"/>
    <p:sldId id="280" r:id="rId21"/>
    <p:sldId id="271" r:id="rId22"/>
    <p:sldId id="272" r:id="rId23"/>
    <p:sldId id="273" r:id="rId24"/>
    <p:sldId id="274" r:id="rId25"/>
    <p:sldId id="275" r:id="rId26"/>
    <p:sldId id="276" r:id="rId27"/>
    <p:sldId id="27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74"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4AEF01-5459-4543-9894-8B2DB831259A}" type="datetimeFigureOut">
              <a:rPr lang="en-US" smtClean="0"/>
              <a:pPr/>
              <a:t>3/6/2019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FBCF5B-F119-459E-98A2-7523CDED27B1}"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0" name="Rectangle 3"/>
          <p:cNvSpPr>
            <a:spLocks noChangeArrowheads="1"/>
          </p:cNvSpPr>
          <p:nvPr/>
        </p:nvSpPr>
        <p:spPr bwMode="auto">
          <a:xfrm>
            <a:off x="0" y="5943600"/>
            <a:ext cx="9153525" cy="1066800"/>
          </a:xfrm>
          <a:custGeom>
            <a:avLst/>
            <a:gdLst>
              <a:gd name="T0" fmla="*/ 0 w 9154274"/>
              <a:gd name="T1" fmla="*/ 1711324 h 3392193"/>
              <a:gd name="T2" fmla="*/ 9144000 w 9154274"/>
              <a:gd name="T3" fmla="*/ 1094402 h 3392193"/>
              <a:gd name="T4" fmla="*/ 9154274 w 9154274"/>
              <a:gd name="T5" fmla="*/ 3010571 h 3392193"/>
              <a:gd name="T6" fmla="*/ 0 w 9154274"/>
              <a:gd name="T7" fmla="*/ 2945039 h 3392193"/>
              <a:gd name="T8" fmla="*/ 0 w 9154274"/>
              <a:gd name="T9" fmla="*/ 1711324 h 3392193"/>
              <a:gd name="T10" fmla="*/ 0 60000 65536"/>
              <a:gd name="T11" fmla="*/ 0 60000 65536"/>
              <a:gd name="T12" fmla="*/ 0 60000 65536"/>
              <a:gd name="T13" fmla="*/ 0 60000 65536"/>
              <a:gd name="T14" fmla="*/ 0 60000 65536"/>
              <a:gd name="T15" fmla="*/ 0 w 9154274"/>
              <a:gd name="T16" fmla="*/ 0 h 3392193"/>
              <a:gd name="T17" fmla="*/ 9154274 w 9154274"/>
              <a:gd name="T18" fmla="*/ 3392193 h 3392193"/>
            </a:gdLst>
            <a:ahLst/>
            <a:cxnLst>
              <a:cxn ang="T10">
                <a:pos x="T0" y="T1"/>
              </a:cxn>
              <a:cxn ang="T11">
                <a:pos x="T2" y="T3"/>
              </a:cxn>
              <a:cxn ang="T12">
                <a:pos x="T4" y="T5"/>
              </a:cxn>
              <a:cxn ang="T13">
                <a:pos x="T6" y="T7"/>
              </a:cxn>
              <a:cxn ang="T14">
                <a:pos x="T8" y="T9"/>
              </a:cxn>
            </a:cxnLst>
            <a:rect l="T15" t="T16" r="T17" b="T18"/>
            <a:pathLst/>
          </a:custGeom>
          <a:solidFill>
            <a:srgbClr val="59160A"/>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1" name="Freeform 9"/>
          <p:cNvSpPr>
            <a:spLocks noChangeArrowheads="1"/>
          </p:cNvSpPr>
          <p:nvPr/>
        </p:nvSpPr>
        <p:spPr bwMode="auto">
          <a:xfrm flipV="1">
            <a:off x="0" y="3048000"/>
            <a:ext cx="8839200" cy="3429000"/>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DF4D3"/>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2" name="Freeform 9"/>
          <p:cNvSpPr>
            <a:spLocks noChangeArrowheads="1"/>
          </p:cNvSpPr>
          <p:nvPr/>
        </p:nvSpPr>
        <p:spPr bwMode="auto">
          <a:xfrm flipH="1">
            <a:off x="1143000" y="-758825"/>
            <a:ext cx="8001000" cy="25876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9E17F"/>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3" name="Freeform 8"/>
          <p:cNvSpPr>
            <a:spLocks noChangeArrowheads="1"/>
          </p:cNvSpPr>
          <p:nvPr/>
        </p:nvSpPr>
        <p:spPr bwMode="auto">
          <a:xfrm flipH="1">
            <a:off x="1600200" y="-758825"/>
            <a:ext cx="7543800" cy="24352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4" name="Freeform 8"/>
          <p:cNvSpPr>
            <a:spLocks noChangeArrowheads="1"/>
          </p:cNvSpPr>
          <p:nvPr/>
        </p:nvSpPr>
        <p:spPr bwMode="auto">
          <a:xfrm flipV="1">
            <a:off x="0" y="3021013"/>
            <a:ext cx="8334375" cy="3227387"/>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alpha val="53999"/>
            </a:srgbClr>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5" name="Rectangle 7"/>
          <p:cNvSpPr>
            <a:spLocks noGrp="1" noChangeArrowheads="1"/>
          </p:cNvSpPr>
          <p:nvPr>
            <p:ph type="ctrTitle"/>
          </p:nvPr>
        </p:nvSpPr>
        <p:spPr>
          <a:xfrm>
            <a:off x="685800" y="2130425"/>
            <a:ext cx="7772400" cy="1470025"/>
          </a:xfrm>
        </p:spPr>
        <p:txBody>
          <a:bodyPr/>
          <a:lstStyle>
            <a:lvl1pPr marL="0" indent="0" algn="ctr">
              <a:defRPr sz="4000"/>
            </a:lvl1pPr>
          </a:lstStyle>
          <a:p>
            <a:r>
              <a:rPr lang="en-US" altLang="zh-CN" smtClean="0"/>
              <a:t>Click to edit Master title style</a:t>
            </a:r>
            <a:endParaRPr lang="zh-CN"/>
          </a:p>
        </p:txBody>
      </p:sp>
      <p:sp>
        <p:nvSpPr>
          <p:cNvPr id="2056" name="Rectangle 8"/>
          <p:cNvSpPr>
            <a:spLocks noGrp="1" noChangeArrowheads="1"/>
          </p:cNvSpPr>
          <p:nvPr>
            <p:ph type="subTitle" idx="1"/>
          </p:nvPr>
        </p:nvSpPr>
        <p:spPr>
          <a:xfrm>
            <a:off x="1362075" y="3811588"/>
            <a:ext cx="6400800" cy="1116012"/>
          </a:xfrm>
        </p:spPr>
        <p:txBody>
          <a:bodyPr/>
          <a:lstStyle>
            <a:lvl1pPr marL="0" indent="0" algn="ctr">
              <a:defRPr sz="3000"/>
            </a:lvl1pPr>
          </a:lstStyle>
          <a:p>
            <a:r>
              <a:rPr lang="en-US" altLang="zh-CN" smtClean="0"/>
              <a:t>Click to edit Master subtitle style</a:t>
            </a:r>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F855D29B-E621-41A1-B462-92DAB752F54F}" type="slidenum">
              <a:rPr lang="en-US" altLang="zh-CN"/>
              <a:pPr/>
              <a:t>‹#›</a:t>
            </a:fld>
            <a:endParaRPr lang="en-US" altLang="zh-C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7AF04633-0D8E-44BD-8474-341C2C4CD8C9}" type="slidenum">
              <a:rPr lang="en-US" altLang="zh-CN"/>
              <a:pPr/>
              <a:t>‹#›</a:t>
            </a:fld>
            <a:endParaRPr lang="en-US" altLang="zh-C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094BD139-2611-4B44-9F1E-0AF02C35A4AA}" type="slidenum">
              <a:rPr lang="en-US" altLang="zh-CN"/>
              <a:pPr/>
              <a:t>‹#›</a:t>
            </a:fld>
            <a:endParaRPr lang="en-US" altLang="zh-C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FB6F353D-7539-4736-9CBF-21DADCD91581}" type="slidenum">
              <a:rPr lang="en-US" altLang="zh-CN"/>
              <a:pPr/>
              <a:t>‹#›</a:t>
            </a:fld>
            <a:endParaRPr lang="en-US" altLang="zh-C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zh-CN" dirty="0"/>
          </a:p>
        </p:txBody>
      </p:sp>
      <p:sp>
        <p:nvSpPr>
          <p:cNvPr id="8" name="Footer Placeholder 7"/>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9" name="Slide Number Placeholder 8"/>
          <p:cNvSpPr>
            <a:spLocks noGrp="1"/>
          </p:cNvSpPr>
          <p:nvPr>
            <p:ph type="sldNum" sz="quarter" idx="12"/>
          </p:nvPr>
        </p:nvSpPr>
        <p:spPr/>
        <p:txBody>
          <a:bodyPr/>
          <a:lstStyle>
            <a:lvl1pPr>
              <a:defRPr/>
            </a:lvl1pPr>
          </a:lstStyle>
          <a:p>
            <a:fld id="{C5FE2C41-B833-4F9A-B97F-9BBD2959507C}" type="slidenum">
              <a:rPr lang="en-US" altLang="zh-CN"/>
              <a:pPr/>
              <a:t>‹#›</a:t>
            </a:fld>
            <a:endParaRPr lang="en-US" altLang="zh-C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ltLang="zh-CN" dirty="0"/>
          </a:p>
        </p:txBody>
      </p:sp>
      <p:sp>
        <p:nvSpPr>
          <p:cNvPr id="4" name="Footer Placeholder 3"/>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5" name="Slide Number Placeholder 4"/>
          <p:cNvSpPr>
            <a:spLocks noGrp="1"/>
          </p:cNvSpPr>
          <p:nvPr>
            <p:ph type="sldNum" sz="quarter" idx="12"/>
          </p:nvPr>
        </p:nvSpPr>
        <p:spPr/>
        <p:txBody>
          <a:bodyPr/>
          <a:lstStyle>
            <a:lvl1pPr>
              <a:defRPr/>
            </a:lvl1pPr>
          </a:lstStyle>
          <a:p>
            <a:fld id="{ADF68A35-6EFB-46B4-B75D-E852E966EAC7}" type="slidenum">
              <a:rPr lang="en-US" altLang="zh-CN"/>
              <a:pPr/>
              <a:t>‹#›</a:t>
            </a:fld>
            <a:endParaRPr lang="en-US" altLang="zh-CN"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dirty="0"/>
          </a:p>
        </p:txBody>
      </p:sp>
      <p:sp>
        <p:nvSpPr>
          <p:cNvPr id="3" name="Footer Placeholder 2"/>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4" name="Slide Number Placeholder 3"/>
          <p:cNvSpPr>
            <a:spLocks noGrp="1"/>
          </p:cNvSpPr>
          <p:nvPr>
            <p:ph type="sldNum" sz="quarter" idx="12"/>
          </p:nvPr>
        </p:nvSpPr>
        <p:spPr/>
        <p:txBody>
          <a:bodyPr/>
          <a:lstStyle>
            <a:lvl1pPr>
              <a:defRPr/>
            </a:lvl1pPr>
          </a:lstStyle>
          <a:p>
            <a:fld id="{5EA64D01-37B2-4B52-ACAC-DD5C5B831620}" type="slidenum">
              <a:rPr lang="en-US" altLang="zh-CN"/>
              <a:pPr/>
              <a:t>‹#›</a:t>
            </a:fld>
            <a:endParaRPr lang="en-US" altLang="zh-CN"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506669E3-A38A-4831-BD63-CD44887BF32A}" type="slidenum">
              <a:rPr lang="en-US" altLang="zh-CN"/>
              <a:pPr/>
              <a:t>‹#›</a:t>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F6B0B2F8-F854-4BA3-AF89-073B94EC17ED}" type="slidenum">
              <a:rPr lang="en-US" altLang="zh-CN"/>
              <a:pPr/>
              <a:t>‹#›</a:t>
            </a:fld>
            <a:endParaRPr lang="en-US" altLang="zh-CN"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8BC67BE0-197F-4749-B1DB-78DBBEBAAFF2}" type="slidenum">
              <a:rPr lang="en-US" altLang="zh-CN"/>
              <a:pPr/>
              <a:t>‹#›</a:t>
            </a:fld>
            <a:endParaRPr lang="en-US" altLang="zh-CN"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9B7B9193-2C76-4D85-A775-073F310B50C5}" type="slidenum">
              <a:rPr lang="en-US" altLang="zh-CN"/>
              <a:pPr/>
              <a:t>‹#›</a:t>
            </a:fld>
            <a:endParaRPr lang="en-US" altLang="zh-CN"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133600"/>
            <a:ext cx="7772400" cy="1012825"/>
          </a:xfrm>
        </p:spPr>
        <p:txBody>
          <a:bodyPr/>
          <a:lstStyle>
            <a:lvl1pPr algn="l">
              <a:defRPr/>
            </a:lvl1pPr>
          </a:lstStyle>
          <a:p>
            <a:r>
              <a:rPr lang="en-US" altLang="zh-CN" smtClean="0"/>
              <a:t>Click to edit Master title style</a:t>
            </a:r>
            <a:endParaRPr lang="zh-CN"/>
          </a:p>
        </p:txBody>
      </p:sp>
      <p:sp>
        <p:nvSpPr>
          <p:cNvPr id="2051" name="Rectangle 3"/>
          <p:cNvSpPr>
            <a:spLocks noGrp="1" noChangeArrowheads="1"/>
          </p:cNvSpPr>
          <p:nvPr>
            <p:ph type="subTitle" idx="1"/>
          </p:nvPr>
        </p:nvSpPr>
        <p:spPr>
          <a:xfrm>
            <a:off x="685800" y="3200400"/>
            <a:ext cx="6400800" cy="762000"/>
          </a:xfrm>
        </p:spPr>
        <p:txBody>
          <a:bodyPr/>
          <a:lstStyle>
            <a:lvl1pPr marL="0" indent="0">
              <a:buFontTx/>
              <a:buNone/>
              <a:defRPr/>
            </a:lvl1pPr>
          </a:lstStyle>
          <a:p>
            <a:r>
              <a:rPr lang="en-US" altLang="zh-CN" smtClean="0"/>
              <a:t>Click to edit Master subtitle style</a:t>
            </a:r>
            <a:endParaRPr lang="zh-CN"/>
          </a:p>
        </p:txBody>
      </p:sp>
      <p:sp>
        <p:nvSpPr>
          <p:cNvPr id="2052" name="Rectangle 4"/>
          <p:cNvSpPr>
            <a:spLocks noGrp="1" noChangeArrowheads="1"/>
          </p:cNvSpPr>
          <p:nvPr>
            <p:ph type="dt" sz="half" idx="2"/>
          </p:nvPr>
        </p:nvSpPr>
        <p:spPr/>
        <p:txBody>
          <a:bodyPr/>
          <a:lstStyle>
            <a:lvl1pPr>
              <a:defRPr/>
            </a:lvl1pPr>
          </a:lstStyle>
          <a:p>
            <a:endParaRPr lang="en-US" dirty="0"/>
          </a:p>
        </p:txBody>
      </p:sp>
      <p:sp>
        <p:nvSpPr>
          <p:cNvPr id="2053" name="Rectangle 5"/>
          <p:cNvSpPr>
            <a:spLocks noGrp="1" noChangeArrowheads="1"/>
          </p:cNvSpPr>
          <p:nvPr>
            <p:ph type="ftr" sz="quarter" idx="3"/>
          </p:nvPr>
        </p:nvSpPr>
        <p:spPr/>
        <p:txBody>
          <a:bodyPr/>
          <a:lstStyle>
            <a:lvl1pPr>
              <a:defRPr/>
            </a:lvl1pPr>
          </a:lstStyle>
          <a:p>
            <a:r>
              <a:rPr lang="en-US" dirty="0" smtClean="0"/>
              <a:t>AI - Dr. Divyakant Meva</a:t>
            </a:r>
            <a:endParaRPr lang="en-US" dirty="0"/>
          </a:p>
        </p:txBody>
      </p:sp>
      <p:sp>
        <p:nvSpPr>
          <p:cNvPr id="2054" name="Rectangle 6"/>
          <p:cNvSpPr>
            <a:spLocks noGrp="1" noChangeArrowheads="1"/>
          </p:cNvSpPr>
          <p:nvPr>
            <p:ph type="sldNum" sz="quarter" idx="4"/>
          </p:nvPr>
        </p:nvSpPr>
        <p:spPr/>
        <p:txBody>
          <a:bodyPr/>
          <a:lstStyle>
            <a:lvl1pPr>
              <a:defRPr/>
            </a:lvl1pPr>
          </a:lstStyle>
          <a:p>
            <a:fld id="{589AF691-123B-42EE-9273-E1E9909C2A8E}" type="slidenum">
              <a:rPr lang="zh-CN" altLang="en-US"/>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6" name="Slide Number Placeholder 5"/>
          <p:cNvSpPr>
            <a:spLocks noGrp="1"/>
          </p:cNvSpPr>
          <p:nvPr>
            <p:ph type="sldNum" sz="quarter" idx="12"/>
          </p:nvPr>
        </p:nvSpPr>
        <p:spPr/>
        <p:txBody>
          <a:bodyPr/>
          <a:lstStyle>
            <a:lvl1pPr>
              <a:defRPr/>
            </a:lvl1pPr>
          </a:lstStyle>
          <a:p>
            <a:fld id="{5A6F6D9E-6A91-45E1-B9A2-3F7CAAE218E2}" type="slidenum">
              <a:rPr lang="zh-CN" altLang="en-US"/>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6" name="Slide Number Placeholder 5"/>
          <p:cNvSpPr>
            <a:spLocks noGrp="1"/>
          </p:cNvSpPr>
          <p:nvPr>
            <p:ph type="sldNum" sz="quarter" idx="12"/>
          </p:nvPr>
        </p:nvSpPr>
        <p:spPr/>
        <p:txBody>
          <a:bodyPr/>
          <a:lstStyle>
            <a:lvl1pPr>
              <a:defRPr/>
            </a:lvl1pPr>
          </a:lstStyle>
          <a:p>
            <a:fld id="{C19295DB-D648-49DF-A06C-3DBDC1E73C1A}" type="slidenum">
              <a:rPr lang="zh-CN" altLang="en-US"/>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7" name="Slide Number Placeholder 6"/>
          <p:cNvSpPr>
            <a:spLocks noGrp="1"/>
          </p:cNvSpPr>
          <p:nvPr>
            <p:ph type="sldNum" sz="quarter" idx="12"/>
          </p:nvPr>
        </p:nvSpPr>
        <p:spPr/>
        <p:txBody>
          <a:bodyPr/>
          <a:lstStyle>
            <a:lvl1pPr>
              <a:defRPr/>
            </a:lvl1pPr>
          </a:lstStyle>
          <a:p>
            <a:fld id="{2E3F7646-A268-43AD-8BE2-C6061482BF01}" type="slidenum">
              <a:rPr lang="zh-CN" altLang="en-US"/>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9" name="Slide Number Placeholder 8"/>
          <p:cNvSpPr>
            <a:spLocks noGrp="1"/>
          </p:cNvSpPr>
          <p:nvPr>
            <p:ph type="sldNum" sz="quarter" idx="12"/>
          </p:nvPr>
        </p:nvSpPr>
        <p:spPr/>
        <p:txBody>
          <a:bodyPr/>
          <a:lstStyle>
            <a:lvl1pPr>
              <a:defRPr/>
            </a:lvl1pPr>
          </a:lstStyle>
          <a:p>
            <a:fld id="{82C36F2A-9BC0-4574-B5BD-609A75473885}" type="slidenum">
              <a:rPr lang="zh-CN" altLang="en-US"/>
              <a:pPr/>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5" name="Slide Number Placeholder 4"/>
          <p:cNvSpPr>
            <a:spLocks noGrp="1"/>
          </p:cNvSpPr>
          <p:nvPr>
            <p:ph type="sldNum" sz="quarter" idx="12"/>
          </p:nvPr>
        </p:nvSpPr>
        <p:spPr/>
        <p:txBody>
          <a:bodyPr/>
          <a:lstStyle>
            <a:lvl1pPr>
              <a:defRPr/>
            </a:lvl1pPr>
          </a:lstStyle>
          <a:p>
            <a:fld id="{2E1A5F70-D418-4057-9089-A042A167591F}" type="slidenum">
              <a:rPr lang="zh-CN" altLang="en-US"/>
              <a:pPr/>
              <a: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4" name="Slide Number Placeholder 3"/>
          <p:cNvSpPr>
            <a:spLocks noGrp="1"/>
          </p:cNvSpPr>
          <p:nvPr>
            <p:ph type="sldNum" sz="quarter" idx="12"/>
          </p:nvPr>
        </p:nvSpPr>
        <p:spPr/>
        <p:txBody>
          <a:bodyPr/>
          <a:lstStyle>
            <a:lvl1pPr>
              <a:defRPr/>
            </a:lvl1pPr>
          </a:lstStyle>
          <a:p>
            <a:fld id="{ABCABE55-4251-41A1-942B-81A7D8411334}" type="slidenum">
              <a:rPr lang="zh-CN" alt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7" name="Slide Number Placeholder 6"/>
          <p:cNvSpPr>
            <a:spLocks noGrp="1"/>
          </p:cNvSpPr>
          <p:nvPr>
            <p:ph type="sldNum" sz="quarter" idx="12"/>
          </p:nvPr>
        </p:nvSpPr>
        <p:spPr/>
        <p:txBody>
          <a:bodyPr/>
          <a:lstStyle>
            <a:lvl1pPr>
              <a:defRPr/>
            </a:lvl1pPr>
          </a:lstStyle>
          <a:p>
            <a:fld id="{24711E76-B73C-4088-984B-C66C7A23147D}" type="slidenum">
              <a:rPr lang="zh-CN" altLang="en-US"/>
              <a:pPr/>
              <a:t>‹#›</a:t>
            </a:fld>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7" name="Slide Number Placeholder 6"/>
          <p:cNvSpPr>
            <a:spLocks noGrp="1"/>
          </p:cNvSpPr>
          <p:nvPr>
            <p:ph type="sldNum" sz="quarter" idx="12"/>
          </p:nvPr>
        </p:nvSpPr>
        <p:spPr/>
        <p:txBody>
          <a:bodyPr/>
          <a:lstStyle>
            <a:lvl1pPr>
              <a:defRPr/>
            </a:lvl1pPr>
          </a:lstStyle>
          <a:p>
            <a:fld id="{E9759666-CDD1-42AD-8C88-46480B8C5018}" type="slidenum">
              <a:rPr lang="zh-CN" altLang="en-US"/>
              <a:pPr/>
              <a:t>‹#›</a:t>
            </a:fld>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6" name="Slide Number Placeholder 5"/>
          <p:cNvSpPr>
            <a:spLocks noGrp="1"/>
          </p:cNvSpPr>
          <p:nvPr>
            <p:ph type="sldNum" sz="quarter" idx="12"/>
          </p:nvPr>
        </p:nvSpPr>
        <p:spPr/>
        <p:txBody>
          <a:bodyPr/>
          <a:lstStyle>
            <a:lvl1pPr>
              <a:defRPr/>
            </a:lvl1pPr>
          </a:lstStyle>
          <a:p>
            <a:fld id="{559BAA0A-00EE-45C5-A4DB-BA5D6A2D7F93}" type="slidenum">
              <a:rPr lang="zh-CN" altLang="en-US"/>
              <a:pPr/>
              <a:t>‹#›</a:t>
            </a:fld>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6" name="Slide Number Placeholder 5"/>
          <p:cNvSpPr>
            <a:spLocks noGrp="1"/>
          </p:cNvSpPr>
          <p:nvPr>
            <p:ph type="sldNum" sz="quarter" idx="12"/>
          </p:nvPr>
        </p:nvSpPr>
        <p:spPr/>
        <p:txBody>
          <a:bodyPr/>
          <a:lstStyle>
            <a:lvl1pPr>
              <a:defRPr/>
            </a:lvl1pPr>
          </a:lstStyle>
          <a:p>
            <a:fld id="{301B73AA-9FC8-4C45-B971-5278E2047D2F}" type="slidenum">
              <a:rPr lang="zh-CN" altLang="en-US"/>
              <a:pPr/>
              <a:t>‹#›</a:t>
            </a:fld>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EE94C296-1CAB-418B-9967-47D31D4198FD}" type="slidenum">
              <a:rPr lang="en-US" altLang="zh-CN"/>
              <a:pPr/>
              <a:t>‹#›</a:t>
            </a:fld>
            <a:endParaRPr lang="en-US" altLang="zh-CN"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AEE52D83-8788-4A45-8C98-54F798B22135}" type="slidenum">
              <a:rPr lang="en-US" altLang="zh-CN"/>
              <a:pPr/>
              <a:t>‹#›</a:t>
            </a:fld>
            <a:endParaRPr lang="en-US" altLang="zh-CN"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1F7D5FED-4F81-43D4-A3D1-A337707ED5E5}" type="slidenum">
              <a:rPr lang="en-US" altLang="zh-CN"/>
              <a:pPr/>
              <a:t>‹#›</a:t>
            </a:fld>
            <a:endParaRPr lang="en-US" altLang="zh-CN"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00C93875-B5F8-4F74-89DE-F2B7E4AB14D3}" type="slidenum">
              <a:rPr lang="en-US" altLang="zh-CN"/>
              <a:pPr/>
              <a:t>‹#›</a:t>
            </a:fld>
            <a:endParaRPr lang="en-US" altLang="zh-CN"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zh-CN" dirty="0"/>
          </a:p>
        </p:txBody>
      </p:sp>
      <p:sp>
        <p:nvSpPr>
          <p:cNvPr id="8" name="Footer Placeholder 7"/>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9" name="Slide Number Placeholder 8"/>
          <p:cNvSpPr>
            <a:spLocks noGrp="1"/>
          </p:cNvSpPr>
          <p:nvPr>
            <p:ph type="sldNum" sz="quarter" idx="12"/>
          </p:nvPr>
        </p:nvSpPr>
        <p:spPr/>
        <p:txBody>
          <a:bodyPr/>
          <a:lstStyle>
            <a:lvl1pPr>
              <a:defRPr/>
            </a:lvl1pPr>
          </a:lstStyle>
          <a:p>
            <a:fld id="{36936005-D732-47C3-92D6-097FEF1CBF60}" type="slidenum">
              <a:rPr lang="en-US" altLang="zh-CN"/>
              <a:pPr/>
              <a:t>‹#›</a:t>
            </a:fld>
            <a:endParaRPr lang="en-US" altLang="zh-CN"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ltLang="zh-CN" dirty="0"/>
          </a:p>
        </p:txBody>
      </p:sp>
      <p:sp>
        <p:nvSpPr>
          <p:cNvPr id="4" name="Footer Placeholder 3"/>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5" name="Slide Number Placeholder 4"/>
          <p:cNvSpPr>
            <a:spLocks noGrp="1"/>
          </p:cNvSpPr>
          <p:nvPr>
            <p:ph type="sldNum" sz="quarter" idx="12"/>
          </p:nvPr>
        </p:nvSpPr>
        <p:spPr/>
        <p:txBody>
          <a:bodyPr/>
          <a:lstStyle>
            <a:lvl1pPr>
              <a:defRPr/>
            </a:lvl1pPr>
          </a:lstStyle>
          <a:p>
            <a:fld id="{605AF659-CD8C-4F91-8E81-7A88B176FAF4}" type="slidenum">
              <a:rPr lang="en-US" altLang="zh-CN"/>
              <a:pPr/>
              <a:t>‹#›</a:t>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dirty="0"/>
          </a:p>
        </p:txBody>
      </p:sp>
      <p:sp>
        <p:nvSpPr>
          <p:cNvPr id="3" name="Footer Placeholder 2"/>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4" name="Slide Number Placeholder 3"/>
          <p:cNvSpPr>
            <a:spLocks noGrp="1"/>
          </p:cNvSpPr>
          <p:nvPr>
            <p:ph type="sldNum" sz="quarter" idx="12"/>
          </p:nvPr>
        </p:nvSpPr>
        <p:spPr/>
        <p:txBody>
          <a:bodyPr/>
          <a:lstStyle>
            <a:lvl1pPr>
              <a:defRPr/>
            </a:lvl1pPr>
          </a:lstStyle>
          <a:p>
            <a:fld id="{054BA90E-3E3C-49D9-8311-E0BA16F93E19}" type="slidenum">
              <a:rPr lang="en-US" altLang="zh-CN"/>
              <a:pPr/>
              <a:t>‹#›</a:t>
            </a:fld>
            <a:endParaRPr lang="en-US" altLang="zh-CN"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92123B6C-25C9-4C5E-9920-6B626933E0EA}" type="slidenum">
              <a:rPr lang="en-US" altLang="zh-CN"/>
              <a:pPr/>
              <a:t>‹#›</a:t>
            </a:fld>
            <a:endParaRPr lang="en-US" altLang="zh-CN"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01719B72-FD9D-412A-82C4-F511435AB71A}" type="slidenum">
              <a:rPr lang="en-US" altLang="zh-CN"/>
              <a:pPr/>
              <a:t>‹#›</a:t>
            </a:fld>
            <a:endParaRPr lang="en-US" altLang="zh-CN"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8F58C533-135B-4809-9C4A-D11F3013DC29}" type="slidenum">
              <a:rPr lang="en-US" altLang="zh-CN"/>
              <a:pPr/>
              <a:t>‹#›</a:t>
            </a:fld>
            <a:endParaRPr lang="en-US" altLang="zh-CN"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1BCA1895-F799-4952-B339-483C8E5E5ACA}" type="slidenum">
              <a:rPr lang="en-US" altLang="zh-CN"/>
              <a:pPr/>
              <a:t>‹#›</a:t>
            </a:fld>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0" y="5943600"/>
            <a:ext cx="9153525" cy="1066800"/>
          </a:xfrm>
          <a:custGeom>
            <a:avLst/>
            <a:gdLst>
              <a:gd name="T0" fmla="*/ 0 w 9154274"/>
              <a:gd name="T1" fmla="*/ 1711324 h 3392193"/>
              <a:gd name="T2" fmla="*/ 9144000 w 9154274"/>
              <a:gd name="T3" fmla="*/ 1094402 h 3392193"/>
              <a:gd name="T4" fmla="*/ 9154274 w 9154274"/>
              <a:gd name="T5" fmla="*/ 3010571 h 3392193"/>
              <a:gd name="T6" fmla="*/ 0 w 9154274"/>
              <a:gd name="T7" fmla="*/ 2945039 h 3392193"/>
              <a:gd name="T8" fmla="*/ 0 w 9154274"/>
              <a:gd name="T9" fmla="*/ 1711324 h 3392193"/>
              <a:gd name="T10" fmla="*/ 0 60000 65536"/>
              <a:gd name="T11" fmla="*/ 0 60000 65536"/>
              <a:gd name="T12" fmla="*/ 0 60000 65536"/>
              <a:gd name="T13" fmla="*/ 0 60000 65536"/>
              <a:gd name="T14" fmla="*/ 0 60000 65536"/>
              <a:gd name="T15" fmla="*/ 0 w 9154274"/>
              <a:gd name="T16" fmla="*/ 0 h 3392193"/>
              <a:gd name="T17" fmla="*/ 9154274 w 9154274"/>
              <a:gd name="T18" fmla="*/ 3392193 h 3392193"/>
            </a:gdLst>
            <a:ahLst/>
            <a:cxnLst>
              <a:cxn ang="T10">
                <a:pos x="T0" y="T1"/>
              </a:cxn>
              <a:cxn ang="T11">
                <a:pos x="T2" y="T3"/>
              </a:cxn>
              <a:cxn ang="T12">
                <a:pos x="T4" y="T5"/>
              </a:cxn>
              <a:cxn ang="T13">
                <a:pos x="T6" y="T7"/>
              </a:cxn>
              <a:cxn ang="T14">
                <a:pos x="T8" y="T9"/>
              </a:cxn>
            </a:cxnLst>
            <a:rect l="T15" t="T16" r="T17" b="T18"/>
            <a:pathLst/>
          </a:custGeom>
          <a:solidFill>
            <a:srgbClr val="59160A"/>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27" name="Freeform 9"/>
          <p:cNvSpPr>
            <a:spLocks noChangeArrowheads="1"/>
          </p:cNvSpPr>
          <p:nvPr/>
        </p:nvSpPr>
        <p:spPr bwMode="auto">
          <a:xfrm flipV="1">
            <a:off x="0" y="3048000"/>
            <a:ext cx="8839200" cy="3429000"/>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DF4D3"/>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28" name="Freeform 9"/>
          <p:cNvSpPr>
            <a:spLocks noChangeArrowheads="1"/>
          </p:cNvSpPr>
          <p:nvPr/>
        </p:nvSpPr>
        <p:spPr bwMode="auto">
          <a:xfrm flipH="1">
            <a:off x="1143000" y="-758825"/>
            <a:ext cx="8001000" cy="25876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9E17F"/>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29" name="Freeform 8"/>
          <p:cNvSpPr>
            <a:spLocks noChangeArrowheads="1"/>
          </p:cNvSpPr>
          <p:nvPr/>
        </p:nvSpPr>
        <p:spPr bwMode="auto">
          <a:xfrm flipH="1">
            <a:off x="1600200" y="-758825"/>
            <a:ext cx="7543800" cy="24352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30" name="Freeform 8"/>
          <p:cNvSpPr>
            <a:spLocks noChangeArrowheads="1"/>
          </p:cNvSpPr>
          <p:nvPr/>
        </p:nvSpPr>
        <p:spPr bwMode="auto">
          <a:xfrm flipV="1">
            <a:off x="0" y="3021013"/>
            <a:ext cx="8334375" cy="3227387"/>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alpha val="53999"/>
            </a:srgbClr>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31" name="Rectangle 7"/>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sym typeface="Calibri" pitchFamily="34" charset="0"/>
              </a:rPr>
              <a:t>单击此处编辑母版标题样式</a:t>
            </a:r>
          </a:p>
        </p:txBody>
      </p:sp>
      <p:sp>
        <p:nvSpPr>
          <p:cNvPr id="1032" name="Rectangle 8"/>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dt="0"/>
  <p:txStyles>
    <p:titleStyle>
      <a:lvl1pPr marL="914400" indent="-914400" algn="l" rtl="0" eaLnBrk="1" fontAlgn="base" hangingPunct="1">
        <a:spcBef>
          <a:spcPct val="0"/>
        </a:spcBef>
        <a:spcAft>
          <a:spcPct val="0"/>
        </a:spcAft>
        <a:defRPr sz="3200" b="1">
          <a:solidFill>
            <a:srgbClr val="59160A"/>
          </a:solidFill>
          <a:latin typeface="+mj-lt"/>
          <a:ea typeface="+mj-ea"/>
          <a:cs typeface="+mj-cs"/>
          <a:sym typeface="Calibri" pitchFamily="34" charset="0"/>
        </a:defRPr>
      </a:lvl1pPr>
      <a:lvl2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2pPr>
      <a:lvl3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3pPr>
      <a:lvl4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4pPr>
      <a:lvl5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5pPr>
      <a:lvl6pPr marL="13716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6pPr>
      <a:lvl7pPr marL="18288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7pPr>
      <a:lvl8pPr marL="22860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8pPr>
      <a:lvl9pPr marL="27432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9pPr>
    </p:titleStyle>
    <p:bodyStyle>
      <a:lvl1pPr marL="342900" indent="-342900" algn="l" rtl="0" eaLnBrk="1" fontAlgn="base" hangingPunct="1">
        <a:spcBef>
          <a:spcPct val="20000"/>
        </a:spcBef>
        <a:spcAft>
          <a:spcPct val="0"/>
        </a:spcAft>
        <a:defRPr sz="2400">
          <a:solidFill>
            <a:srgbClr val="862110"/>
          </a:solidFill>
          <a:latin typeface="+mn-lt"/>
          <a:ea typeface="+mn-ea"/>
          <a:cs typeface="+mn-cs"/>
          <a:sym typeface="Calibri" pitchFamily="34" charset="0"/>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2pPr>
      <a:lvl3pPr marL="1143000" indent="-228600" algn="l" rtl="0" eaLnBrk="1" fontAlgn="base" hangingPunct="1">
        <a:spcBef>
          <a:spcPct val="20000"/>
        </a:spcBef>
        <a:spcAft>
          <a:spcPct val="0"/>
        </a:spcAft>
        <a:buFont typeface="Arial" pitchFamily="34" charset="0"/>
        <a:buChar char="•"/>
        <a:defRPr>
          <a:solidFill>
            <a:schemeClr val="tx1"/>
          </a:solidFill>
          <a:latin typeface="+mn-lt"/>
          <a:ea typeface="+mn-ea"/>
          <a:sym typeface="Calibri" pitchFamily="34" charset="0"/>
        </a:defRPr>
      </a:lvl3pPr>
      <a:lvl4pPr marL="16002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5pPr>
      <a:lvl6pPr marL="25146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6pPr>
      <a:lvl7pPr marL="29718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7pPr>
      <a:lvl8pPr marL="34290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8pPr>
      <a:lvl9pPr marL="38862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dirty="0"/>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ltLang="zh-CN" dirty="0" smtClean="0"/>
              <a:t>AI - Dr. Divyakant Meva</a:t>
            </a:r>
            <a:endParaRPr lang="en-US" altLang="zh-CN" dirty="0"/>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5F598B1-3DE6-4964-8FFE-11882F3C65FE}" type="slidenum">
              <a:rPr lang="en-US" altLang="zh-CN"/>
              <a:pPr/>
              <a:t>‹#›</a:t>
            </a:fld>
            <a:endParaRPr lang="en-US" altLang="zh-CN"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dirty="0" smtClean="0"/>
              <a:t>AI - Dr. Divyakant Meva</a:t>
            </a:r>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F7FF51D-CF0D-4EF8-82A2-8725CA1306FF}" type="slidenum">
              <a:rPr lang="zh-CN" altLang="en-US"/>
              <a:pPr/>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SimHei" pitchFamily="49" charset="-122"/>
        </a:defRPr>
      </a:lvl2pPr>
      <a:lvl3pPr algn="ctr" rtl="0" eaLnBrk="1" fontAlgn="base" hangingPunct="1">
        <a:spcBef>
          <a:spcPct val="0"/>
        </a:spcBef>
        <a:spcAft>
          <a:spcPct val="0"/>
        </a:spcAft>
        <a:defRPr sz="4400">
          <a:solidFill>
            <a:schemeClr val="tx2"/>
          </a:solidFill>
          <a:latin typeface="Arial" pitchFamily="34" charset="0"/>
          <a:ea typeface="SimHei" pitchFamily="49" charset="-122"/>
        </a:defRPr>
      </a:lvl3pPr>
      <a:lvl4pPr algn="ctr" rtl="0" eaLnBrk="1" fontAlgn="base" hangingPunct="1">
        <a:spcBef>
          <a:spcPct val="0"/>
        </a:spcBef>
        <a:spcAft>
          <a:spcPct val="0"/>
        </a:spcAft>
        <a:defRPr sz="4400">
          <a:solidFill>
            <a:schemeClr val="tx2"/>
          </a:solidFill>
          <a:latin typeface="Arial" pitchFamily="34" charset="0"/>
          <a:ea typeface="SimHei" pitchFamily="49" charset="-122"/>
        </a:defRPr>
      </a:lvl4pPr>
      <a:lvl5pPr algn="ctr" rtl="0" eaLnBrk="1" fontAlgn="base" hangingPunct="1">
        <a:spcBef>
          <a:spcPct val="0"/>
        </a:spcBef>
        <a:spcAft>
          <a:spcPct val="0"/>
        </a:spcAft>
        <a:defRPr sz="4400">
          <a:solidFill>
            <a:schemeClr val="tx2"/>
          </a:solidFill>
          <a:latin typeface="Arial" pitchFamily="34" charset="0"/>
          <a:ea typeface="SimHei" pitchFamily="49" charset="-122"/>
        </a:defRPr>
      </a:lvl5pPr>
      <a:lvl6pPr marL="457200" algn="ctr" rtl="0" eaLnBrk="1" fontAlgn="base" hangingPunct="1">
        <a:spcBef>
          <a:spcPct val="0"/>
        </a:spcBef>
        <a:spcAft>
          <a:spcPct val="0"/>
        </a:spcAft>
        <a:defRPr sz="4400">
          <a:solidFill>
            <a:schemeClr val="tx2"/>
          </a:solidFill>
          <a:latin typeface="Arial" pitchFamily="34" charset="0"/>
          <a:ea typeface="SimHei" pitchFamily="49" charset="-122"/>
        </a:defRPr>
      </a:lvl6pPr>
      <a:lvl7pPr marL="914400" algn="ctr" rtl="0" eaLnBrk="1" fontAlgn="base" hangingPunct="1">
        <a:spcBef>
          <a:spcPct val="0"/>
        </a:spcBef>
        <a:spcAft>
          <a:spcPct val="0"/>
        </a:spcAft>
        <a:defRPr sz="4400">
          <a:solidFill>
            <a:schemeClr val="tx2"/>
          </a:solidFill>
          <a:latin typeface="Arial" pitchFamily="34" charset="0"/>
          <a:ea typeface="SimHei" pitchFamily="49" charset="-122"/>
        </a:defRPr>
      </a:lvl7pPr>
      <a:lvl8pPr marL="1371600" algn="ctr" rtl="0" eaLnBrk="1" fontAlgn="base" hangingPunct="1">
        <a:spcBef>
          <a:spcPct val="0"/>
        </a:spcBef>
        <a:spcAft>
          <a:spcPct val="0"/>
        </a:spcAft>
        <a:defRPr sz="4400">
          <a:solidFill>
            <a:schemeClr val="tx2"/>
          </a:solidFill>
          <a:latin typeface="Arial" pitchFamily="34" charset="0"/>
          <a:ea typeface="SimHei" pitchFamily="49" charset="-122"/>
        </a:defRPr>
      </a:lvl8pPr>
      <a:lvl9pPr marL="1828800" algn="ctr" rtl="0" eaLnBrk="1" fontAlgn="base" hangingPunct="1">
        <a:spcBef>
          <a:spcPct val="0"/>
        </a:spcBef>
        <a:spcAft>
          <a:spcPct val="0"/>
        </a:spcAft>
        <a:defRPr sz="4400">
          <a:solidFill>
            <a:schemeClr val="tx2"/>
          </a:solidFill>
          <a:latin typeface="Arial" pitchFamily="34" charset="0"/>
          <a:ea typeface="SimHei" pitchFamily="49"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dirty="0"/>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ltLang="zh-CN" dirty="0" smtClean="0"/>
              <a:t>AI - Dr. Divyakant Meva</a:t>
            </a:r>
            <a:endParaRPr lang="en-US" altLang="zh-CN" dirty="0"/>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AC048A0-514F-4F64-8D81-4BC23632203A}" type="slidenum">
              <a:rPr lang="en-US" altLang="zh-CN"/>
              <a:pPr/>
              <a:t>‹#›</a:t>
            </a:fld>
            <a:endParaRPr lang="en-US" altLang="zh-CN"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1"/>
            <a:ext cx="7772400" cy="1295399"/>
          </a:xfrm>
        </p:spPr>
        <p:txBody>
          <a:bodyPr>
            <a:normAutofit/>
          </a:bodyPr>
          <a:lstStyle/>
          <a:p>
            <a:pPr algn="l"/>
            <a:r>
              <a:rPr lang="en-US" sz="4000" dirty="0" smtClean="0">
                <a:latin typeface="Cambria" pitchFamily="18" charset="0"/>
              </a:rPr>
              <a:t>Unit  4- </a:t>
            </a:r>
            <a:r>
              <a:rPr lang="en-US" sz="4000" smtClean="0">
                <a:latin typeface="Cambria" pitchFamily="18" charset="0"/>
              </a:rPr>
              <a:t>Lecture </a:t>
            </a:r>
            <a:r>
              <a:rPr lang="en-US" sz="4000" smtClean="0">
                <a:latin typeface="Cambria" pitchFamily="18" charset="0"/>
              </a:rPr>
              <a:t>23</a:t>
            </a:r>
            <a:endParaRPr lang="en-US" sz="4000" dirty="0">
              <a:latin typeface="Cambria" pitchFamily="18" charset="0"/>
            </a:endParaRPr>
          </a:p>
        </p:txBody>
      </p:sp>
      <p:sp>
        <p:nvSpPr>
          <p:cNvPr id="3" name="Subtitle 2"/>
          <p:cNvSpPr>
            <a:spLocks noGrp="1"/>
          </p:cNvSpPr>
          <p:nvPr>
            <p:ph type="subTitle" idx="1"/>
          </p:nvPr>
        </p:nvSpPr>
        <p:spPr>
          <a:xfrm>
            <a:off x="685800" y="2209801"/>
            <a:ext cx="8077200" cy="2057399"/>
          </a:xfrm>
        </p:spPr>
        <p:txBody>
          <a:bodyPr>
            <a:normAutofit/>
          </a:bodyPr>
          <a:lstStyle/>
          <a:p>
            <a:pPr>
              <a:lnSpc>
                <a:spcPct val="130000"/>
              </a:lnSpc>
              <a:buFont typeface="Arial" pitchFamily="34" charset="0"/>
              <a:buChar char="•"/>
            </a:pPr>
            <a:r>
              <a:rPr lang="en-US" sz="2200" dirty="0" smtClean="0">
                <a:latin typeface="Cambria" pitchFamily="18" charset="0"/>
              </a:rPr>
              <a:t>  Plan space planning</a:t>
            </a:r>
            <a:endParaRPr lang="en-US" sz="2200" dirty="0">
              <a:latin typeface="Cambr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100" dirty="0" smtClean="0">
                <a:latin typeface="Cambria" pitchFamily="18" charset="0"/>
              </a:rPr>
              <a:t>The PSP is about generating sequences of actions which represent correct plan.</a:t>
            </a:r>
          </a:p>
          <a:p>
            <a:r>
              <a:rPr lang="en-US" sz="2100" dirty="0" smtClean="0">
                <a:latin typeface="Cambria" pitchFamily="18" charset="0"/>
              </a:rPr>
              <a:t>Each action has two things associated with them, first is prerequisites or </a:t>
            </a:r>
            <a:r>
              <a:rPr lang="en-US" sz="2100" i="1" u="sng" dirty="0" smtClean="0">
                <a:latin typeface="Cambria" pitchFamily="18" charset="0"/>
              </a:rPr>
              <a:t>preconditions</a:t>
            </a:r>
            <a:r>
              <a:rPr lang="en-US" sz="2100" i="1" dirty="0" smtClean="0">
                <a:latin typeface="Cambria" pitchFamily="18" charset="0"/>
              </a:rPr>
              <a:t>.</a:t>
            </a:r>
          </a:p>
          <a:p>
            <a:r>
              <a:rPr lang="en-US" sz="2100" dirty="0" smtClean="0">
                <a:latin typeface="Cambria" pitchFamily="18" charset="0"/>
              </a:rPr>
              <a:t>Without the prerequisites being true, the action cannot be performed.</a:t>
            </a:r>
          </a:p>
          <a:p>
            <a:r>
              <a:rPr lang="en-US" sz="2100" dirty="0" smtClean="0">
                <a:latin typeface="Cambria" pitchFamily="18" charset="0"/>
              </a:rPr>
              <a:t>The other part is called of an action.</a:t>
            </a:r>
          </a:p>
          <a:p>
            <a:r>
              <a:rPr lang="en-US" sz="2100" dirty="0" smtClean="0">
                <a:latin typeface="Cambria" pitchFamily="18" charset="0"/>
              </a:rPr>
              <a:t>The effect is the changes the action provides to current state.</a:t>
            </a:r>
          </a:p>
          <a:p>
            <a:r>
              <a:rPr lang="en-US" sz="2100" dirty="0" smtClean="0">
                <a:latin typeface="Cambria" pitchFamily="18" charset="0"/>
              </a:rPr>
              <a:t>The initial node in plan space planning is characterized by two actions, viz. A</a:t>
            </a:r>
            <a:r>
              <a:rPr lang="en-US" sz="2100" baseline="-25000" dirty="0" smtClean="0">
                <a:latin typeface="Cambria" pitchFamily="18" charset="0"/>
              </a:rPr>
              <a:t>0</a:t>
            </a:r>
            <a:r>
              <a:rPr lang="en-US" sz="2100" dirty="0" smtClean="0">
                <a:latin typeface="Cambria" pitchFamily="18" charset="0"/>
              </a:rPr>
              <a:t> and A</a:t>
            </a:r>
            <a:r>
              <a:rPr lang="en-US" sz="2100" baseline="-25000" dirty="0" smtClean="0">
                <a:latin typeface="Cambria" pitchFamily="18" charset="0"/>
              </a:rPr>
              <a:t>∞</a:t>
            </a:r>
            <a:r>
              <a:rPr lang="en-US" sz="2100" dirty="0" smtClean="0">
                <a:latin typeface="Cambria" pitchFamily="18" charset="0"/>
              </a:rPr>
              <a:t>.</a:t>
            </a:r>
          </a:p>
          <a:p>
            <a:r>
              <a:rPr lang="en-US" sz="2100" dirty="0" smtClean="0">
                <a:latin typeface="Cambria" pitchFamily="18" charset="0"/>
              </a:rPr>
              <a:t>These two actions are part of every plan and are special as they indicate initial and final actions.</a:t>
            </a:r>
          </a:p>
          <a:p>
            <a:r>
              <a:rPr lang="en-US" sz="2100" dirty="0" smtClean="0">
                <a:latin typeface="Cambria" pitchFamily="18" charset="0"/>
              </a:rPr>
              <a:t>A</a:t>
            </a:r>
            <a:r>
              <a:rPr lang="en-US" sz="2100" baseline="-25000" dirty="0" smtClean="0">
                <a:latin typeface="Cambria" pitchFamily="18" charset="0"/>
              </a:rPr>
              <a:t>0</a:t>
            </a:r>
            <a:r>
              <a:rPr lang="en-US" sz="2100" dirty="0" smtClean="0">
                <a:latin typeface="Cambria" pitchFamily="18" charset="0"/>
              </a:rPr>
              <a:t> is the prerequisite for the start state and has no preconditions itself.</a:t>
            </a:r>
            <a:endParaRPr lang="en-US" sz="21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447800"/>
            <a:ext cx="8229600" cy="4571999"/>
          </a:xfrm>
        </p:spPr>
        <p:txBody>
          <a:bodyPr/>
          <a:lstStyle/>
          <a:p>
            <a:r>
              <a:rPr lang="en-US" sz="2200" dirty="0" smtClean="0">
                <a:latin typeface="Cambria" pitchFamily="18" charset="0"/>
              </a:rPr>
              <a:t>Thus every plan begins with it.</a:t>
            </a:r>
          </a:p>
          <a:p>
            <a:r>
              <a:rPr lang="en-US" sz="2200" dirty="0" smtClean="0">
                <a:latin typeface="Cambria" pitchFamily="18" charset="0"/>
              </a:rPr>
              <a:t>A</a:t>
            </a:r>
            <a:r>
              <a:rPr lang="en-US" sz="2200" baseline="-25000" dirty="0" smtClean="0">
                <a:latin typeface="Cambria" pitchFamily="18" charset="0"/>
              </a:rPr>
              <a:t>∞ </a:t>
            </a:r>
            <a:r>
              <a:rPr lang="en-US" sz="2200" dirty="0" smtClean="0">
                <a:latin typeface="Cambria" pitchFamily="18" charset="0"/>
              </a:rPr>
              <a:t>has no effect and the precondition is the goal state.</a:t>
            </a:r>
          </a:p>
          <a:p>
            <a:r>
              <a:rPr lang="en-US" sz="2200" dirty="0" smtClean="0">
                <a:latin typeface="Cambria" pitchFamily="18" charset="0"/>
              </a:rPr>
              <a:t>That means the action describes the final state.</a:t>
            </a:r>
          </a:p>
          <a:p>
            <a:r>
              <a:rPr lang="en-US" sz="2200" dirty="0" smtClean="0">
                <a:latin typeface="Cambria" pitchFamily="18" charset="0"/>
              </a:rPr>
              <a:t>The initial node (start node) thus contains both, the start state and description of what goal looks like.</a:t>
            </a:r>
          </a:p>
          <a:p>
            <a:r>
              <a:rPr lang="en-US" sz="2200" dirty="0" smtClean="0">
                <a:latin typeface="Cambria" pitchFamily="18" charset="0"/>
              </a:rPr>
              <a:t>It is the first plan which we will continue to modify unless we get a final valid plan.</a:t>
            </a:r>
          </a:p>
          <a:p>
            <a:r>
              <a:rPr lang="en-US" sz="2200" dirty="0" smtClean="0">
                <a:latin typeface="Cambria" pitchFamily="18" charset="0"/>
              </a:rPr>
              <a:t>Thus we will begin with a simplest plan A</a:t>
            </a:r>
            <a:r>
              <a:rPr lang="en-US" sz="2200" baseline="-25000" dirty="0" smtClean="0">
                <a:latin typeface="Cambria" pitchFamily="18" charset="0"/>
              </a:rPr>
              <a:t>0</a:t>
            </a:r>
            <a:r>
              <a:rPr lang="en-US" sz="2200" dirty="0" smtClean="0">
                <a:latin typeface="Cambria" pitchFamily="18" charset="0"/>
              </a:rPr>
              <a:t> --&gt;A</a:t>
            </a:r>
            <a:r>
              <a:rPr lang="en-US" sz="2200" baseline="-25000" dirty="0" smtClean="0">
                <a:latin typeface="Cambria" pitchFamily="18" charset="0"/>
              </a:rPr>
              <a:t>∞</a:t>
            </a:r>
            <a:r>
              <a:rPr lang="en-US" sz="2200" dirty="0" smtClean="0">
                <a:latin typeface="Cambria" pitchFamily="18" charset="0"/>
              </a:rPr>
              <a:t>.</a:t>
            </a:r>
          </a:p>
          <a:p>
            <a:r>
              <a:rPr lang="en-US" sz="2200" dirty="0" smtClean="0">
                <a:latin typeface="Cambria" pitchFamily="18" charset="0"/>
              </a:rPr>
              <a:t>Now we will check if this is a valid plan that means if all effects of action A</a:t>
            </a:r>
            <a:r>
              <a:rPr lang="en-US" sz="2200" baseline="-25000" dirty="0" smtClean="0">
                <a:latin typeface="Cambria" pitchFamily="18" charset="0"/>
              </a:rPr>
              <a:t>0 </a:t>
            </a:r>
            <a:r>
              <a:rPr lang="en-US" sz="2200" dirty="0" smtClean="0">
                <a:latin typeface="Cambria" pitchFamily="18" charset="0"/>
              </a:rPr>
              <a:t>matches with prerequisites of A</a:t>
            </a:r>
            <a:r>
              <a:rPr lang="en-US" sz="2200" baseline="-25000" dirty="0" smtClean="0">
                <a:latin typeface="Cambria" pitchFamily="18" charset="0"/>
              </a:rPr>
              <a:t>∞, </a:t>
            </a:r>
            <a:r>
              <a:rPr lang="en-US" sz="2200" dirty="0" smtClean="0">
                <a:latin typeface="Cambria" pitchFamily="18" charset="0"/>
              </a:rPr>
              <a:t> we are done.</a:t>
            </a:r>
            <a:endParaRPr lang="en-US" sz="2200" baseline="-25000" dirty="0" smtClean="0">
              <a:latin typeface="Cambria" pitchFamily="18" charset="0"/>
            </a:endParaRPr>
          </a:p>
          <a:p>
            <a:r>
              <a:rPr lang="en-US" sz="2200" dirty="0" smtClean="0">
                <a:latin typeface="Cambria" pitchFamily="18" charset="0"/>
              </a:rPr>
              <a:t>Obviously we cannot solve problems using these two actions in most but trivial cases.</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447800"/>
            <a:ext cx="8229600" cy="4571999"/>
          </a:xfrm>
        </p:spPr>
        <p:txBody>
          <a:bodyPr/>
          <a:lstStyle/>
          <a:p>
            <a:r>
              <a:rPr lang="en-US" sz="2200" dirty="0" smtClean="0">
                <a:latin typeface="Cambria" pitchFamily="18" charset="0"/>
              </a:rPr>
              <a:t>We need other actions.</a:t>
            </a:r>
          </a:p>
          <a:p>
            <a:r>
              <a:rPr lang="en-US" sz="2200" dirty="0" smtClean="0">
                <a:latin typeface="Cambria" pitchFamily="18" charset="0"/>
              </a:rPr>
              <a:t>Thus as planning proceeds further, we need to add more actions.</a:t>
            </a:r>
          </a:p>
          <a:p>
            <a:r>
              <a:rPr lang="en-US" sz="2200" dirty="0" smtClean="0">
                <a:latin typeface="Cambria" pitchFamily="18" charset="0"/>
              </a:rPr>
              <a:t>As mentioned before, this is non-linear process and thus we can add actions wherever we deem it fit, irrespective of any order.</a:t>
            </a:r>
          </a:p>
          <a:p>
            <a:r>
              <a:rPr lang="en-US" sz="2200" dirty="0" smtClean="0">
                <a:latin typeface="Cambria" pitchFamily="18" charset="0"/>
              </a:rPr>
              <a:t>The PSP allows us to add links between actions apart from actions themselves.</a:t>
            </a:r>
          </a:p>
          <a:p>
            <a:r>
              <a:rPr lang="en-US" sz="2200" dirty="0" smtClean="0">
                <a:latin typeface="Cambria" pitchFamily="18" charset="0"/>
              </a:rPr>
              <a:t>The symbol that we have used,(--&gt;) indicates the link.</a:t>
            </a:r>
          </a:p>
          <a:p>
            <a:r>
              <a:rPr lang="en-US" sz="2200" dirty="0" smtClean="0">
                <a:latin typeface="Cambria" pitchFamily="18" charset="0"/>
              </a:rPr>
              <a:t>Sometimes the symbol α is also used.</a:t>
            </a:r>
          </a:p>
          <a:p>
            <a:r>
              <a:rPr lang="en-US" sz="2200" dirty="0" smtClean="0">
                <a:latin typeface="Cambria" pitchFamily="18" charset="0"/>
              </a:rPr>
              <a:t>Thus the idea of order changes a bit. One type of link is called </a:t>
            </a:r>
            <a:r>
              <a:rPr lang="en-US" sz="2200" i="1" u="sng" dirty="0" smtClean="0">
                <a:latin typeface="Cambria" pitchFamily="18" charset="0"/>
              </a:rPr>
              <a:t>ordering link</a:t>
            </a:r>
            <a:r>
              <a:rPr lang="en-US" sz="2200" i="1" dirty="0" smtClean="0">
                <a:latin typeface="Cambria" pitchFamily="18" charset="0"/>
              </a:rPr>
              <a:t>.</a:t>
            </a:r>
            <a:endParaRPr lang="en-US" sz="2200" dirty="0" smtClean="0">
              <a:latin typeface="Cambria" pitchFamily="18" charset="0"/>
            </a:endParaRPr>
          </a:p>
          <a:p>
            <a:r>
              <a:rPr lang="en-US" sz="2200" dirty="0" smtClean="0">
                <a:latin typeface="Cambria" pitchFamily="18" charset="0"/>
              </a:rPr>
              <a:t>This link describes order.</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447800"/>
            <a:ext cx="8229600" cy="4571999"/>
          </a:xfrm>
        </p:spPr>
        <p:txBody>
          <a:bodyPr/>
          <a:lstStyle/>
          <a:p>
            <a:r>
              <a:rPr lang="en-US" sz="2200" dirty="0" smtClean="0">
                <a:latin typeface="Cambria" pitchFamily="18" charset="0"/>
              </a:rPr>
              <a:t>For example if we say that A</a:t>
            </a:r>
            <a:r>
              <a:rPr lang="en-US" sz="2200" baseline="-25000" dirty="0" smtClean="0">
                <a:latin typeface="Cambria" pitchFamily="18" charset="0"/>
              </a:rPr>
              <a:t>n </a:t>
            </a:r>
            <a:r>
              <a:rPr lang="en-US" sz="2200" dirty="0" smtClean="0">
                <a:latin typeface="Cambria" pitchFamily="18" charset="0"/>
              </a:rPr>
              <a:t>A</a:t>
            </a:r>
            <a:r>
              <a:rPr lang="en-US" sz="2200" baseline="-25000" dirty="0" smtClean="0">
                <a:latin typeface="Cambria" pitchFamily="18" charset="0"/>
              </a:rPr>
              <a:t>m</a:t>
            </a:r>
            <a:r>
              <a:rPr lang="en-US" sz="2200" dirty="0" smtClean="0">
                <a:latin typeface="Cambria" pitchFamily="18" charset="0"/>
              </a:rPr>
              <a:t>, that means A</a:t>
            </a:r>
            <a:r>
              <a:rPr lang="en-US" sz="2200" baseline="-25000" dirty="0" smtClean="0">
                <a:latin typeface="Cambria" pitchFamily="18" charset="0"/>
              </a:rPr>
              <a:t>n</a:t>
            </a:r>
            <a:r>
              <a:rPr lang="en-US" sz="2200" dirty="0" smtClean="0">
                <a:latin typeface="Cambria" pitchFamily="18" charset="0"/>
              </a:rPr>
              <a:t> must occur before A</a:t>
            </a:r>
            <a:r>
              <a:rPr lang="en-US" sz="2200" baseline="-25000" dirty="0" smtClean="0">
                <a:latin typeface="Cambria" pitchFamily="18" charset="0"/>
              </a:rPr>
              <a:t>m</a:t>
            </a:r>
            <a:r>
              <a:rPr lang="en-US" sz="2200" dirty="0" smtClean="0">
                <a:latin typeface="Cambria" pitchFamily="18" charset="0"/>
              </a:rPr>
              <a:t>.</a:t>
            </a:r>
          </a:p>
          <a:p>
            <a:r>
              <a:rPr lang="en-US" sz="2200" dirty="0" smtClean="0">
                <a:latin typeface="Cambria" pitchFamily="18" charset="0"/>
              </a:rPr>
              <a:t>One of the examples of ordering link is A</a:t>
            </a:r>
            <a:r>
              <a:rPr lang="en-US" sz="2200" baseline="-25000" dirty="0" smtClean="0">
                <a:latin typeface="Cambria" pitchFamily="18" charset="0"/>
              </a:rPr>
              <a:t>0</a:t>
            </a:r>
            <a:r>
              <a:rPr lang="en-US" sz="2200" dirty="0" smtClean="0">
                <a:latin typeface="Cambria" pitchFamily="18" charset="0"/>
              </a:rPr>
              <a:t> α A</a:t>
            </a:r>
            <a:r>
              <a:rPr lang="en-US" sz="2200" baseline="-25000" dirty="0" smtClean="0">
                <a:latin typeface="Cambria" pitchFamily="18" charset="0"/>
              </a:rPr>
              <a:t>∞</a:t>
            </a:r>
            <a:r>
              <a:rPr lang="en-US" sz="2200" dirty="0" smtClean="0">
                <a:latin typeface="Cambria" pitchFamily="18" charset="0"/>
              </a:rPr>
              <a:t>.</a:t>
            </a:r>
          </a:p>
          <a:p>
            <a:r>
              <a:rPr lang="en-US" sz="2200" dirty="0" smtClean="0">
                <a:latin typeface="Cambria" pitchFamily="18" charset="0"/>
              </a:rPr>
              <a:t>This is a default link which clearly indicates that first action must occur before the last one.</a:t>
            </a:r>
          </a:p>
          <a:p>
            <a:r>
              <a:rPr lang="en-US" sz="2200" dirty="0" smtClean="0">
                <a:latin typeface="Cambria" pitchFamily="18" charset="0"/>
              </a:rPr>
              <a:t>Another type of link is also possible.</a:t>
            </a:r>
          </a:p>
          <a:p>
            <a:r>
              <a:rPr lang="en-US" sz="2200" dirty="0" smtClean="0">
                <a:latin typeface="Cambria" pitchFamily="18" charset="0"/>
              </a:rPr>
              <a:t>When a link is written as (A</a:t>
            </a:r>
            <a:r>
              <a:rPr lang="en-US" sz="2200" baseline="-25000" dirty="0" smtClean="0">
                <a:latin typeface="Cambria" pitchFamily="18" charset="0"/>
              </a:rPr>
              <a:t>n</a:t>
            </a:r>
            <a:r>
              <a:rPr lang="en-US" sz="2200" dirty="0" smtClean="0">
                <a:latin typeface="Cambria" pitchFamily="18" charset="0"/>
              </a:rPr>
              <a:t>, P, A</a:t>
            </a:r>
            <a:r>
              <a:rPr lang="en-US" sz="2200" baseline="-25000" dirty="0" smtClean="0">
                <a:latin typeface="Cambria" pitchFamily="18" charset="0"/>
              </a:rPr>
              <a:t>m</a:t>
            </a:r>
            <a:r>
              <a:rPr lang="en-US" sz="2200" dirty="0" smtClean="0">
                <a:latin typeface="Cambria" pitchFamily="18" charset="0"/>
              </a:rPr>
              <a:t>) it indicates a </a:t>
            </a:r>
            <a:r>
              <a:rPr lang="en-US" sz="2200" i="1" u="sng" dirty="0" smtClean="0">
                <a:latin typeface="Cambria" pitchFamily="18" charset="0"/>
              </a:rPr>
              <a:t>causal link</a:t>
            </a:r>
            <a:r>
              <a:rPr lang="en-US" sz="2200" i="1" dirty="0" smtClean="0">
                <a:latin typeface="Cambria" pitchFamily="18" charset="0"/>
              </a:rPr>
              <a:t>.</a:t>
            </a:r>
          </a:p>
          <a:p>
            <a:r>
              <a:rPr lang="en-US" sz="2200" dirty="0" smtClean="0">
                <a:latin typeface="Cambria" pitchFamily="18" charset="0"/>
              </a:rPr>
              <a:t>The P indicates prerequisite of action A</a:t>
            </a:r>
            <a:r>
              <a:rPr lang="en-US" sz="2200" baseline="-25000" dirty="0" smtClean="0">
                <a:latin typeface="Cambria" pitchFamily="18" charset="0"/>
              </a:rPr>
              <a:t>n</a:t>
            </a:r>
            <a:r>
              <a:rPr lang="en-US" sz="2200" dirty="0" smtClean="0">
                <a:latin typeface="Cambria" pitchFamily="18" charset="0"/>
              </a:rPr>
              <a:t>, which is an effect of action A</a:t>
            </a:r>
            <a:r>
              <a:rPr lang="en-US" sz="2200" baseline="-25000" dirty="0" smtClean="0">
                <a:latin typeface="Cambria" pitchFamily="18" charset="0"/>
              </a:rPr>
              <a:t>m</a:t>
            </a:r>
            <a:r>
              <a:rPr lang="en-US" sz="2200" dirty="0" smtClean="0">
                <a:latin typeface="Cambria" pitchFamily="18" charset="0"/>
              </a:rPr>
              <a:t>.</a:t>
            </a:r>
          </a:p>
          <a:p>
            <a:r>
              <a:rPr lang="en-US" sz="2200" dirty="0" smtClean="0">
                <a:latin typeface="Cambria" pitchFamily="18" charset="0"/>
              </a:rPr>
              <a:t>In a way, we are telling that A</a:t>
            </a:r>
            <a:r>
              <a:rPr lang="en-US" sz="2200" baseline="-25000" dirty="0" smtClean="0">
                <a:latin typeface="Cambria" pitchFamily="18" charset="0"/>
              </a:rPr>
              <a:t>m </a:t>
            </a:r>
            <a:r>
              <a:rPr lang="en-US" sz="2200" dirty="0" smtClean="0">
                <a:latin typeface="Cambria" pitchFamily="18" charset="0"/>
              </a:rPr>
              <a:t>produces prerequisites for A</a:t>
            </a:r>
            <a:r>
              <a:rPr lang="en-US" sz="2200" baseline="-25000" dirty="0" smtClean="0">
                <a:latin typeface="Cambria" pitchFamily="18" charset="0"/>
              </a:rPr>
              <a:t>n</a:t>
            </a:r>
            <a:r>
              <a:rPr lang="en-US" sz="2200" dirty="0" smtClean="0">
                <a:latin typeface="Cambria" pitchFamily="18" charset="0"/>
              </a:rPr>
              <a:t>.</a:t>
            </a:r>
          </a:p>
          <a:p>
            <a:r>
              <a:rPr lang="en-US" sz="2200" dirty="0" smtClean="0">
                <a:latin typeface="Cambria" pitchFamily="18" charset="0"/>
              </a:rPr>
              <a:t>This by no way means that A</a:t>
            </a:r>
            <a:r>
              <a:rPr lang="en-US" sz="2200" baseline="-25000" dirty="0" smtClean="0">
                <a:latin typeface="Cambria" pitchFamily="18" charset="0"/>
              </a:rPr>
              <a:t>n </a:t>
            </a:r>
            <a:r>
              <a:rPr lang="en-US" sz="2200" dirty="0" smtClean="0">
                <a:latin typeface="Cambria" pitchFamily="18" charset="0"/>
              </a:rPr>
              <a:t>and A</a:t>
            </a:r>
            <a:r>
              <a:rPr lang="en-US" sz="2200" baseline="-25000" dirty="0" smtClean="0">
                <a:latin typeface="Cambria" pitchFamily="18" charset="0"/>
              </a:rPr>
              <a:t>m</a:t>
            </a:r>
            <a:r>
              <a:rPr lang="en-US" sz="2200" dirty="0" smtClean="0">
                <a:latin typeface="Cambria" pitchFamily="18" charset="0"/>
              </a:rPr>
              <a:t> are to be ordered accordingly.</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447800"/>
            <a:ext cx="8229600" cy="4571999"/>
          </a:xfrm>
        </p:spPr>
        <p:txBody>
          <a:bodyPr/>
          <a:lstStyle/>
          <a:p>
            <a:r>
              <a:rPr lang="en-US" sz="2200" dirty="0" smtClean="0">
                <a:latin typeface="Cambria" pitchFamily="18" charset="0"/>
              </a:rPr>
              <a:t>If </a:t>
            </a:r>
            <a:r>
              <a:rPr lang="en-US" sz="2200" dirty="0" err="1" smtClean="0">
                <a:latin typeface="Cambria" pitchFamily="18" charset="0"/>
              </a:rPr>
              <a:t>A</a:t>
            </a:r>
            <a:r>
              <a:rPr lang="en-US" sz="2200" baseline="-25000" dirty="0" err="1" smtClean="0">
                <a:latin typeface="Cambria" pitchFamily="18" charset="0"/>
              </a:rPr>
              <a:t>m</a:t>
            </a:r>
            <a:r>
              <a:rPr lang="en-US" sz="2200" dirty="0" err="1" smtClean="0">
                <a:latin typeface="Cambria" pitchFamily="18" charset="0"/>
              </a:rPr>
              <a:t>’s</a:t>
            </a:r>
            <a:r>
              <a:rPr lang="en-US" sz="2200" dirty="0" smtClean="0">
                <a:latin typeface="Cambria" pitchFamily="18" charset="0"/>
              </a:rPr>
              <a:t> prerequisites are matched otherwise, it can execute without waiting for to happen.</a:t>
            </a:r>
          </a:p>
          <a:p>
            <a:r>
              <a:rPr lang="en-US" sz="2200" dirty="0" smtClean="0">
                <a:latin typeface="Cambria" pitchFamily="18" charset="0"/>
              </a:rPr>
              <a:t>Here P is known as a </a:t>
            </a:r>
            <a:r>
              <a:rPr lang="en-US" sz="2200" i="1" dirty="0" smtClean="0">
                <a:latin typeface="Cambria" pitchFamily="18" charset="0"/>
              </a:rPr>
              <a:t>predicate, A</a:t>
            </a:r>
            <a:r>
              <a:rPr lang="en-US" sz="2200" i="1" baseline="-25000" dirty="0" smtClean="0">
                <a:latin typeface="Cambria" pitchFamily="18" charset="0"/>
              </a:rPr>
              <a:t>m </a:t>
            </a:r>
            <a:r>
              <a:rPr lang="en-US" sz="2200" i="1" dirty="0" smtClean="0">
                <a:latin typeface="Cambria" pitchFamily="18" charset="0"/>
              </a:rPr>
              <a:t>is known as producer to P while </a:t>
            </a:r>
            <a:r>
              <a:rPr lang="en-US" sz="2200" dirty="0" smtClean="0">
                <a:latin typeface="Cambria" pitchFamily="18" charset="0"/>
              </a:rPr>
              <a:t>A</a:t>
            </a:r>
            <a:r>
              <a:rPr lang="en-US" sz="2200" baseline="-25000" dirty="0" smtClean="0">
                <a:latin typeface="Cambria" pitchFamily="18" charset="0"/>
              </a:rPr>
              <a:t>n</a:t>
            </a:r>
            <a:r>
              <a:rPr lang="en-US" sz="2200" dirty="0" smtClean="0">
                <a:latin typeface="Cambria" pitchFamily="18" charset="0"/>
              </a:rPr>
              <a:t>is known as </a:t>
            </a:r>
            <a:r>
              <a:rPr lang="en-US" sz="2200" i="1" dirty="0" smtClean="0">
                <a:latin typeface="Cambria" pitchFamily="18" charset="0"/>
              </a:rPr>
              <a:t>consumer of P.</a:t>
            </a:r>
          </a:p>
          <a:p>
            <a:r>
              <a:rPr lang="en-US" sz="2200" dirty="0" smtClean="0">
                <a:latin typeface="Cambria" pitchFamily="18" charset="0"/>
              </a:rPr>
              <a:t>Additionally, this also has no constraint on A</a:t>
            </a:r>
            <a:r>
              <a:rPr lang="en-US" sz="2200" baseline="-25000" dirty="0" smtClean="0">
                <a:latin typeface="Cambria" pitchFamily="18" charset="0"/>
              </a:rPr>
              <a:t>n </a:t>
            </a:r>
            <a:r>
              <a:rPr lang="en-US" sz="2200" dirty="0" smtClean="0">
                <a:latin typeface="Cambria" pitchFamily="18" charset="0"/>
              </a:rPr>
              <a:t>to occur without A</a:t>
            </a:r>
            <a:r>
              <a:rPr lang="en-US" sz="2200" baseline="-25000" dirty="0" smtClean="0">
                <a:latin typeface="Cambria" pitchFamily="18" charset="0"/>
              </a:rPr>
              <a:t>m</a:t>
            </a:r>
            <a:r>
              <a:rPr lang="en-US" sz="2200" dirty="0" smtClean="0">
                <a:latin typeface="Cambria" pitchFamily="18" charset="0"/>
              </a:rPr>
              <a:t>, it can happen without any need to be followed by A</a:t>
            </a:r>
            <a:r>
              <a:rPr lang="en-US" sz="2200" baseline="-25000" dirty="0" smtClean="0">
                <a:latin typeface="Cambria" pitchFamily="18" charset="0"/>
              </a:rPr>
              <a:t>m</a:t>
            </a:r>
            <a:r>
              <a:rPr lang="en-US" sz="2200" dirty="0" smtClean="0">
                <a:latin typeface="Cambria" pitchFamily="18" charset="0"/>
              </a:rPr>
              <a:t>, this relation only indicates the relation between these two events.</a:t>
            </a:r>
          </a:p>
          <a:p>
            <a:r>
              <a:rPr lang="en-US" sz="2200" dirty="0" smtClean="0">
                <a:latin typeface="Cambria" pitchFamily="18" charset="0"/>
              </a:rPr>
              <a:t>Another important characteristic of a link is whether it is established or not.</a:t>
            </a:r>
          </a:p>
          <a:p>
            <a:r>
              <a:rPr lang="en-US" sz="2200" dirty="0" smtClean="0">
                <a:latin typeface="Cambria" pitchFamily="18" charset="0"/>
              </a:rPr>
              <a:t>An </a:t>
            </a:r>
            <a:r>
              <a:rPr lang="en-US" sz="2200" i="1" u="sng" dirty="0" smtClean="0">
                <a:latin typeface="Cambria" pitchFamily="18" charset="0"/>
              </a:rPr>
              <a:t>established link </a:t>
            </a:r>
            <a:r>
              <a:rPr lang="en-US" sz="2200" dirty="0" smtClean="0">
                <a:latin typeface="Cambria" pitchFamily="18" charset="0"/>
              </a:rPr>
              <a:t>is a guarantee that action A</a:t>
            </a:r>
            <a:r>
              <a:rPr lang="en-US" sz="2200" baseline="-25000" dirty="0" smtClean="0">
                <a:latin typeface="Cambria" pitchFamily="18" charset="0"/>
              </a:rPr>
              <a:t>n </a:t>
            </a:r>
            <a:r>
              <a:rPr lang="en-US" sz="2200" dirty="0" smtClean="0">
                <a:latin typeface="Cambria" pitchFamily="18" charset="0"/>
              </a:rPr>
              <a:t>gives support to the precondition of predicate P to action A</a:t>
            </a:r>
            <a:r>
              <a:rPr lang="en-US" sz="2200" baseline="-25000" dirty="0" smtClean="0">
                <a:latin typeface="Cambria" pitchFamily="18" charset="0"/>
              </a:rPr>
              <a:t>m</a:t>
            </a:r>
            <a:r>
              <a:rPr lang="en-US" sz="2200" dirty="0" smtClean="0">
                <a:latin typeface="Cambria" pitchFamily="18" charset="0"/>
              </a:rPr>
              <a:t>.</a:t>
            </a:r>
          </a:p>
          <a:p>
            <a:r>
              <a:rPr lang="en-US" sz="2200" dirty="0" smtClean="0">
                <a:latin typeface="Cambria" pitchFamily="18" charset="0"/>
              </a:rPr>
              <a:t>That means </a:t>
            </a:r>
            <a:r>
              <a:rPr lang="en-US" sz="2200" i="1" dirty="0" smtClean="0">
                <a:latin typeface="Cambria" pitchFamily="18" charset="0"/>
              </a:rPr>
              <a:t>this link is needed to be true for the plan.</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447800"/>
            <a:ext cx="8229600" cy="4571999"/>
          </a:xfrm>
        </p:spPr>
        <p:txBody>
          <a:bodyPr/>
          <a:lstStyle/>
          <a:p>
            <a:r>
              <a:rPr lang="en-US" sz="2200" dirty="0" smtClean="0">
                <a:latin typeface="Cambria" pitchFamily="18" charset="0"/>
              </a:rPr>
              <a:t>That means that the algorithm must make sure that all established links are honored in the planning process.</a:t>
            </a:r>
          </a:p>
          <a:p>
            <a:r>
              <a:rPr lang="en-US" sz="2200" dirty="0" smtClean="0">
                <a:latin typeface="Cambria" pitchFamily="18" charset="0"/>
              </a:rPr>
              <a:t>When the link is not honored, it is known as </a:t>
            </a:r>
            <a:r>
              <a:rPr lang="en-US" sz="2200" i="1" u="sng" dirty="0" smtClean="0">
                <a:latin typeface="Cambria" pitchFamily="18" charset="0"/>
              </a:rPr>
              <a:t>clobbered</a:t>
            </a:r>
            <a:r>
              <a:rPr lang="en-US" sz="2200" i="1" dirty="0" smtClean="0">
                <a:latin typeface="Cambria" pitchFamily="18" charset="0"/>
              </a:rPr>
              <a:t>.</a:t>
            </a:r>
          </a:p>
          <a:p>
            <a:r>
              <a:rPr lang="en-US" sz="2200" dirty="0" smtClean="0">
                <a:latin typeface="Cambria" pitchFamily="18" charset="0"/>
              </a:rPr>
              <a:t>If any link during the planning process is clobbered, the algorithm must </a:t>
            </a:r>
            <a:r>
              <a:rPr lang="en-US" sz="2200" i="1" u="sng" dirty="0" err="1" smtClean="0">
                <a:latin typeface="Cambria" pitchFamily="18" charset="0"/>
              </a:rPr>
              <a:t>declobber</a:t>
            </a:r>
            <a:r>
              <a:rPr lang="en-US" sz="2200" i="1" u="sng" dirty="0" smtClean="0">
                <a:latin typeface="Cambria" pitchFamily="18" charset="0"/>
              </a:rPr>
              <a:t> </a:t>
            </a:r>
            <a:r>
              <a:rPr lang="en-US" sz="2200" i="1" dirty="0" smtClean="0">
                <a:latin typeface="Cambria" pitchFamily="18" charset="0"/>
              </a:rPr>
              <a:t>it.</a:t>
            </a:r>
          </a:p>
          <a:p>
            <a:r>
              <a:rPr lang="en-US" sz="2200" dirty="0" smtClean="0">
                <a:latin typeface="Cambria" pitchFamily="18" charset="0"/>
              </a:rPr>
              <a:t>That means it must make sure that the plan changes in a way that the link remains established.</a:t>
            </a:r>
          </a:p>
          <a:p>
            <a:r>
              <a:rPr lang="en-US" sz="2200" dirty="0" smtClean="0">
                <a:latin typeface="Cambria" pitchFamily="18" charset="0"/>
              </a:rPr>
              <a:t>A causal link may be clobbered by a threat.</a:t>
            </a:r>
          </a:p>
          <a:p>
            <a:r>
              <a:rPr lang="en-US" sz="2200" dirty="0" smtClean="0">
                <a:latin typeface="Cambria" pitchFamily="18" charset="0"/>
              </a:rPr>
              <a:t>If (A</a:t>
            </a:r>
            <a:r>
              <a:rPr lang="en-US" sz="2200" baseline="-25000" dirty="0" smtClean="0">
                <a:latin typeface="Cambria" pitchFamily="18" charset="0"/>
              </a:rPr>
              <a:t>n</a:t>
            </a:r>
            <a:r>
              <a:rPr lang="en-US" sz="2200" dirty="0" smtClean="0">
                <a:latin typeface="Cambria" pitchFamily="18" charset="0"/>
              </a:rPr>
              <a:t>, P, A</a:t>
            </a:r>
            <a:r>
              <a:rPr lang="en-US" sz="2200" baseline="-25000" dirty="0" smtClean="0">
                <a:latin typeface="Cambria" pitchFamily="18" charset="0"/>
              </a:rPr>
              <a:t>m</a:t>
            </a:r>
            <a:r>
              <a:rPr lang="en-US" sz="2200" dirty="0" smtClean="0">
                <a:latin typeface="Cambria" pitchFamily="18" charset="0"/>
              </a:rPr>
              <a:t>) is a causal link, we might have an action A</a:t>
            </a:r>
            <a:r>
              <a:rPr lang="en-US" sz="2200" baseline="-25000" dirty="0" smtClean="0">
                <a:latin typeface="Cambria" pitchFamily="18" charset="0"/>
              </a:rPr>
              <a:t>x</a:t>
            </a:r>
            <a:r>
              <a:rPr lang="en-US" sz="2200" dirty="0" smtClean="0">
                <a:latin typeface="Cambria" pitchFamily="18" charset="0"/>
              </a:rPr>
              <a:t> in the plan, which can delete P.</a:t>
            </a:r>
          </a:p>
          <a:p>
            <a:r>
              <a:rPr lang="en-US" sz="2200" dirty="0" smtClean="0">
                <a:latin typeface="Cambria" pitchFamily="18" charset="0"/>
              </a:rPr>
              <a:t>That can happen in a few ways, one of them having negative P in the effect of A</a:t>
            </a:r>
            <a:r>
              <a:rPr lang="en-US" sz="2200" baseline="-25000" dirty="0" smtClean="0">
                <a:latin typeface="Cambria" pitchFamily="18" charset="0"/>
              </a:rPr>
              <a:t>x</a:t>
            </a:r>
            <a:r>
              <a:rPr lang="en-US" sz="2200" dirty="0" smtClean="0">
                <a:latin typeface="Cambria" pitchFamily="18" charset="0"/>
              </a:rPr>
              <a:t>.</a:t>
            </a: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16</a:t>
            </a:fld>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304800" y="152400"/>
            <a:ext cx="8686800" cy="64155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17</a:t>
            </a:fld>
            <a:endParaRPr lang="en-US" dirty="0"/>
          </a:p>
        </p:txBody>
      </p:sp>
      <p:pic>
        <p:nvPicPr>
          <p:cNvPr id="2050" name="Picture 2"/>
          <p:cNvPicPr>
            <a:picLocks noChangeAspect="1" noChangeArrowheads="1"/>
          </p:cNvPicPr>
          <p:nvPr/>
        </p:nvPicPr>
        <p:blipFill>
          <a:blip r:embed="rId2"/>
          <a:srcRect/>
          <a:stretch>
            <a:fillRect/>
          </a:stretch>
        </p:blipFill>
        <p:spPr bwMode="auto">
          <a:xfrm>
            <a:off x="533400" y="304800"/>
            <a:ext cx="8305800" cy="615049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447800"/>
            <a:ext cx="8229600" cy="4571999"/>
          </a:xfrm>
        </p:spPr>
        <p:txBody>
          <a:bodyPr/>
          <a:lstStyle/>
          <a:p>
            <a:r>
              <a:rPr lang="en-US" sz="2200" dirty="0" smtClean="0">
                <a:latin typeface="Cambria" pitchFamily="18" charset="0"/>
              </a:rPr>
              <a:t>So when A</a:t>
            </a:r>
            <a:r>
              <a:rPr lang="en-US" sz="2200" baseline="-25000" dirty="0" smtClean="0">
                <a:latin typeface="Cambria" pitchFamily="18" charset="0"/>
              </a:rPr>
              <a:t>x</a:t>
            </a:r>
            <a:r>
              <a:rPr lang="en-US" sz="2200" dirty="0" smtClean="0">
                <a:latin typeface="Cambria" pitchFamily="18" charset="0"/>
              </a:rPr>
              <a:t> gets executed, P becomes invalidated when action An is taken before.</a:t>
            </a:r>
          </a:p>
          <a:p>
            <a:r>
              <a:rPr lang="en-US" sz="2200" dirty="0" smtClean="0">
                <a:latin typeface="Cambria" pitchFamily="18" charset="0"/>
              </a:rPr>
              <a:t>That means if A</a:t>
            </a:r>
            <a:r>
              <a:rPr lang="en-US" sz="1600" dirty="0" smtClean="0">
                <a:latin typeface="Cambria" pitchFamily="18" charset="0"/>
              </a:rPr>
              <a:t>n</a:t>
            </a:r>
            <a:r>
              <a:rPr lang="en-US" sz="2200" dirty="0" smtClean="0">
                <a:latin typeface="Cambria" pitchFamily="18" charset="0"/>
              </a:rPr>
              <a:t> is executed, we cannot have A</a:t>
            </a:r>
            <a:r>
              <a:rPr lang="en-US" sz="1600" dirty="0" smtClean="0">
                <a:latin typeface="Cambria" pitchFamily="18" charset="0"/>
              </a:rPr>
              <a:t>x</a:t>
            </a:r>
            <a:r>
              <a:rPr lang="en-US" sz="2200" dirty="0" smtClean="0">
                <a:latin typeface="Cambria" pitchFamily="18" charset="0"/>
              </a:rPr>
              <a:t> in the plan till we have Am, if we have, it is going to clobber the link (A</a:t>
            </a:r>
            <a:r>
              <a:rPr lang="en-US" sz="1600" dirty="0" smtClean="0">
                <a:latin typeface="Cambria" pitchFamily="18" charset="0"/>
              </a:rPr>
              <a:t>n</a:t>
            </a:r>
            <a:r>
              <a:rPr lang="en-US" sz="2200" dirty="0" smtClean="0">
                <a:latin typeface="Cambria" pitchFamily="18" charset="0"/>
              </a:rPr>
              <a:t>, P, A</a:t>
            </a:r>
            <a:r>
              <a:rPr lang="en-US" sz="1600" dirty="0" smtClean="0">
                <a:latin typeface="Cambria" pitchFamily="18" charset="0"/>
              </a:rPr>
              <a:t>m</a:t>
            </a:r>
            <a:r>
              <a:rPr lang="en-US" sz="2200" dirty="0" smtClean="0">
                <a:latin typeface="Cambria" pitchFamily="18" charset="0"/>
              </a:rPr>
              <a:t>).</a:t>
            </a:r>
          </a:p>
          <a:p>
            <a:r>
              <a:rPr lang="en-US" sz="2200" dirty="0" smtClean="0">
                <a:latin typeface="Cambria" pitchFamily="18" charset="0"/>
              </a:rPr>
              <a:t>For example, assume we have C is placed Over A and A is placed over B.</a:t>
            </a:r>
          </a:p>
          <a:p>
            <a:r>
              <a:rPr lang="en-US" sz="2200" dirty="0" smtClean="0">
                <a:latin typeface="Cambria" pitchFamily="18" charset="0"/>
              </a:rPr>
              <a:t>now, Free (A) is a precondition for action PlaceOntable(A).</a:t>
            </a:r>
          </a:p>
          <a:p>
            <a:r>
              <a:rPr lang="en-US" sz="2200" dirty="0" smtClean="0">
                <a:latin typeface="Cambria" pitchFamily="18" charset="0"/>
              </a:rPr>
              <a:t>The effect of PlaceOnTable(C) is Free(A).</a:t>
            </a:r>
          </a:p>
          <a:p>
            <a:r>
              <a:rPr lang="en-US" sz="2200" dirty="0" smtClean="0">
                <a:latin typeface="Cambria" pitchFamily="18" charset="0"/>
              </a:rPr>
              <a:t>Thus the causal link is (PlaceOnTable(C), Free(A), PlaceOnTable(A)).</a:t>
            </a:r>
          </a:p>
          <a:p>
            <a:r>
              <a:rPr lang="en-US" sz="2200" dirty="0" smtClean="0">
                <a:latin typeface="Cambria" pitchFamily="18" charset="0"/>
              </a:rPr>
              <a:t>Now if we have an action On(B,A) in plan which deletes Free(A).</a:t>
            </a:r>
          </a:p>
          <a:p>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447800"/>
            <a:ext cx="8229600" cy="4571999"/>
          </a:xfrm>
        </p:spPr>
        <p:txBody>
          <a:bodyPr/>
          <a:lstStyle/>
          <a:p>
            <a:r>
              <a:rPr lang="en-US" sz="2200" dirty="0" smtClean="0">
                <a:latin typeface="Cambria" pitchFamily="18" charset="0"/>
              </a:rPr>
              <a:t>Now if </a:t>
            </a:r>
            <a:r>
              <a:rPr lang="en-US" sz="2200" dirty="0" err="1" smtClean="0">
                <a:latin typeface="Cambria" pitchFamily="18" charset="0"/>
              </a:rPr>
              <a:t>PlaceOnTop</a:t>
            </a:r>
            <a:r>
              <a:rPr lang="en-US" sz="2200" dirty="0" smtClean="0">
                <a:latin typeface="Cambria" pitchFamily="18" charset="0"/>
              </a:rPr>
              <a:t>(B,A) executes before PlaceOnTable(A) after Free(A) is ensured, PlaceOnTable(A) cannot be executed.</a:t>
            </a:r>
          </a:p>
          <a:p>
            <a:r>
              <a:rPr lang="en-US" sz="2200" dirty="0" smtClean="0">
                <a:latin typeface="Cambria" pitchFamily="18" charset="0"/>
              </a:rPr>
              <a:t>We must need to undo On(B,A) to get back to Free(A) and only than PlaceOnTable(A) can be executed.</a:t>
            </a:r>
          </a:p>
          <a:p>
            <a:r>
              <a:rPr lang="en-US" sz="2200" dirty="0" smtClean="0">
                <a:latin typeface="Cambria" pitchFamily="18" charset="0"/>
              </a:rPr>
              <a:t>We can say that </a:t>
            </a:r>
            <a:r>
              <a:rPr lang="en-US" sz="2200" dirty="0" err="1" smtClean="0">
                <a:latin typeface="Cambria" pitchFamily="18" charset="0"/>
              </a:rPr>
              <a:t>PlaceOnTop</a:t>
            </a:r>
            <a:r>
              <a:rPr lang="en-US" sz="2200" dirty="0" smtClean="0">
                <a:latin typeface="Cambria" pitchFamily="18" charset="0"/>
              </a:rPr>
              <a:t>(B,A) is a threat to the causal link (PlaceOnTable(C), Free(A), PlaceOnTable(A)).</a:t>
            </a:r>
          </a:p>
          <a:p>
            <a:r>
              <a:rPr lang="en-US" sz="2200" dirty="0" smtClean="0">
                <a:latin typeface="Cambria" pitchFamily="18" charset="0"/>
              </a:rPr>
              <a:t>The preconditions which are linked with other action are called </a:t>
            </a:r>
            <a:r>
              <a:rPr lang="en-US" sz="2200" i="1" u="sng" dirty="0" smtClean="0">
                <a:latin typeface="Cambria" pitchFamily="18" charset="0"/>
              </a:rPr>
              <a:t>causal preconditions</a:t>
            </a:r>
            <a:r>
              <a:rPr lang="en-US" sz="2200" i="1" dirty="0" smtClean="0">
                <a:latin typeface="Cambria" pitchFamily="18" charset="0"/>
              </a:rPr>
              <a:t>.</a:t>
            </a:r>
          </a:p>
          <a:p>
            <a:r>
              <a:rPr lang="en-US" sz="2200" dirty="0" smtClean="0">
                <a:latin typeface="Cambria" pitchFamily="18" charset="0"/>
              </a:rPr>
              <a:t>If there is no action associated with the precondition, we call it </a:t>
            </a:r>
            <a:r>
              <a:rPr lang="en-US" sz="2200" i="1" u="sng" dirty="0" smtClean="0">
                <a:latin typeface="Cambria" pitchFamily="18" charset="0"/>
              </a:rPr>
              <a:t>open precondition</a:t>
            </a:r>
            <a:r>
              <a:rPr lang="en-US" sz="2200" i="1" dirty="0" smtClean="0">
                <a:latin typeface="Cambria" pitchFamily="18" charset="0"/>
              </a:rPr>
              <a:t>.</a:t>
            </a:r>
          </a:p>
          <a:p>
            <a:r>
              <a:rPr lang="en-US" sz="2200" dirty="0" smtClean="0">
                <a:latin typeface="Cambria" pitchFamily="18" charset="0"/>
              </a:rPr>
              <a:t>A solution plan cannot have any open preconditions or threats.</a:t>
            </a: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Plan space planning</a:t>
            </a:r>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Plan space contains all possible plans and plan space planning searches in this space for a plan that is right.</a:t>
            </a:r>
          </a:p>
          <a:p>
            <a:r>
              <a:rPr lang="en-US" sz="2200" dirty="0" smtClean="0">
                <a:latin typeface="Cambria" pitchFamily="18" charset="0"/>
              </a:rPr>
              <a:t>It moves from one plan to another plan adding some actions at any part.</a:t>
            </a:r>
          </a:p>
          <a:p>
            <a:r>
              <a:rPr lang="en-US" sz="2200" dirty="0" smtClean="0">
                <a:latin typeface="Cambria" pitchFamily="18" charset="0"/>
              </a:rPr>
              <a:t>That means it picks up another plan from plan space.</a:t>
            </a:r>
          </a:p>
          <a:p>
            <a:r>
              <a:rPr lang="en-US" sz="2200" dirty="0" smtClean="0">
                <a:latin typeface="Cambria" pitchFamily="18" charset="0"/>
              </a:rPr>
              <a:t>Thus it moves from one plan to another.</a:t>
            </a:r>
          </a:p>
          <a:p>
            <a:r>
              <a:rPr lang="en-US" sz="2200" dirty="0" smtClean="0">
                <a:latin typeface="Cambria" pitchFamily="18" charset="0"/>
              </a:rPr>
              <a:t>In (linear) planning that we have seen so far, the system looks at the current state and the goal, and terminates when the state connects to the goal state.</a:t>
            </a:r>
          </a:p>
          <a:p>
            <a:r>
              <a:rPr lang="en-US" sz="2200" dirty="0" smtClean="0">
                <a:latin typeface="Cambria" pitchFamily="18" charset="0"/>
              </a:rPr>
              <a:t>It acts </a:t>
            </a:r>
            <a:r>
              <a:rPr lang="en-US" sz="2200" i="1" dirty="0" smtClean="0">
                <a:latin typeface="Cambria" pitchFamily="18" charset="0"/>
              </a:rPr>
              <a:t>linearly, adding one action at a time, </a:t>
            </a:r>
            <a:r>
              <a:rPr lang="en-US" sz="2200" dirty="0" smtClean="0">
                <a:latin typeface="Cambria" pitchFamily="18" charset="0"/>
              </a:rPr>
              <a:t>looking at the preconditions and focusing on the </a:t>
            </a:r>
            <a:r>
              <a:rPr lang="en-US" sz="2200" i="1" dirty="0" smtClean="0">
                <a:latin typeface="Cambria" pitchFamily="18" charset="0"/>
              </a:rPr>
              <a:t>current state.</a:t>
            </a:r>
          </a:p>
          <a:p>
            <a:r>
              <a:rPr lang="en-US" sz="2200" dirty="0" smtClean="0">
                <a:latin typeface="Cambria" pitchFamily="18" charset="0"/>
              </a:rPr>
              <a:t>The process also adds a state resulted from that action.</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200" dirty="0" smtClean="0">
                <a:latin typeface="Cambria" pitchFamily="18" charset="0"/>
              </a:rPr>
              <a:t>For example if </a:t>
            </a:r>
            <a:r>
              <a:rPr lang="en-US" sz="2200" dirty="0" err="1" smtClean="0">
                <a:latin typeface="Cambria" pitchFamily="18" charset="0"/>
              </a:rPr>
              <a:t>PlaceOnTop</a:t>
            </a:r>
            <a:r>
              <a:rPr lang="en-US" sz="2200" dirty="0" smtClean="0">
                <a:latin typeface="Cambria" pitchFamily="18" charset="0"/>
              </a:rPr>
              <a:t> (A,B) demands Free(B) and we have no action which can produce Free(B), Free(B) is an open precondition.</a:t>
            </a:r>
          </a:p>
          <a:p>
            <a:r>
              <a:rPr lang="en-US" sz="2200" dirty="0" smtClean="0">
                <a:latin typeface="Cambria" pitchFamily="18" charset="0"/>
              </a:rPr>
              <a:t>Like a threat, open preconditions invalidate the plan.</a:t>
            </a:r>
          </a:p>
          <a:p>
            <a:r>
              <a:rPr lang="en-US" sz="2200" dirty="0" smtClean="0">
                <a:latin typeface="Cambria" pitchFamily="18" charset="0"/>
              </a:rPr>
              <a:t>Open preconditions and threats are also known as </a:t>
            </a:r>
            <a:r>
              <a:rPr lang="en-US" sz="2200" i="1" dirty="0" smtClean="0">
                <a:latin typeface="Cambria" pitchFamily="18" charset="0"/>
              </a:rPr>
              <a:t>flaws.</a:t>
            </a:r>
          </a:p>
          <a:p>
            <a:r>
              <a:rPr lang="en-US" sz="2200" dirty="0" smtClean="0">
                <a:latin typeface="Cambria" pitchFamily="18" charset="0"/>
              </a:rPr>
              <a:t>In fact it is possible to prove that if a partial plan has no flaws, it is a valid plan.</a:t>
            </a:r>
          </a:p>
          <a:p>
            <a:r>
              <a:rPr lang="en-US" sz="2200" dirty="0" smtClean="0">
                <a:latin typeface="Cambria" pitchFamily="18" charset="0"/>
              </a:rPr>
              <a:t>The PSP algorithm uses late binding strategy.</a:t>
            </a:r>
          </a:p>
          <a:p>
            <a:r>
              <a:rPr lang="en-US" sz="2200" dirty="0" smtClean="0">
                <a:latin typeface="Cambria" pitchFamily="18" charset="0"/>
              </a:rPr>
              <a:t>When it has to proceed without really knowing the</a:t>
            </a:r>
          </a:p>
          <a:p>
            <a:r>
              <a:rPr lang="en-US" sz="2200" dirty="0" smtClean="0">
                <a:latin typeface="Cambria" pitchFamily="18" charset="0"/>
              </a:rPr>
              <a:t>value of a variable, it does not instantiate a variable unless it has to.</a:t>
            </a:r>
          </a:p>
          <a:p>
            <a:r>
              <a:rPr lang="en-US" sz="2200" dirty="0" smtClean="0">
                <a:latin typeface="Cambria" pitchFamily="18" charset="0"/>
              </a:rPr>
              <a:t>For example it has to free A while some block is resting on A.</a:t>
            </a:r>
            <a:endParaRPr lang="en-US" sz="2200" dirty="0">
              <a:latin typeface="Cambria" pitchFamily="18" charset="0"/>
            </a:endParaRPr>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20</a:t>
            </a:fld>
            <a:endParaRPr lang="en-US" dirty="0"/>
          </a:p>
        </p:txBody>
      </p:sp>
      <p:sp>
        <p:nvSpPr>
          <p:cNvPr id="6" name="Footer Placeholder 4"/>
          <p:cNvSpPr txBox="1">
            <a:spLocks/>
          </p:cNvSpPr>
          <p:nvPr/>
        </p:nvSpPr>
        <p:spPr bwMode="auto">
          <a:xfrm>
            <a:off x="3276600" y="63976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Cambria" pitchFamily="18" charset="0"/>
                <a:ea typeface="+mn-ea"/>
                <a:cs typeface="+mn-cs"/>
              </a:rPr>
              <a:t>AI - Dr. Divyakant Meva</a:t>
            </a:r>
            <a:endParaRPr kumimoji="0" lang="en-US" sz="1400" b="0" i="0" u="none" strike="noStrike" kern="1200" cap="none" spc="0" normalizeH="0" baseline="0" noProof="0" dirty="0">
              <a:ln>
                <a:noFill/>
              </a:ln>
              <a:solidFill>
                <a:schemeClr val="tx1"/>
              </a:solidFill>
              <a:effectLst/>
              <a:uLnTx/>
              <a:uFillTx/>
              <a:latin typeface="Cambria" pitchFamily="18" charset="0"/>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200" dirty="0" smtClean="0">
                <a:latin typeface="Cambria" pitchFamily="18" charset="0"/>
              </a:rPr>
              <a:t>It might assume some block (it indicates the variable as ?X ?y etc) ?X such that On(?X,A) and thus execute </a:t>
            </a:r>
            <a:r>
              <a:rPr lang="en-US" sz="2200" dirty="0" err="1" smtClean="0">
                <a:latin typeface="Cambria" pitchFamily="18" charset="0"/>
              </a:rPr>
              <a:t>PutOnTable</a:t>
            </a:r>
            <a:r>
              <a:rPr lang="en-US" sz="2200" dirty="0" smtClean="0">
                <a:latin typeface="Cambria" pitchFamily="18" charset="0"/>
              </a:rPr>
              <a:t>(?X) to achieve free(A).</a:t>
            </a:r>
          </a:p>
          <a:p>
            <a:r>
              <a:rPr lang="en-US" sz="2200" dirty="0" smtClean="0">
                <a:latin typeface="Cambria" pitchFamily="18" charset="0"/>
              </a:rPr>
              <a:t>It does not associate any value to ?X right now.</a:t>
            </a:r>
          </a:p>
          <a:p>
            <a:r>
              <a:rPr lang="en-US" sz="2200" dirty="0" smtClean="0">
                <a:latin typeface="Cambria" pitchFamily="18" charset="0"/>
              </a:rPr>
              <a:t>That makes this process true for any block that might be resting on A.</a:t>
            </a:r>
          </a:p>
          <a:p>
            <a:r>
              <a:rPr lang="en-US" sz="2200" dirty="0" smtClean="0">
                <a:latin typeface="Cambria" pitchFamily="18" charset="0"/>
              </a:rPr>
              <a:t>Instead if we assume some other block, for example B, and execute </a:t>
            </a:r>
            <a:r>
              <a:rPr lang="en-US" sz="2200" dirty="0" err="1" smtClean="0">
                <a:latin typeface="Cambria" pitchFamily="18" charset="0"/>
              </a:rPr>
              <a:t>PutOnTable</a:t>
            </a:r>
            <a:r>
              <a:rPr lang="en-US" sz="2200" dirty="0" smtClean="0">
                <a:latin typeface="Cambria" pitchFamily="18" charset="0"/>
              </a:rPr>
              <a:t>(B), the process fail if C is resting on A when the </a:t>
            </a:r>
            <a:r>
              <a:rPr lang="en-US" sz="2200" dirty="0" err="1" smtClean="0">
                <a:latin typeface="Cambria" pitchFamily="18" charset="0"/>
              </a:rPr>
              <a:t>PutOnTable</a:t>
            </a:r>
            <a:r>
              <a:rPr lang="en-US" sz="2200" dirty="0" smtClean="0">
                <a:latin typeface="Cambria" pitchFamily="18" charset="0"/>
              </a:rPr>
              <a:t> actually executes.</a:t>
            </a:r>
          </a:p>
          <a:p>
            <a:r>
              <a:rPr lang="en-US" sz="2200" dirty="0" smtClean="0">
                <a:latin typeface="Cambria" pitchFamily="18" charset="0"/>
              </a:rPr>
              <a:t>There are a few more things that PSP introduces for making sure that there does not remain any flaws in the plan; i.e. some action cannot disrupt another.</a:t>
            </a:r>
            <a:endParaRPr lang="en-US" sz="2200" dirty="0">
              <a:latin typeface="Cambria" pitchFamily="18" charset="0"/>
            </a:endParaRPr>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21</a:t>
            </a:fld>
            <a:endParaRPr lang="en-US" dirty="0"/>
          </a:p>
        </p:txBody>
      </p:sp>
      <p:sp>
        <p:nvSpPr>
          <p:cNvPr id="6" name="Footer Placeholder 4"/>
          <p:cNvSpPr txBox="1">
            <a:spLocks/>
          </p:cNvSpPr>
          <p:nvPr/>
        </p:nvSpPr>
        <p:spPr bwMode="auto">
          <a:xfrm>
            <a:off x="3276600" y="63976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Cambria" pitchFamily="18" charset="0"/>
                <a:ea typeface="+mn-ea"/>
                <a:cs typeface="+mn-cs"/>
              </a:rPr>
              <a:t>AI - Dr. Divyakant Meva</a:t>
            </a:r>
            <a:endParaRPr kumimoji="0" lang="en-US" sz="1400" b="0" i="0" u="none" strike="noStrike" kern="1200" cap="none" spc="0" normalizeH="0" baseline="0" noProof="0" dirty="0">
              <a:ln>
                <a:noFill/>
              </a:ln>
              <a:solidFill>
                <a:schemeClr val="tx1"/>
              </a:solidFill>
              <a:effectLst/>
              <a:uLnTx/>
              <a:uFillTx/>
              <a:latin typeface="Cambria" pitchFamily="18" charset="0"/>
              <a:ea typeface="+mn-ea"/>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200" dirty="0" smtClean="0">
                <a:latin typeface="Cambria" pitchFamily="18" charset="0"/>
              </a:rPr>
              <a:t>Let us brief about three strategies used by PSP in the following.</a:t>
            </a:r>
          </a:p>
          <a:p>
            <a:r>
              <a:rPr lang="en-US" sz="2200" b="1" u="sng" dirty="0" smtClean="0">
                <a:latin typeface="Cambria" pitchFamily="18" charset="0"/>
              </a:rPr>
              <a:t>Separation</a:t>
            </a:r>
            <a:r>
              <a:rPr lang="en-US" sz="2200" b="1" dirty="0" smtClean="0">
                <a:latin typeface="Cambria" pitchFamily="18" charset="0"/>
              </a:rPr>
              <a:t> </a:t>
            </a:r>
          </a:p>
          <a:p>
            <a:r>
              <a:rPr lang="en-US" sz="2200" dirty="0" smtClean="0">
                <a:latin typeface="Cambria" pitchFamily="18" charset="0"/>
              </a:rPr>
              <a:t>This is a process of binding variables in a way that they do not assume values which lead to disruption.</a:t>
            </a:r>
          </a:p>
          <a:p>
            <a:r>
              <a:rPr lang="en-US" sz="2200" dirty="0" smtClean="0">
                <a:latin typeface="Cambria" pitchFamily="18" charset="0"/>
              </a:rPr>
              <a:t>For example On(B,C) should not happen when C is not resting on table (for our goal).</a:t>
            </a:r>
          </a:p>
          <a:p>
            <a:r>
              <a:rPr lang="en-US" sz="2200" dirty="0" smtClean="0">
                <a:latin typeface="Cambria" pitchFamily="18" charset="0"/>
              </a:rPr>
              <a:t>So if we make sure that in that case On(?X,?Y) cannot unify with On (B,C) it serves the purpose.</a:t>
            </a:r>
          </a:p>
          <a:p>
            <a:r>
              <a:rPr lang="en-US" sz="2200" dirty="0" smtClean="0">
                <a:latin typeface="Cambria" pitchFamily="18" charset="0"/>
              </a:rPr>
              <a:t>What is the meaning of this condition?</a:t>
            </a:r>
          </a:p>
          <a:p>
            <a:r>
              <a:rPr lang="en-US" sz="2200" dirty="0" smtClean="0">
                <a:latin typeface="Cambria" pitchFamily="18" charset="0"/>
              </a:rPr>
              <a:t>It says that you can plan to have anything on anything else except On(B,C) to have a valid plan.</a:t>
            </a:r>
          </a:p>
          <a:p>
            <a:endParaRPr lang="en-US" sz="2200" dirty="0">
              <a:latin typeface="Cambria" pitchFamily="18" charset="0"/>
            </a:endParaRPr>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22</a:t>
            </a:fld>
            <a:endParaRPr lang="en-US" dirty="0"/>
          </a:p>
        </p:txBody>
      </p:sp>
      <p:sp>
        <p:nvSpPr>
          <p:cNvPr id="6" name="Footer Placeholder 4"/>
          <p:cNvSpPr txBox="1">
            <a:spLocks/>
          </p:cNvSpPr>
          <p:nvPr/>
        </p:nvSpPr>
        <p:spPr bwMode="auto">
          <a:xfrm>
            <a:off x="3276600" y="63976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Cambria" pitchFamily="18" charset="0"/>
                <a:ea typeface="+mn-ea"/>
                <a:cs typeface="+mn-cs"/>
              </a:rPr>
              <a:t>AI - Dr. Divyakant Meva</a:t>
            </a:r>
            <a:endParaRPr kumimoji="0" lang="en-US" sz="1400" b="0" i="0" u="none" strike="noStrike" kern="1200" cap="none" spc="0" normalizeH="0" baseline="0" noProof="0" dirty="0">
              <a:ln>
                <a:noFill/>
              </a:ln>
              <a:solidFill>
                <a:schemeClr val="tx1"/>
              </a:solidFill>
              <a:effectLst/>
              <a:uLnTx/>
              <a:uFillTx/>
              <a:latin typeface="Cambria" pitchFamily="18" charset="0"/>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200" b="1" u="sng" dirty="0" smtClean="0">
                <a:latin typeface="Cambria" pitchFamily="18" charset="0"/>
              </a:rPr>
              <a:t>Promotion</a:t>
            </a:r>
          </a:p>
          <a:p>
            <a:r>
              <a:rPr lang="en-US" sz="2200" dirty="0" smtClean="0">
                <a:latin typeface="Cambria" pitchFamily="18" charset="0"/>
              </a:rPr>
              <a:t>If there is an action which is a threat to a causal link, promote that action to happen before it can disrupt that causal link.</a:t>
            </a:r>
          </a:p>
          <a:p>
            <a:r>
              <a:rPr lang="en-US" sz="2200" dirty="0" smtClean="0">
                <a:latin typeface="Cambria" pitchFamily="18" charset="0"/>
              </a:rPr>
              <a:t>Thus the action gets over before causal link comes into effect and cannot disturb the causal link.</a:t>
            </a:r>
          </a:p>
          <a:p>
            <a:r>
              <a:rPr lang="en-US" sz="2200" b="1" u="sng" dirty="0" smtClean="0">
                <a:latin typeface="Cambria" pitchFamily="18" charset="0"/>
              </a:rPr>
              <a:t>Demotion</a:t>
            </a:r>
            <a:r>
              <a:rPr lang="en-US" sz="2200" b="1" dirty="0" smtClean="0">
                <a:latin typeface="Cambria" pitchFamily="18" charset="0"/>
              </a:rPr>
              <a:t> </a:t>
            </a:r>
          </a:p>
          <a:p>
            <a:r>
              <a:rPr lang="en-US" sz="2200" dirty="0" smtClean="0">
                <a:latin typeface="Cambria" pitchFamily="18" charset="0"/>
              </a:rPr>
              <a:t>This is exactly opposite to promotion.</a:t>
            </a:r>
          </a:p>
          <a:p>
            <a:r>
              <a:rPr lang="en-US" sz="2200" dirty="0" smtClean="0">
                <a:latin typeface="Cambria" pitchFamily="18" charset="0"/>
              </a:rPr>
              <a:t>The action is hold off till the actions involved in that causal link gets over.</a:t>
            </a:r>
          </a:p>
          <a:p>
            <a:r>
              <a:rPr lang="en-US" sz="2200" dirty="0" smtClean="0">
                <a:latin typeface="Cambria" pitchFamily="18" charset="0"/>
              </a:rPr>
              <a:t>Thus when the action is applied the effect of the causal link is already completed so there is no harm to execute that action now.</a:t>
            </a:r>
            <a:endParaRPr lang="en-US" sz="2200" dirty="0">
              <a:latin typeface="Cambria" pitchFamily="18" charset="0"/>
            </a:endParaRPr>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23</a:t>
            </a:fld>
            <a:endParaRPr lang="en-US" dirty="0"/>
          </a:p>
        </p:txBody>
      </p:sp>
      <p:sp>
        <p:nvSpPr>
          <p:cNvPr id="6" name="Footer Placeholder 4"/>
          <p:cNvSpPr txBox="1">
            <a:spLocks/>
          </p:cNvSpPr>
          <p:nvPr/>
        </p:nvSpPr>
        <p:spPr bwMode="auto">
          <a:xfrm>
            <a:off x="3276600" y="63976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Cambria" pitchFamily="18" charset="0"/>
                <a:ea typeface="+mn-ea"/>
                <a:cs typeface="+mn-cs"/>
              </a:rPr>
              <a:t>AI - Dr. Divyakant Meva</a:t>
            </a:r>
            <a:endParaRPr kumimoji="0" lang="en-US" sz="1400" b="0" i="0" u="none" strike="noStrike" kern="1200" cap="none" spc="0" normalizeH="0" baseline="0" noProof="0" dirty="0">
              <a:ln>
                <a:noFill/>
              </a:ln>
              <a:solidFill>
                <a:schemeClr val="tx1"/>
              </a:solidFill>
              <a:effectLst/>
              <a:uLnTx/>
              <a:uFillTx/>
              <a:latin typeface="Cambria" pitchFamily="18" charset="0"/>
              <a:ea typeface="+mn-ea"/>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200" dirty="0" smtClean="0">
                <a:latin typeface="Cambria" pitchFamily="18" charset="0"/>
              </a:rPr>
              <a:t>In fact the PSP is quite complex involving variable binding or instantiating, unifying a variable with another, matching with partial constructs and so on which we do not elaborate further.</a:t>
            </a:r>
            <a:endParaRPr lang="en-US" sz="2200" dirty="0">
              <a:latin typeface="Cambria" pitchFamily="18" charset="0"/>
            </a:endParaRPr>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24</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In GSP, it is the reverse process but logically the same.</a:t>
            </a:r>
          </a:p>
          <a:p>
            <a:r>
              <a:rPr lang="en-US" sz="2200" dirty="0" smtClean="0">
                <a:latin typeface="Cambria" pitchFamily="18" charset="0"/>
              </a:rPr>
              <a:t>We begin from the goal state; find an action which can convert a previous state into this state, check for the preconditions and so on.</a:t>
            </a:r>
          </a:p>
          <a:p>
            <a:r>
              <a:rPr lang="en-US" sz="2200" dirty="0" smtClean="0">
                <a:latin typeface="Cambria" pitchFamily="18" charset="0"/>
              </a:rPr>
              <a:t>The idea is to have continuous focus on the current state, deciding the next move, without looking at the over plan.</a:t>
            </a:r>
          </a:p>
          <a:p>
            <a:r>
              <a:rPr lang="en-US" sz="2200" dirty="0" smtClean="0">
                <a:latin typeface="Cambria" pitchFamily="18" charset="0"/>
              </a:rPr>
              <a:t>Unlike GSP and few other earlier planning methods used by researchers, where current state is the focus of attention and the state is added as the next or previous state only, the plan space planning allows actions to be added at any given place in the plan and thus sometimes this method is also denoted as </a:t>
            </a:r>
            <a:r>
              <a:rPr lang="en-US" sz="2200" i="1" dirty="0" smtClean="0">
                <a:latin typeface="Cambria" pitchFamily="18" charset="0"/>
              </a:rPr>
              <a:t>nonlinear planning.</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4</a:t>
            </a:fld>
            <a:endParaRPr lang="en-US" dirty="0"/>
          </a:p>
        </p:txBody>
      </p:sp>
      <p:pic>
        <p:nvPicPr>
          <p:cNvPr id="1026" name="Picture 2"/>
          <p:cNvPicPr>
            <a:picLocks noChangeAspect="1" noChangeArrowheads="1"/>
          </p:cNvPicPr>
          <p:nvPr/>
        </p:nvPicPr>
        <p:blipFill>
          <a:blip r:embed="rId2"/>
          <a:srcRect/>
          <a:stretch>
            <a:fillRect/>
          </a:stretch>
        </p:blipFill>
        <p:spPr bwMode="auto">
          <a:xfrm>
            <a:off x="609600" y="457200"/>
            <a:ext cx="7924800" cy="55608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The plan-space planning does not work on the strict ordering of states.</a:t>
            </a:r>
          </a:p>
          <a:p>
            <a:r>
              <a:rPr lang="en-US" sz="2200" dirty="0" smtClean="0">
                <a:latin typeface="Cambria" pitchFamily="18" charset="0"/>
              </a:rPr>
              <a:t>The actions that are listed in the plan do not follow strict ordering.</a:t>
            </a:r>
          </a:p>
          <a:p>
            <a:r>
              <a:rPr lang="en-US" sz="2200" dirty="0" smtClean="0">
                <a:latin typeface="Cambria" pitchFamily="18" charset="0"/>
              </a:rPr>
              <a:t>Some actions are needed to be done on order and some are not.</a:t>
            </a:r>
          </a:p>
          <a:p>
            <a:r>
              <a:rPr lang="en-US" sz="2200" dirty="0" smtClean="0">
                <a:latin typeface="Cambria" pitchFamily="18" charset="0"/>
              </a:rPr>
              <a:t>That is why this process is also known </a:t>
            </a:r>
            <a:r>
              <a:rPr lang="en-US" sz="2200" u="sng" dirty="0" smtClean="0">
                <a:latin typeface="Cambria" pitchFamily="18" charset="0"/>
              </a:rPr>
              <a:t>as </a:t>
            </a:r>
            <a:r>
              <a:rPr lang="en-US" sz="2200" i="1" u="sng" dirty="0" smtClean="0">
                <a:latin typeface="Cambria" pitchFamily="18" charset="0"/>
              </a:rPr>
              <a:t>partial order planning</a:t>
            </a:r>
            <a:r>
              <a:rPr lang="en-US" sz="2200" i="1" dirty="0" smtClean="0">
                <a:latin typeface="Cambria" pitchFamily="18" charset="0"/>
              </a:rPr>
              <a:t>.</a:t>
            </a:r>
          </a:p>
          <a:p>
            <a:r>
              <a:rPr lang="en-US" sz="2200" dirty="0" smtClean="0">
                <a:latin typeface="Cambria" pitchFamily="18" charset="0"/>
              </a:rPr>
              <a:t>Interestingly the process begins with some set of actions in a plan and adds actions at suitable places in the plan.</a:t>
            </a:r>
          </a:p>
          <a:p>
            <a:r>
              <a:rPr lang="en-US" sz="2200" dirty="0" smtClean="0">
                <a:latin typeface="Cambria" pitchFamily="18" charset="0"/>
              </a:rPr>
              <a:t>The process looks at quite a few things at a time.</a:t>
            </a:r>
          </a:p>
          <a:p>
            <a:r>
              <a:rPr lang="en-US" sz="2200" dirty="0" smtClean="0">
                <a:latin typeface="Cambria" pitchFamily="18" charset="0"/>
              </a:rPr>
              <a:t>It looks at actions and their prerequisites or preconditions to decide if they are applicable at a specific place in the plan or not.</a:t>
            </a:r>
          </a:p>
          <a:p>
            <a:r>
              <a:rPr lang="en-US" sz="2200" dirty="0" smtClean="0">
                <a:latin typeface="Cambria" pitchFamily="18" charset="0"/>
              </a:rPr>
              <a:t>Plan space planning also looks as if an order is a must for some actions.</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100" dirty="0" smtClean="0">
                <a:latin typeface="Cambria" pitchFamily="18" charset="0"/>
              </a:rPr>
              <a:t>For example unless you pick up a block resting on some block, you cannot use that block.</a:t>
            </a:r>
          </a:p>
          <a:p>
            <a:r>
              <a:rPr lang="en-US" sz="2100" dirty="0" smtClean="0">
                <a:latin typeface="Cambria" pitchFamily="18" charset="0"/>
              </a:rPr>
              <a:t>So action On(X,Y) can only happen if PlaceOnTable(Z) happens in case of Z being on top of Y right now.</a:t>
            </a:r>
          </a:p>
          <a:p>
            <a:r>
              <a:rPr lang="en-US" sz="2100" dirty="0" smtClean="0">
                <a:latin typeface="Cambria" pitchFamily="18" charset="0"/>
              </a:rPr>
              <a:t>Thus these two actions must be arranged in order.</a:t>
            </a:r>
          </a:p>
          <a:p>
            <a:r>
              <a:rPr lang="en-US" sz="2100" dirty="0" smtClean="0">
                <a:latin typeface="Cambria" pitchFamily="18" charset="0"/>
              </a:rPr>
              <a:t>Sometimes the actions can be done without ordering.</a:t>
            </a:r>
          </a:p>
          <a:p>
            <a:r>
              <a:rPr lang="en-US" sz="2100" dirty="0" smtClean="0">
                <a:latin typeface="Cambria" pitchFamily="18" charset="0"/>
              </a:rPr>
              <a:t>If we want to place A over B and C over D when both B and D are resting on table, both actions can take any sequence.</a:t>
            </a:r>
          </a:p>
          <a:p>
            <a:r>
              <a:rPr lang="en-US" sz="2100" dirty="0" smtClean="0">
                <a:latin typeface="Cambria" pitchFamily="18" charset="0"/>
              </a:rPr>
              <a:t>Another point that plan space planning takes into account is priority of what to do next.</a:t>
            </a:r>
          </a:p>
          <a:p>
            <a:r>
              <a:rPr lang="en-US" sz="2100" dirty="0" smtClean="0">
                <a:latin typeface="Cambria" pitchFamily="18" charset="0"/>
              </a:rPr>
              <a:t>Unlike goal stack planning where one picks up and solves one component and only then solves another, PSP picks up actions after actions and see if some other action is needed to be executed in the middle.</a:t>
            </a:r>
            <a:endParaRPr lang="en-US" sz="21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447800"/>
            <a:ext cx="8229600" cy="4571999"/>
          </a:xfrm>
        </p:spPr>
        <p:txBody>
          <a:bodyPr/>
          <a:lstStyle/>
          <a:p>
            <a:r>
              <a:rPr lang="en-US" sz="2200" dirty="0" smtClean="0">
                <a:latin typeface="Cambria" pitchFamily="18" charset="0"/>
              </a:rPr>
              <a:t>For example while solving On(B,A) if it finds an action threatening to undo On(B,A) later, it might schedule that action much later, after the complete effect of On(B,A) is over, or it might schedule is before and complete it, so it cannot interfere in the process of placing B over A or disturb it later.</a:t>
            </a:r>
          </a:p>
          <a:p>
            <a:r>
              <a:rPr lang="en-US" sz="2200" dirty="0" smtClean="0">
                <a:latin typeface="Cambria" pitchFamily="18" charset="0"/>
              </a:rPr>
              <a:t>PSP defines and uses actions which can be a potential threat to other actions, or might change preconditions of actions to follow as </a:t>
            </a:r>
            <a:r>
              <a:rPr lang="en-US" sz="2200" i="1" u="sng" dirty="0" smtClean="0">
                <a:latin typeface="Cambria" pitchFamily="18" charset="0"/>
              </a:rPr>
              <a:t>flaws.</a:t>
            </a:r>
          </a:p>
          <a:p>
            <a:r>
              <a:rPr lang="en-US" sz="2200" dirty="0" smtClean="0">
                <a:latin typeface="Cambria" pitchFamily="18" charset="0"/>
              </a:rPr>
              <a:t>It works in the way that flaws are eliminated while proceeding further.</a:t>
            </a:r>
          </a:p>
          <a:p>
            <a:r>
              <a:rPr lang="en-US" sz="2200" dirty="0" smtClean="0">
                <a:latin typeface="Cambria" pitchFamily="18" charset="0"/>
              </a:rPr>
              <a:t>Once all flaws are guaranteed to be out, PSP guarantees a valid and optimal plan unlike GSP.</a:t>
            </a:r>
          </a:p>
          <a:p>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This method has the same advantage of the global heuristic functions have over local heuristic functions.</a:t>
            </a:r>
          </a:p>
          <a:p>
            <a:r>
              <a:rPr lang="en-US" sz="2200" dirty="0" smtClean="0">
                <a:latin typeface="Cambria" pitchFamily="18" charset="0"/>
              </a:rPr>
              <a:t>The PSP looks at the complete plan rather than a single state at a time and can escape problems associated with local exploration.</a:t>
            </a:r>
          </a:p>
          <a:p>
            <a:r>
              <a:rPr lang="en-US" sz="2200" dirty="0" smtClean="0">
                <a:latin typeface="Cambria" pitchFamily="18" charset="0"/>
              </a:rPr>
              <a:t>The linear planning methods like GSP look at local (current) state and decide next or previous move irrespective of other moves.</a:t>
            </a:r>
          </a:p>
          <a:p>
            <a:r>
              <a:rPr lang="en-US" sz="2200" dirty="0" smtClean="0">
                <a:latin typeface="Cambria" pitchFamily="18" charset="0"/>
              </a:rPr>
              <a:t>That means the current move might invalidate something achieved earlier.</a:t>
            </a:r>
          </a:p>
          <a:p>
            <a:r>
              <a:rPr lang="en-US" sz="2200" dirty="0" smtClean="0">
                <a:latin typeface="Cambria" pitchFamily="18" charset="0"/>
              </a:rPr>
              <a:t>The current move also prohibits some other move that is must for achieving goal and thus the current move is to be undone at later stage when one cannot proceed without undoing that move.</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Such complications can be avoided when plan space planning is used.</a:t>
            </a:r>
          </a:p>
          <a:p>
            <a:r>
              <a:rPr lang="en-US" sz="2200" dirty="0" smtClean="0">
                <a:latin typeface="Cambria" pitchFamily="18" charset="0"/>
              </a:rPr>
              <a:t>In some cases reordering will get an optimized solution but in some cases not.</a:t>
            </a:r>
          </a:p>
          <a:p>
            <a:r>
              <a:rPr lang="en-US" sz="2200" dirty="0" smtClean="0">
                <a:latin typeface="Cambria" pitchFamily="18" charset="0"/>
              </a:rPr>
              <a:t>Unlike GSP, the PSP looks at the entire plan and add or remove actions from anywhere in the plan.</a:t>
            </a:r>
          </a:p>
          <a:p>
            <a:r>
              <a:rPr lang="en-US" sz="2200" dirty="0" smtClean="0">
                <a:latin typeface="Cambria" pitchFamily="18" charset="0"/>
              </a:rPr>
              <a:t>This gives a global vision to the decision maker and thus overall impact of adding or removing an action.</a:t>
            </a:r>
          </a:p>
          <a:p>
            <a:r>
              <a:rPr lang="en-US" sz="2200" dirty="0" smtClean="0">
                <a:latin typeface="Cambria" pitchFamily="18" charset="0"/>
              </a:rPr>
              <a:t>As plan space planning does not focus on any one component continuously, it can avoid problems which linear methods like GSP introduces.</a:t>
            </a:r>
          </a:p>
          <a:p>
            <a:r>
              <a:rPr lang="en-US" sz="2200" dirty="0" smtClean="0">
                <a:latin typeface="Cambria" pitchFamily="18" charset="0"/>
              </a:rPr>
              <a:t>It is possible to shift attention in the middle of the process to avoid problems like </a:t>
            </a:r>
            <a:r>
              <a:rPr lang="en-US" sz="2200" dirty="0" err="1" smtClean="0">
                <a:latin typeface="Cambria" pitchFamily="18" charset="0"/>
              </a:rPr>
              <a:t>Sussman’s</a:t>
            </a:r>
            <a:r>
              <a:rPr lang="en-US" sz="2200" dirty="0" smtClean="0">
                <a:latin typeface="Cambria" pitchFamily="18" charset="0"/>
              </a:rPr>
              <a:t> anomaly.</a:t>
            </a: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usDsgSld">
  <a:themeElements>
    <a:clrScheme name="">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EC3AE"/>
      </a:accent5>
      <a:accent6>
        <a:srgbClr val="6989C4"/>
      </a:accent6>
      <a:hlink>
        <a:srgbClr val="D2611C"/>
      </a:hlink>
      <a:folHlink>
        <a:srgbClr val="3B435B"/>
      </a:folHlink>
    </a:clrScheme>
    <a:fontScheme name="BusDsgSld">
      <a:majorFont>
        <a:latin typeface="Calibri"/>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SimHei"/>
        <a:cs typeface=""/>
      </a:majorFont>
      <a:minorFont>
        <a:latin typeface="Arial"/>
        <a:ea typeface="Sim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默认设计模板_2">
  <a:themeElements>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_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background-ppt-template-022</Template>
  <TotalTime>1696</TotalTime>
  <Words>2449</Words>
  <Application>Microsoft Office PowerPoint</Application>
  <PresentationFormat>On-screen Show (4:3)</PresentationFormat>
  <Paragraphs>176</Paragraphs>
  <Slides>24</Slides>
  <Notes>0</Notes>
  <HiddenSlides>0</HiddenSlides>
  <MMClips>0</MMClips>
  <ScaleCrop>false</ScaleCrop>
  <HeadingPairs>
    <vt:vector size="4" baseType="variant">
      <vt:variant>
        <vt:lpstr>Theme</vt:lpstr>
      </vt:variant>
      <vt:variant>
        <vt:i4>4</vt:i4>
      </vt:variant>
      <vt:variant>
        <vt:lpstr>Slide Titles</vt:lpstr>
      </vt:variant>
      <vt:variant>
        <vt:i4>24</vt:i4>
      </vt:variant>
    </vt:vector>
  </HeadingPairs>
  <TitlesOfParts>
    <vt:vector size="28" baseType="lpstr">
      <vt:lpstr>BusDsgSld</vt:lpstr>
      <vt:lpstr>默认设计模板</vt:lpstr>
      <vt:lpstr>1_默认设计模板</vt:lpstr>
      <vt:lpstr>默认设计模板_2</vt:lpstr>
      <vt:lpstr>Unit  4- Lecture 23</vt:lpstr>
      <vt:lpstr>Plan space planning</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Lecture 23 </dc:title>
  <dc:creator>divyakant</dc:creator>
  <cp:lastModifiedBy>admin</cp:lastModifiedBy>
  <cp:revision>554</cp:revision>
  <dcterms:created xsi:type="dcterms:W3CDTF">2015-07-23T15:29:25Z</dcterms:created>
  <dcterms:modified xsi:type="dcterms:W3CDTF">2019-03-06T04:25:32Z</dcterms:modified>
</cp:coreProperties>
</file>