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33"/>
  </p:notesMasterIdLst>
  <p:sldIdLst>
    <p:sldId id="256"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164"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11/29/2023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dirty="0"/>
          </a:p>
        </p:txBody>
      </p:sp>
      <p:sp>
        <p:nvSpPr>
          <p:cNvPr id="2053" name="Rectangle 5"/>
          <p:cNvSpPr>
            <a:spLocks noGrp="1" noChangeArrowheads="1"/>
          </p:cNvSpPr>
          <p:nvPr>
            <p:ph type="ftr" sz="quarter" idx="3"/>
          </p:nvPr>
        </p:nvSpPr>
        <p:spPr/>
        <p:txBody>
          <a:bodyPr/>
          <a:lstStyle>
            <a:lvl1pPr>
              <a:defRPr/>
            </a:lvl1pPr>
          </a:lstStyle>
          <a:p>
            <a:r>
              <a:rPr lang="en-US" dirty="0" smtClean="0"/>
              <a:t>AI - Dr. Divyakant Meva</a:t>
            </a:r>
            <a:endParaRPr lang="en-US" dirty="0"/>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dirty="0" smtClean="0"/>
              <a:t>AI - Dr. Divyakant Meva</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Unit  3 - </a:t>
            </a:r>
            <a:r>
              <a:rPr lang="en-US" sz="4000" smtClean="0">
                <a:latin typeface="Cambria" pitchFamily="18" charset="0"/>
              </a:rPr>
              <a:t>Lecture 26</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895599"/>
          </a:xfrm>
        </p:spPr>
        <p:txBody>
          <a:bodyPr>
            <a:noAutofit/>
          </a:bodyPr>
          <a:lstStyle/>
          <a:p>
            <a:pPr>
              <a:lnSpc>
                <a:spcPct val="130000"/>
              </a:lnSpc>
              <a:buFont typeface="Arial" pitchFamily="34" charset="0"/>
              <a:buChar char="•"/>
            </a:pPr>
            <a:r>
              <a:rPr lang="en-US" sz="2000" dirty="0" smtClean="0">
                <a:latin typeface="Cambria" pitchFamily="18" charset="0"/>
              </a:rPr>
              <a:t> </a:t>
            </a:r>
            <a:r>
              <a:rPr lang="en-US" sz="2200" dirty="0" smtClean="0">
                <a:latin typeface="Cambria" pitchFamily="18" charset="0"/>
              </a:rPr>
              <a:t> Formal logic</a:t>
            </a:r>
          </a:p>
          <a:p>
            <a:pPr lvl="1">
              <a:lnSpc>
                <a:spcPct val="130000"/>
              </a:lnSpc>
              <a:buFont typeface="Arial" pitchFamily="34" charset="0"/>
              <a:buChar char="•"/>
            </a:pPr>
            <a:r>
              <a:rPr lang="en-US" sz="1800" dirty="0" smtClean="0">
                <a:latin typeface="Cambria" pitchFamily="18" charset="0"/>
              </a:rPr>
              <a:t>Entailment in formal logic</a:t>
            </a:r>
          </a:p>
          <a:p>
            <a:pPr lvl="1">
              <a:lnSpc>
                <a:spcPct val="130000"/>
              </a:lnSpc>
              <a:buFont typeface="Arial" pitchFamily="34" charset="0"/>
              <a:buChar char="•"/>
            </a:pPr>
            <a:r>
              <a:rPr lang="en-US" sz="1800" dirty="0" smtClean="0">
                <a:latin typeface="Cambria" pitchFamily="18" charset="0"/>
              </a:rPr>
              <a:t>Propositional logic</a:t>
            </a:r>
          </a:p>
          <a:p>
            <a:pPr lvl="1">
              <a:lnSpc>
                <a:spcPct val="130000"/>
              </a:lnSpc>
              <a:buFont typeface="Arial" pitchFamily="34" charset="0"/>
              <a:buChar char="•"/>
            </a:pPr>
            <a:r>
              <a:rPr lang="en-US" sz="1800" dirty="0" smtClean="0">
                <a:latin typeface="Cambria" pitchFamily="18" charset="0"/>
              </a:rPr>
              <a:t>Need for predicate logic</a:t>
            </a:r>
          </a:p>
          <a:p>
            <a:pPr lvl="1">
              <a:lnSpc>
                <a:spcPct val="130000"/>
              </a:lnSpc>
              <a:buFont typeface="Arial" pitchFamily="34" charset="0"/>
              <a:buChar char="•"/>
            </a:pPr>
            <a:r>
              <a:rPr lang="en-US" sz="1800" dirty="0" smtClean="0">
                <a:latin typeface="Cambria" pitchFamily="18" charset="0"/>
              </a:rPr>
              <a:t>Predicate structure</a:t>
            </a:r>
          </a:p>
          <a:p>
            <a:pPr lvl="1">
              <a:lnSpc>
                <a:spcPct val="130000"/>
              </a:lnSpc>
              <a:buFont typeface="Arial" pitchFamily="34" charset="0"/>
              <a:buChar char="•"/>
            </a:pPr>
            <a:r>
              <a:rPr lang="en-US" sz="1800" dirty="0" smtClean="0">
                <a:latin typeface="Cambria" pitchFamily="18" charset="0"/>
              </a:rPr>
              <a:t>Using Universal and Existential quantifiers</a:t>
            </a:r>
          </a:p>
          <a:p>
            <a:pPr lvl="1">
              <a:lnSpc>
                <a:spcPct val="130000"/>
              </a:lnSpc>
              <a:buFont typeface="Arial" pitchFamily="34" charset="0"/>
              <a:buChar char="•"/>
            </a:pPr>
            <a:r>
              <a:rPr lang="en-US" sz="1800" dirty="0" smtClean="0">
                <a:latin typeface="Cambria" pitchFamily="18" charset="0"/>
              </a:rPr>
              <a:t>Representing facts and rules</a:t>
            </a:r>
          </a:p>
          <a:p>
            <a:pPr lvl="1">
              <a:lnSpc>
                <a:spcPct val="130000"/>
              </a:lnSpc>
              <a:buFont typeface="Arial" pitchFamily="34" charset="0"/>
              <a:buChar char="•"/>
            </a:pPr>
            <a:endParaRPr lang="en-US" sz="2000" dirty="0" smtClean="0">
              <a:latin typeface="Cambria" pitchFamily="18" charset="0"/>
            </a:endParaRPr>
          </a:p>
          <a:p>
            <a:pPr>
              <a:lnSpc>
                <a:spcPct val="130000"/>
              </a:lnSpc>
            </a:pPr>
            <a:r>
              <a:rPr lang="en-US" sz="2000" dirty="0" smtClean="0">
                <a:latin typeface="Cambria"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Proportional logic</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In propositional logic, a real world situation is represented using a proposition.</a:t>
            </a:r>
          </a:p>
          <a:p>
            <a:r>
              <a:rPr lang="en-US" sz="2200" dirty="0" smtClean="0">
                <a:latin typeface="Cambria" pitchFamily="18" charset="0"/>
              </a:rPr>
              <a:t>Examples of real world statements are</a:t>
            </a:r>
          </a:p>
          <a:p>
            <a:pPr lvl="1"/>
            <a:r>
              <a:rPr lang="en-US" sz="1800" dirty="0" err="1" smtClean="0">
                <a:latin typeface="Cambria" pitchFamily="18" charset="0"/>
              </a:rPr>
              <a:t>Sachin</a:t>
            </a:r>
            <a:r>
              <a:rPr lang="en-US" sz="1800" dirty="0" smtClean="0">
                <a:latin typeface="Cambria" pitchFamily="18" charset="0"/>
              </a:rPr>
              <a:t> is a cricketer</a:t>
            </a:r>
          </a:p>
          <a:p>
            <a:pPr lvl="1"/>
            <a:r>
              <a:rPr lang="en-US" sz="1800" dirty="0" err="1" smtClean="0">
                <a:latin typeface="Cambria" pitchFamily="18" charset="0"/>
              </a:rPr>
              <a:t>Saina</a:t>
            </a:r>
            <a:r>
              <a:rPr lang="en-US" sz="1800" dirty="0" smtClean="0">
                <a:latin typeface="Cambria" pitchFamily="18" charset="0"/>
              </a:rPr>
              <a:t> is a badminton player</a:t>
            </a:r>
          </a:p>
          <a:p>
            <a:pPr lvl="1"/>
            <a:r>
              <a:rPr lang="en-US" sz="1800" dirty="0" smtClean="0">
                <a:latin typeface="Cambria" pitchFamily="18" charset="0"/>
              </a:rPr>
              <a:t>Jay is a badminton player or a tennis player.</a:t>
            </a:r>
          </a:p>
          <a:p>
            <a:pPr lvl="1"/>
            <a:r>
              <a:rPr lang="en-US" sz="1800" dirty="0" smtClean="0">
                <a:latin typeface="Cambria" pitchFamily="18" charset="0"/>
              </a:rPr>
              <a:t>If </a:t>
            </a:r>
            <a:r>
              <a:rPr lang="en-US" sz="1800" dirty="0" err="1" smtClean="0">
                <a:latin typeface="Cambria" pitchFamily="18" charset="0"/>
              </a:rPr>
              <a:t>Sachin</a:t>
            </a:r>
            <a:r>
              <a:rPr lang="en-US" sz="1800" dirty="0" smtClean="0">
                <a:latin typeface="Cambria" pitchFamily="18" charset="0"/>
              </a:rPr>
              <a:t> is a cricketer, he is a sportsperson.</a:t>
            </a:r>
          </a:p>
          <a:p>
            <a:r>
              <a:rPr lang="en-US" sz="2200" dirty="0" smtClean="0">
                <a:latin typeface="Cambria" pitchFamily="18" charset="0"/>
              </a:rPr>
              <a:t>We can represent them as follows using propositional logic</a:t>
            </a:r>
          </a:p>
          <a:p>
            <a:pPr lvl="1"/>
            <a:r>
              <a:rPr lang="en-US" sz="1800" dirty="0" err="1" smtClean="0">
                <a:latin typeface="Cambria" pitchFamily="18" charset="0"/>
              </a:rPr>
              <a:t>SachinCricketer</a:t>
            </a:r>
            <a:endParaRPr lang="en-US" sz="1800" dirty="0" smtClean="0">
              <a:latin typeface="Cambria" pitchFamily="18" charset="0"/>
            </a:endParaRPr>
          </a:p>
          <a:p>
            <a:pPr lvl="1"/>
            <a:r>
              <a:rPr lang="en-US" sz="1800" dirty="0" err="1" smtClean="0">
                <a:latin typeface="Cambria" pitchFamily="18" charset="0"/>
              </a:rPr>
              <a:t>SainaBadminton</a:t>
            </a:r>
            <a:endParaRPr lang="en-US" sz="1800" dirty="0" smtClean="0">
              <a:latin typeface="Cambria" pitchFamily="18" charset="0"/>
            </a:endParaRPr>
          </a:p>
          <a:p>
            <a:pPr lvl="1"/>
            <a:r>
              <a:rPr lang="en-US" sz="1800" dirty="0" err="1" smtClean="0">
                <a:latin typeface="Cambria" pitchFamily="18" charset="0"/>
              </a:rPr>
              <a:t>JayBadminton</a:t>
            </a:r>
            <a:r>
              <a:rPr lang="en-US" sz="1800" dirty="0" smtClean="0">
                <a:latin typeface="Cambria" pitchFamily="18" charset="0"/>
              </a:rPr>
              <a:t> V </a:t>
            </a:r>
            <a:r>
              <a:rPr lang="en-US" sz="1800" dirty="0" err="1" smtClean="0">
                <a:latin typeface="Cambria" pitchFamily="18" charset="0"/>
              </a:rPr>
              <a:t>JayTennis</a:t>
            </a:r>
            <a:endParaRPr lang="en-US" sz="1800" dirty="0" smtClean="0">
              <a:latin typeface="Cambria" pitchFamily="18" charset="0"/>
            </a:endParaRPr>
          </a:p>
          <a:p>
            <a:pPr lvl="1"/>
            <a:r>
              <a:rPr lang="en-US" sz="1800" dirty="0" err="1" smtClean="0">
                <a:latin typeface="Cambria" pitchFamily="18" charset="0"/>
              </a:rPr>
              <a:t>SachinCricketer→SachinSportsPerson</a:t>
            </a:r>
            <a:endParaRPr lang="en-US" sz="18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Some authors prefer to use single letter symbols like P, Q, R etc. to describe propositions rather than using more explicit </a:t>
            </a:r>
            <a:r>
              <a:rPr lang="en-US" sz="2200" dirty="0" err="1" smtClean="0">
                <a:latin typeface="Cambria" pitchFamily="18" charset="0"/>
              </a:rPr>
              <a:t>SachinCricketer</a:t>
            </a:r>
            <a:r>
              <a:rPr lang="en-US" sz="2200" dirty="0" smtClean="0">
                <a:latin typeface="Cambria" pitchFamily="18" charset="0"/>
              </a:rPr>
              <a:t> or </a:t>
            </a:r>
            <a:r>
              <a:rPr lang="en-US" sz="2200" dirty="0" err="1" smtClean="0">
                <a:latin typeface="Cambria" pitchFamily="18" charset="0"/>
              </a:rPr>
              <a:t>SainaBadminton</a:t>
            </a:r>
            <a:r>
              <a:rPr lang="en-US" sz="2200" dirty="0" smtClean="0">
                <a:latin typeface="Cambria" pitchFamily="18" charset="0"/>
              </a:rPr>
              <a:t>.</a:t>
            </a:r>
          </a:p>
          <a:p>
            <a:r>
              <a:rPr lang="en-US" sz="2200" dirty="0" smtClean="0">
                <a:latin typeface="Cambria" pitchFamily="18" charset="0"/>
              </a:rPr>
              <a:t>That method helps representing complex cases.</a:t>
            </a:r>
          </a:p>
          <a:p>
            <a:r>
              <a:rPr lang="en-US" sz="2200" dirty="0" smtClean="0">
                <a:latin typeface="Cambria" pitchFamily="18" charset="0"/>
              </a:rPr>
              <a:t>For example if we have following statements.</a:t>
            </a:r>
          </a:p>
          <a:p>
            <a:pPr lvl="1"/>
            <a:r>
              <a:rPr lang="en-US" sz="2200" dirty="0" smtClean="0">
                <a:latin typeface="Cambria" pitchFamily="18" charset="0"/>
              </a:rPr>
              <a:t>P = Jay is a cricketer</a:t>
            </a:r>
          </a:p>
          <a:p>
            <a:pPr lvl="1"/>
            <a:r>
              <a:rPr lang="en-US" sz="2200" dirty="0" smtClean="0">
                <a:latin typeface="Cambria" pitchFamily="18" charset="0"/>
              </a:rPr>
              <a:t>Q = Jay is a badminton Player</a:t>
            </a:r>
          </a:p>
          <a:p>
            <a:pPr lvl="1"/>
            <a:r>
              <a:rPr lang="en-US" sz="2200" dirty="0" smtClean="0">
                <a:latin typeface="Cambria" pitchFamily="18" charset="0"/>
              </a:rPr>
              <a:t>R = Jay is a sportsman</a:t>
            </a:r>
          </a:p>
          <a:p>
            <a:pPr lvl="1"/>
            <a:r>
              <a:rPr lang="en-US" sz="2200" dirty="0" smtClean="0">
                <a:latin typeface="Cambria" pitchFamily="18" charset="0"/>
              </a:rPr>
              <a:t>S = Jay lives in Ahmedabad</a:t>
            </a:r>
          </a:p>
          <a:p>
            <a:r>
              <a:rPr lang="en-US" sz="2200" dirty="0" smtClean="0">
                <a:latin typeface="Cambria" pitchFamily="18" charset="0"/>
              </a:rPr>
              <a:t>If we want to state that “Jay lives in Ahmedabad and he is either a cricketer or a badminton player”</a:t>
            </a:r>
          </a:p>
          <a:p>
            <a:pPr lvl="1"/>
            <a:r>
              <a:rPr lang="en-US" sz="2000" dirty="0" smtClean="0">
                <a:latin typeface="Cambria" pitchFamily="18" charset="0"/>
              </a:rPr>
              <a:t>we can represent that as S ⋀ (P V Q)</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This representation is quite appealing if one wants to prove simple facts.</a:t>
            </a:r>
          </a:p>
          <a:p>
            <a:r>
              <a:rPr lang="en-US" sz="2200" dirty="0" smtClean="0">
                <a:latin typeface="Cambria" pitchFamily="18" charset="0"/>
              </a:rPr>
              <a:t>For example we can have following facts known to us</a:t>
            </a:r>
          </a:p>
          <a:p>
            <a:pPr lvl="1"/>
            <a:r>
              <a:rPr lang="en-US" sz="2000" dirty="0" smtClean="0">
                <a:latin typeface="Cambria" pitchFamily="18" charset="0"/>
              </a:rPr>
              <a:t>P</a:t>
            </a:r>
          </a:p>
          <a:p>
            <a:pPr lvl="1"/>
            <a:r>
              <a:rPr lang="en-US" sz="2000" dirty="0" smtClean="0">
                <a:latin typeface="Cambria" pitchFamily="18" charset="0"/>
              </a:rPr>
              <a:t>Q</a:t>
            </a:r>
          </a:p>
          <a:p>
            <a:pPr lvl="1"/>
            <a:r>
              <a:rPr lang="en-US" sz="2000" dirty="0" smtClean="0">
                <a:latin typeface="Cambria" pitchFamily="18" charset="0"/>
              </a:rPr>
              <a:t>P V Q</a:t>
            </a:r>
          </a:p>
          <a:p>
            <a:r>
              <a:rPr lang="en-US" sz="2200" dirty="0" smtClean="0">
                <a:latin typeface="Cambria" pitchFamily="18" charset="0"/>
              </a:rPr>
              <a:t>Now if we know that 1 is true, we can easily conclude that 3 is true.</a:t>
            </a:r>
          </a:p>
          <a:p>
            <a:r>
              <a:rPr lang="en-US" sz="2200" dirty="0" smtClean="0">
                <a:latin typeface="Cambria" pitchFamily="18" charset="0"/>
              </a:rPr>
              <a:t>Let us take another example</a:t>
            </a:r>
          </a:p>
          <a:p>
            <a:pPr lvl="1"/>
            <a:r>
              <a:rPr lang="en-US" sz="2000" dirty="0" smtClean="0">
                <a:latin typeface="Cambria" pitchFamily="18" charset="0"/>
              </a:rPr>
              <a:t>P</a:t>
            </a:r>
          </a:p>
          <a:p>
            <a:pPr lvl="1"/>
            <a:r>
              <a:rPr lang="en-US" sz="2000" dirty="0" smtClean="0">
                <a:latin typeface="Cambria" pitchFamily="18" charset="0"/>
              </a:rPr>
              <a:t>Q</a:t>
            </a:r>
          </a:p>
          <a:p>
            <a:pPr lvl="1"/>
            <a:r>
              <a:rPr lang="en-US" sz="2000" dirty="0" smtClean="0">
                <a:latin typeface="Cambria" pitchFamily="18" charset="0"/>
              </a:rPr>
              <a:t>P → Q</a:t>
            </a:r>
          </a:p>
          <a:p>
            <a:r>
              <a:rPr lang="en-US" sz="2200" dirty="0" smtClean="0">
                <a:latin typeface="Cambria" pitchFamily="18" charset="0"/>
              </a:rPr>
              <a:t>Now we know that P is true, we can conclude that Q is true.</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Need for Predicate logic</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Problem with propositional logic </a:t>
            </a:r>
            <a:r>
              <a:rPr lang="en-US" sz="2200" dirty="0">
                <a:latin typeface="Cambria" pitchFamily="18" charset="0"/>
              </a:rPr>
              <a:t> </a:t>
            </a:r>
            <a:r>
              <a:rPr lang="en-US" sz="2200" dirty="0" smtClean="0">
                <a:latin typeface="Cambria" pitchFamily="18" charset="0"/>
              </a:rPr>
              <a:t>:</a:t>
            </a:r>
          </a:p>
          <a:p>
            <a:r>
              <a:rPr lang="en-US" sz="2200" dirty="0" smtClean="0">
                <a:latin typeface="Cambria" pitchFamily="18" charset="0"/>
              </a:rPr>
              <a:t>If we have one more statement, “all cricketers are rich” in our kitty, can we prove </a:t>
            </a:r>
            <a:r>
              <a:rPr lang="en-US" sz="2200" dirty="0" err="1" smtClean="0">
                <a:latin typeface="Cambria" pitchFamily="18" charset="0"/>
              </a:rPr>
              <a:t>Sachin</a:t>
            </a:r>
            <a:r>
              <a:rPr lang="en-US" sz="2200" dirty="0" smtClean="0">
                <a:latin typeface="Cambria" pitchFamily="18" charset="0"/>
              </a:rPr>
              <a:t> to be rich?</a:t>
            </a:r>
          </a:p>
          <a:p>
            <a:r>
              <a:rPr lang="en-US" sz="2200" dirty="0" smtClean="0">
                <a:latin typeface="Cambria" pitchFamily="18" charset="0"/>
              </a:rPr>
              <a:t>It is hard unless we will try a little different way of representing the statements.</a:t>
            </a:r>
          </a:p>
          <a:p>
            <a:pPr lvl="1"/>
            <a:r>
              <a:rPr lang="en-US" sz="1800" dirty="0" smtClean="0">
                <a:latin typeface="Cambria" pitchFamily="18" charset="0"/>
              </a:rPr>
              <a:t>1. Cricketer (</a:t>
            </a:r>
            <a:r>
              <a:rPr lang="en-US" sz="1800" dirty="0" err="1" smtClean="0">
                <a:latin typeface="Cambria" pitchFamily="18" charset="0"/>
              </a:rPr>
              <a:t>Sachin</a:t>
            </a:r>
            <a:r>
              <a:rPr lang="en-US" sz="1800" dirty="0" smtClean="0">
                <a:latin typeface="Cambria" pitchFamily="18" charset="0"/>
              </a:rPr>
              <a:t>)</a:t>
            </a:r>
          </a:p>
          <a:p>
            <a:pPr lvl="1"/>
            <a:r>
              <a:rPr lang="en-US" sz="1800" dirty="0" smtClean="0">
                <a:latin typeface="Cambria" pitchFamily="18" charset="0"/>
              </a:rPr>
              <a:t>2. Badminton (</a:t>
            </a:r>
            <a:r>
              <a:rPr lang="en-US" sz="1800" dirty="0" err="1" smtClean="0">
                <a:latin typeface="Cambria" pitchFamily="18" charset="0"/>
              </a:rPr>
              <a:t>Saina</a:t>
            </a:r>
            <a:r>
              <a:rPr lang="en-US" sz="1800" dirty="0" smtClean="0">
                <a:latin typeface="Cambria" pitchFamily="18" charset="0"/>
              </a:rPr>
              <a:t>)</a:t>
            </a:r>
          </a:p>
          <a:p>
            <a:pPr lvl="1"/>
            <a:r>
              <a:rPr lang="en-US" sz="1800" dirty="0" smtClean="0">
                <a:latin typeface="Cambria" pitchFamily="18" charset="0"/>
              </a:rPr>
              <a:t>3. Tennis (</a:t>
            </a:r>
            <a:r>
              <a:rPr lang="en-US" sz="1800" dirty="0" err="1" smtClean="0">
                <a:latin typeface="Cambria" pitchFamily="18" charset="0"/>
              </a:rPr>
              <a:t>Saniya</a:t>
            </a:r>
            <a:r>
              <a:rPr lang="en-US" sz="1800" dirty="0" smtClean="0">
                <a:latin typeface="Cambria" pitchFamily="18" charset="0"/>
              </a:rPr>
              <a:t>)</a:t>
            </a:r>
          </a:p>
          <a:p>
            <a:pPr lvl="1"/>
            <a:r>
              <a:rPr lang="en-US" sz="1800" dirty="0" smtClean="0">
                <a:latin typeface="Cambria" pitchFamily="18" charset="0"/>
              </a:rPr>
              <a:t>4. Badminton (Jay) V Tennis (Jay)</a:t>
            </a:r>
          </a:p>
          <a:p>
            <a:r>
              <a:rPr lang="en-US" sz="2200" dirty="0" smtClean="0">
                <a:latin typeface="Cambria" pitchFamily="18" charset="0"/>
              </a:rPr>
              <a:t>The universal quantifiers are handy when we want to have statements like “All cricketers are rich”</a:t>
            </a:r>
          </a:p>
          <a:p>
            <a:r>
              <a:rPr lang="en-US" sz="2200" dirty="0" smtClean="0">
                <a:latin typeface="Cambria" pitchFamily="18" charset="0"/>
              </a:rPr>
              <a:t>and use them for implication as follows.</a:t>
            </a:r>
          </a:p>
          <a:p>
            <a:pPr lvl="1"/>
            <a:r>
              <a:rPr lang="en-US" sz="1800" dirty="0" smtClean="0">
                <a:latin typeface="Cambria" pitchFamily="18" charset="0"/>
              </a:rPr>
              <a:t>5. ∀𝑥 Cricketer (𝑋) → Rich(𝑋)</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In the above statement X is known as a variable which can assume values like Jay and </a:t>
            </a:r>
            <a:r>
              <a:rPr lang="en-US" sz="2200" dirty="0" err="1" smtClean="0">
                <a:latin typeface="Cambria" pitchFamily="18" charset="0"/>
              </a:rPr>
              <a:t>Sachin</a:t>
            </a:r>
            <a:r>
              <a:rPr lang="en-US" sz="2200" dirty="0" smtClean="0">
                <a:latin typeface="Cambria" pitchFamily="18" charset="0"/>
              </a:rPr>
              <a:t>.</a:t>
            </a:r>
          </a:p>
          <a:p>
            <a:r>
              <a:rPr lang="en-US" sz="2200" dirty="0" smtClean="0">
                <a:latin typeface="Cambria" pitchFamily="18" charset="0"/>
              </a:rPr>
              <a:t>Now we can combine 5 and 1 with X = </a:t>
            </a:r>
            <a:r>
              <a:rPr lang="en-US" sz="2200" dirty="0" err="1" smtClean="0">
                <a:latin typeface="Cambria" pitchFamily="18" charset="0"/>
              </a:rPr>
              <a:t>Sachin</a:t>
            </a:r>
            <a:r>
              <a:rPr lang="en-US" sz="2200" dirty="0" smtClean="0">
                <a:latin typeface="Cambria" pitchFamily="18" charset="0"/>
              </a:rPr>
              <a:t> and can prove Rich (</a:t>
            </a:r>
            <a:r>
              <a:rPr lang="en-US" sz="2200" dirty="0" err="1" smtClean="0">
                <a:latin typeface="Cambria" pitchFamily="18" charset="0"/>
              </a:rPr>
              <a:t>Sachin</a:t>
            </a:r>
            <a:r>
              <a:rPr lang="en-US" sz="2200" dirty="0" smtClean="0">
                <a:latin typeface="Cambria" pitchFamily="18" charset="0"/>
              </a:rPr>
              <a:t>).</a:t>
            </a:r>
          </a:p>
          <a:p>
            <a:r>
              <a:rPr lang="en-US" sz="2200" dirty="0" smtClean="0">
                <a:latin typeface="Cambria" pitchFamily="18" charset="0"/>
              </a:rPr>
              <a:t>The statements Cricketer (</a:t>
            </a:r>
            <a:r>
              <a:rPr lang="en-US" sz="2200" dirty="0" err="1" smtClean="0">
                <a:latin typeface="Cambria" pitchFamily="18" charset="0"/>
              </a:rPr>
              <a:t>Sachin</a:t>
            </a:r>
            <a:r>
              <a:rPr lang="en-US" sz="2200" dirty="0" smtClean="0">
                <a:latin typeface="Cambria" pitchFamily="18" charset="0"/>
              </a:rPr>
              <a:t>) are known as </a:t>
            </a:r>
            <a:r>
              <a:rPr lang="en-US" sz="2200" i="1" dirty="0" smtClean="0">
                <a:latin typeface="Cambria" pitchFamily="18" charset="0"/>
              </a:rPr>
              <a:t>predicates.</a:t>
            </a:r>
          </a:p>
          <a:p>
            <a:r>
              <a:rPr lang="en-US" sz="2200" dirty="0" smtClean="0">
                <a:latin typeface="Cambria" pitchFamily="18" charset="0"/>
              </a:rPr>
              <a:t>The word Cricketer is </a:t>
            </a:r>
            <a:r>
              <a:rPr lang="en-US" sz="2200" b="1" dirty="0" smtClean="0">
                <a:latin typeface="Cambria" pitchFamily="18" charset="0"/>
              </a:rPr>
              <a:t>a </a:t>
            </a:r>
            <a:r>
              <a:rPr lang="en-US" sz="2200" b="1" i="1" dirty="0" smtClean="0">
                <a:latin typeface="Cambria" pitchFamily="18" charset="0"/>
              </a:rPr>
              <a:t>name of that predicate </a:t>
            </a:r>
            <a:r>
              <a:rPr lang="en-US" sz="2200" i="1" dirty="0" smtClean="0">
                <a:latin typeface="Cambria" pitchFamily="18" charset="0"/>
              </a:rPr>
              <a:t>and </a:t>
            </a:r>
            <a:r>
              <a:rPr lang="en-US" sz="2200" i="1" dirty="0" err="1" smtClean="0">
                <a:latin typeface="Cambria" pitchFamily="18" charset="0"/>
              </a:rPr>
              <a:t>Sachin</a:t>
            </a:r>
            <a:r>
              <a:rPr lang="en-US" sz="2200" i="1" dirty="0" smtClean="0">
                <a:latin typeface="Cambria" pitchFamily="18" charset="0"/>
              </a:rPr>
              <a:t> is the </a:t>
            </a:r>
            <a:r>
              <a:rPr lang="en-US" sz="2200" b="1" i="1" dirty="0" smtClean="0">
                <a:latin typeface="Cambria" pitchFamily="18" charset="0"/>
              </a:rPr>
              <a:t>argument of that predicate</a:t>
            </a:r>
            <a:r>
              <a:rPr lang="en-US" sz="2200" i="1" dirty="0" smtClean="0">
                <a:latin typeface="Cambria" pitchFamily="18" charset="0"/>
              </a:rPr>
              <a:t>.</a:t>
            </a:r>
          </a:p>
          <a:p>
            <a:r>
              <a:rPr lang="en-US" sz="2200" dirty="0" smtClean="0">
                <a:latin typeface="Cambria" pitchFamily="18" charset="0"/>
              </a:rPr>
              <a:t>A predicate can have multiple argument as in following cases.</a:t>
            </a:r>
          </a:p>
          <a:p>
            <a:pPr lvl="1"/>
            <a:r>
              <a:rPr lang="en-US" sz="2000" dirty="0" smtClean="0">
                <a:latin typeface="Cambria" pitchFamily="18" charset="0"/>
              </a:rPr>
              <a:t>1. Mama(</a:t>
            </a:r>
            <a:r>
              <a:rPr lang="en-US" sz="2000" dirty="0" err="1" smtClean="0">
                <a:latin typeface="Cambria" pitchFamily="18" charset="0"/>
              </a:rPr>
              <a:t>Bajrangi</a:t>
            </a:r>
            <a:r>
              <a:rPr lang="en-US" sz="2000" dirty="0" smtClean="0">
                <a:latin typeface="Cambria" pitchFamily="18" charset="0"/>
              </a:rPr>
              <a:t>, </a:t>
            </a:r>
            <a:r>
              <a:rPr lang="en-US" sz="2000" dirty="0" err="1" smtClean="0">
                <a:latin typeface="Cambria" pitchFamily="18" charset="0"/>
              </a:rPr>
              <a:t>Shahida</a:t>
            </a:r>
            <a:r>
              <a:rPr lang="en-US" sz="2000" dirty="0" smtClean="0">
                <a:latin typeface="Cambria" pitchFamily="18" charset="0"/>
              </a:rPr>
              <a:t>)</a:t>
            </a:r>
          </a:p>
          <a:p>
            <a:pPr lvl="1"/>
            <a:r>
              <a:rPr lang="en-US" sz="2000" dirty="0" smtClean="0">
                <a:latin typeface="Cambria" pitchFamily="18" charset="0"/>
              </a:rPr>
              <a:t>2. Brother(Shan, </a:t>
            </a:r>
            <a:r>
              <a:rPr lang="en-US" sz="2000" dirty="0" err="1" smtClean="0">
                <a:latin typeface="Cambria" pitchFamily="18" charset="0"/>
              </a:rPr>
              <a:t>Sagarika</a:t>
            </a:r>
            <a:r>
              <a:rPr lang="en-US" sz="2000" dirty="0" smtClean="0">
                <a:latin typeface="Cambria" pitchFamily="18" charset="0"/>
              </a:rPr>
              <a:t>)</a:t>
            </a:r>
          </a:p>
          <a:p>
            <a:pPr lvl="1"/>
            <a:r>
              <a:rPr lang="en-US" sz="2000" dirty="0" smtClean="0">
                <a:latin typeface="Cambria" pitchFamily="18" charset="0"/>
              </a:rPr>
              <a:t>3. Father (Rajiv, </a:t>
            </a:r>
            <a:r>
              <a:rPr lang="en-US" sz="2000" dirty="0" err="1" smtClean="0">
                <a:latin typeface="Cambria" pitchFamily="18" charset="0"/>
              </a:rPr>
              <a:t>Rahul</a:t>
            </a:r>
            <a:r>
              <a:rPr lang="en-US" sz="2000" dirty="0" smtClean="0">
                <a:latin typeface="Cambria" pitchFamily="18" charset="0"/>
              </a:rPr>
              <a:t>)</a:t>
            </a:r>
          </a:p>
          <a:p>
            <a:pPr lvl="1"/>
            <a:r>
              <a:rPr lang="en-US" sz="2000" dirty="0" smtClean="0">
                <a:latin typeface="Cambria" pitchFamily="18" charset="0"/>
              </a:rPr>
              <a:t>4. Relation (Gujarat, Capital, </a:t>
            </a:r>
            <a:r>
              <a:rPr lang="en-US" sz="2000" dirty="0" err="1" smtClean="0">
                <a:latin typeface="Cambria" pitchFamily="18" charset="0"/>
              </a:rPr>
              <a:t>Gandhinagar</a:t>
            </a:r>
            <a:r>
              <a:rPr lang="en-US" sz="2000" dirty="0" smtClean="0">
                <a:latin typeface="Cambria" pitchFamily="18" charset="0"/>
              </a:rPr>
              <a:t>)</a:t>
            </a:r>
          </a:p>
          <a:p>
            <a:pPr lvl="1"/>
            <a:r>
              <a:rPr lang="en-US" sz="2000" dirty="0" smtClean="0">
                <a:latin typeface="Cambria" pitchFamily="18" charset="0"/>
              </a:rPr>
              <a:t>5. Relation (Gujarat, </a:t>
            </a:r>
            <a:r>
              <a:rPr lang="en-US" sz="2000" dirty="0" err="1" smtClean="0">
                <a:latin typeface="Cambria" pitchFamily="18" charset="0"/>
              </a:rPr>
              <a:t>LargestCity</a:t>
            </a:r>
            <a:r>
              <a:rPr lang="en-US" sz="2000" dirty="0" smtClean="0">
                <a:latin typeface="Cambria" pitchFamily="18" charset="0"/>
              </a:rPr>
              <a:t>, Ahmedabad)</a:t>
            </a:r>
            <a:endParaRPr lang="en-US" sz="20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Last two predicates can also be written in a little different form as</a:t>
            </a:r>
          </a:p>
          <a:p>
            <a:pPr lvl="1"/>
            <a:r>
              <a:rPr lang="en-US" sz="1800" dirty="0" smtClean="0">
                <a:latin typeface="Cambria" pitchFamily="18" charset="0"/>
              </a:rPr>
              <a:t>1. Relation (Gujarat ( Capital, </a:t>
            </a:r>
            <a:r>
              <a:rPr lang="en-US" sz="1800" dirty="0" err="1" smtClean="0">
                <a:latin typeface="Cambria" pitchFamily="18" charset="0"/>
              </a:rPr>
              <a:t>Gandhinagar</a:t>
            </a:r>
            <a:r>
              <a:rPr lang="en-US" sz="1800" dirty="0" smtClean="0">
                <a:latin typeface="Cambria" pitchFamily="18" charset="0"/>
              </a:rPr>
              <a:t>))</a:t>
            </a:r>
          </a:p>
          <a:p>
            <a:pPr lvl="1"/>
            <a:r>
              <a:rPr lang="en-US" sz="1800" dirty="0" smtClean="0">
                <a:latin typeface="Cambria" pitchFamily="18" charset="0"/>
              </a:rPr>
              <a:t>2. Relation (Gujarat ( </a:t>
            </a:r>
            <a:r>
              <a:rPr lang="en-US" sz="1800" dirty="0" err="1" smtClean="0">
                <a:latin typeface="Cambria" pitchFamily="18" charset="0"/>
              </a:rPr>
              <a:t>LargestCity</a:t>
            </a:r>
            <a:r>
              <a:rPr lang="en-US" sz="1800" dirty="0" smtClean="0">
                <a:latin typeface="Cambria" pitchFamily="18" charset="0"/>
              </a:rPr>
              <a:t>, Ahmedabad))</a:t>
            </a:r>
          </a:p>
          <a:p>
            <a:r>
              <a:rPr lang="en-US" sz="2200" dirty="0" smtClean="0">
                <a:latin typeface="Cambria" pitchFamily="18" charset="0"/>
              </a:rPr>
              <a:t>In that case, it becomes second order predicate logic. We are not going to explore second order predicate logic further.</a:t>
            </a:r>
          </a:p>
          <a:p>
            <a:r>
              <a:rPr lang="en-US" sz="2200" dirty="0" smtClean="0">
                <a:latin typeface="Cambria" pitchFamily="18" charset="0"/>
              </a:rPr>
              <a:t>Predicate logic consists of two things, facts and rules.</a:t>
            </a:r>
          </a:p>
          <a:p>
            <a:r>
              <a:rPr lang="en-US" sz="2200" dirty="0" smtClean="0">
                <a:latin typeface="Cambria" pitchFamily="18" charset="0"/>
              </a:rPr>
              <a:t>In  example in slide 13, 1 to 4 are facts and 5 is an example of a rule.</a:t>
            </a:r>
          </a:p>
          <a:p>
            <a:pPr>
              <a:buNone/>
            </a:pP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Predicate structure</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predicate, begins with the </a:t>
            </a:r>
            <a:r>
              <a:rPr lang="en-US" sz="2200" b="1" dirty="0" err="1" smtClean="0">
                <a:latin typeface="Cambria" pitchFamily="18" charset="0"/>
              </a:rPr>
              <a:t>predicatename</a:t>
            </a:r>
            <a:r>
              <a:rPr lang="en-US" sz="2200" b="1" dirty="0" smtClean="0">
                <a:latin typeface="Cambria" pitchFamily="18" charset="0"/>
              </a:rPr>
              <a:t>.</a:t>
            </a:r>
          </a:p>
          <a:p>
            <a:r>
              <a:rPr lang="en-US" sz="2200" dirty="0" smtClean="0">
                <a:latin typeface="Cambria" pitchFamily="18" charset="0"/>
              </a:rPr>
              <a:t>Father, Mama etc. are names of the predicate.</a:t>
            </a:r>
          </a:p>
          <a:p>
            <a:r>
              <a:rPr lang="en-US" sz="2200" dirty="0" smtClean="0">
                <a:latin typeface="Cambria" pitchFamily="18" charset="0"/>
              </a:rPr>
              <a:t>The information within the closed parenthesis (), are known as </a:t>
            </a:r>
            <a:r>
              <a:rPr lang="en-US" sz="2200" b="1" dirty="0" smtClean="0">
                <a:latin typeface="Cambria" pitchFamily="18" charset="0"/>
              </a:rPr>
              <a:t>arguments of the </a:t>
            </a:r>
            <a:r>
              <a:rPr lang="en-US" sz="2200" dirty="0" smtClean="0">
                <a:latin typeface="Cambria" pitchFamily="18" charset="0"/>
              </a:rPr>
              <a:t>predicate.</a:t>
            </a:r>
          </a:p>
          <a:p>
            <a:r>
              <a:rPr lang="en-US" sz="2200" dirty="0" smtClean="0">
                <a:latin typeface="Cambria" pitchFamily="18" charset="0"/>
              </a:rPr>
              <a:t>Number of arguments required by the predicate is called </a:t>
            </a:r>
            <a:r>
              <a:rPr lang="en-US" sz="2200" b="1" dirty="0" err="1" smtClean="0">
                <a:latin typeface="Cambria" pitchFamily="18" charset="0"/>
              </a:rPr>
              <a:t>arity</a:t>
            </a:r>
            <a:r>
              <a:rPr lang="en-US" sz="2200" b="1" dirty="0" smtClean="0">
                <a:latin typeface="Cambria" pitchFamily="18" charset="0"/>
              </a:rPr>
              <a:t> of a predicate.</a:t>
            </a:r>
          </a:p>
          <a:p>
            <a:r>
              <a:rPr lang="en-US" sz="2200" dirty="0" smtClean="0">
                <a:latin typeface="Cambria" pitchFamily="18" charset="0"/>
              </a:rPr>
              <a:t>The order in which the arguments are passed is decided by the designer.</a:t>
            </a:r>
          </a:p>
          <a:p>
            <a:r>
              <a:rPr lang="en-US" sz="2200" dirty="0" smtClean="0">
                <a:latin typeface="Cambria" pitchFamily="18" charset="0"/>
              </a:rPr>
              <a:t>For example, Mama (Kans, Krishna) or Mama(Krishna, Kans)</a:t>
            </a:r>
          </a:p>
          <a:p>
            <a:r>
              <a:rPr lang="en-US" sz="2200" dirty="0" smtClean="0">
                <a:latin typeface="Cambria" pitchFamily="18" charset="0"/>
              </a:rPr>
              <a:t>It is the designer who decides the meaning and order of each predicate.</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If the designer does not remain consistent with his representation, quite unpredictable consequences occurs when somebody tries to prove something.</a:t>
            </a:r>
          </a:p>
          <a:p>
            <a:r>
              <a:rPr lang="en-US" sz="2200" dirty="0" smtClean="0">
                <a:latin typeface="Cambria" pitchFamily="18" charset="0"/>
              </a:rPr>
              <a:t>Another important point is that the predicate itself is not true or false.</a:t>
            </a:r>
          </a:p>
          <a:p>
            <a:r>
              <a:rPr lang="en-US" sz="2200" dirty="0" smtClean="0">
                <a:latin typeface="Cambria" pitchFamily="18" charset="0"/>
              </a:rPr>
              <a:t>It is the argument which decides so.</a:t>
            </a:r>
          </a:p>
          <a:p>
            <a:r>
              <a:rPr lang="en-US" sz="2200" dirty="0" smtClean="0">
                <a:latin typeface="Cambria" pitchFamily="18" charset="0"/>
              </a:rPr>
              <a:t>For example it is possible to have four statements like following.</a:t>
            </a:r>
          </a:p>
          <a:p>
            <a:pPr lvl="1"/>
            <a:r>
              <a:rPr lang="en-US" sz="1800" dirty="0" smtClean="0">
                <a:latin typeface="Cambria" pitchFamily="18" charset="0"/>
              </a:rPr>
              <a:t>Player (</a:t>
            </a:r>
            <a:r>
              <a:rPr lang="en-US" sz="1800" dirty="0" err="1" smtClean="0">
                <a:latin typeface="Cambria" pitchFamily="18" charset="0"/>
              </a:rPr>
              <a:t>Anand</a:t>
            </a:r>
            <a:r>
              <a:rPr lang="en-US" sz="1800" dirty="0" smtClean="0">
                <a:latin typeface="Cambria" pitchFamily="18" charset="0"/>
              </a:rPr>
              <a:t>)</a:t>
            </a:r>
          </a:p>
          <a:p>
            <a:pPr lvl="1"/>
            <a:r>
              <a:rPr lang="en-US" sz="1800" dirty="0" smtClean="0">
                <a:latin typeface="Cambria" pitchFamily="18" charset="0"/>
              </a:rPr>
              <a:t>¬Player (</a:t>
            </a:r>
            <a:r>
              <a:rPr lang="en-US" sz="1800" dirty="0" err="1" smtClean="0">
                <a:latin typeface="Cambria" pitchFamily="18" charset="0"/>
              </a:rPr>
              <a:t>JagjitSingh</a:t>
            </a:r>
            <a:r>
              <a:rPr lang="en-US" sz="1800" dirty="0" smtClean="0">
                <a:latin typeface="Cambria" pitchFamily="18" charset="0"/>
              </a:rPr>
              <a:t>)</a:t>
            </a:r>
          </a:p>
          <a:p>
            <a:pPr lvl="1"/>
            <a:r>
              <a:rPr lang="en-US" sz="1800" dirty="0" smtClean="0">
                <a:latin typeface="Cambria" pitchFamily="18" charset="0"/>
              </a:rPr>
              <a:t>¬ Singer (</a:t>
            </a:r>
            <a:r>
              <a:rPr lang="en-US" sz="1800" dirty="0" err="1" smtClean="0">
                <a:latin typeface="Cambria" pitchFamily="18" charset="0"/>
              </a:rPr>
              <a:t>Anand</a:t>
            </a:r>
            <a:r>
              <a:rPr lang="en-US" sz="1800" dirty="0" smtClean="0">
                <a:latin typeface="Cambria" pitchFamily="18" charset="0"/>
              </a:rPr>
              <a:t>)</a:t>
            </a:r>
          </a:p>
          <a:p>
            <a:pPr lvl="1"/>
            <a:r>
              <a:rPr lang="en-US" sz="1800" dirty="0" smtClean="0">
                <a:latin typeface="Cambria" pitchFamily="18" charset="0"/>
              </a:rPr>
              <a:t>Singer (</a:t>
            </a:r>
            <a:r>
              <a:rPr lang="en-US" sz="1800" dirty="0" err="1" smtClean="0">
                <a:latin typeface="Cambria" pitchFamily="18" charset="0"/>
              </a:rPr>
              <a:t>JagjitSingh</a:t>
            </a:r>
            <a:r>
              <a:rPr lang="en-US" sz="1800" dirty="0" smtClean="0">
                <a:latin typeface="Cambria" pitchFamily="18" charset="0"/>
              </a:rPr>
              <a:t>)</a:t>
            </a:r>
          </a:p>
          <a:p>
            <a:r>
              <a:rPr lang="en-US" sz="2200" dirty="0" smtClean="0">
                <a:latin typeface="Cambria" pitchFamily="18" charset="0"/>
              </a:rPr>
              <a:t>All four statements can be true at the same point of time.</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Thus player or singer itself is not either true or false but the value that we pass makes it so.</a:t>
            </a:r>
          </a:p>
          <a:p>
            <a:r>
              <a:rPr lang="en-US" sz="2200" dirty="0" smtClean="0">
                <a:latin typeface="Cambria" pitchFamily="18" charset="0"/>
              </a:rPr>
              <a:t>When we use a variable, the truthfulness of the statement depends on the binding of the variable. For example if we have following.</a:t>
            </a:r>
          </a:p>
          <a:p>
            <a:r>
              <a:rPr lang="en-US" sz="2200" dirty="0" smtClean="0">
                <a:latin typeface="Cambria" pitchFamily="18" charset="0"/>
              </a:rPr>
              <a:t>Player(X)</a:t>
            </a:r>
          </a:p>
          <a:p>
            <a:r>
              <a:rPr lang="en-US" sz="2200" dirty="0" smtClean="0">
                <a:latin typeface="Cambria" pitchFamily="18" charset="0"/>
              </a:rPr>
              <a:t>Can we say anything about the truthfulness of the statement?</a:t>
            </a:r>
          </a:p>
          <a:p>
            <a:r>
              <a:rPr lang="en-US" sz="2200" dirty="0" smtClean="0">
                <a:latin typeface="Cambria" pitchFamily="18" charset="0"/>
              </a:rPr>
              <a:t>Not unless we bind X to a value.</a:t>
            </a:r>
          </a:p>
          <a:p>
            <a:r>
              <a:rPr lang="en-US" sz="2200" dirty="0" smtClean="0">
                <a:latin typeface="Cambria" pitchFamily="18" charset="0"/>
              </a:rPr>
              <a:t>If X is bound to </a:t>
            </a:r>
            <a:r>
              <a:rPr lang="en-US" sz="2200" dirty="0" err="1" smtClean="0">
                <a:latin typeface="Cambria" pitchFamily="18" charset="0"/>
              </a:rPr>
              <a:t>Anand</a:t>
            </a:r>
            <a:r>
              <a:rPr lang="en-US" sz="2200" dirty="0" smtClean="0">
                <a:latin typeface="Cambria" pitchFamily="18" charset="0"/>
              </a:rPr>
              <a:t> the statement is true but if it is bound to </a:t>
            </a:r>
            <a:r>
              <a:rPr lang="en-US" sz="2200" dirty="0" err="1" smtClean="0">
                <a:latin typeface="Cambria" pitchFamily="18" charset="0"/>
              </a:rPr>
              <a:t>JagjitSingh</a:t>
            </a:r>
            <a:r>
              <a:rPr lang="en-US" sz="2200" dirty="0" smtClean="0">
                <a:latin typeface="Cambria" pitchFamily="18" charset="0"/>
              </a:rPr>
              <a:t>, it is false.</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latin typeface="Cambria" pitchFamily="18" charset="0"/>
              </a:rPr>
              <a:t>Using Universal and Existential quantifiers</a:t>
            </a:r>
            <a:endParaRPr lang="en-US" sz="32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Another important thing is about using variables in different context.</a:t>
            </a:r>
          </a:p>
          <a:p>
            <a:r>
              <a:rPr lang="en-US" sz="2200" dirty="0" smtClean="0">
                <a:latin typeface="Cambria" pitchFamily="18" charset="0"/>
              </a:rPr>
              <a:t>If we use a predicate which is true for all of the members of the domain, we can use universal quantifier while if it is only true for some, we can use an existential quantifier.</a:t>
            </a:r>
          </a:p>
          <a:p>
            <a:r>
              <a:rPr lang="en-US" sz="2200" dirty="0" smtClean="0">
                <a:latin typeface="Cambria" pitchFamily="18" charset="0"/>
              </a:rPr>
              <a:t>For example, consider following statements</a:t>
            </a:r>
          </a:p>
          <a:p>
            <a:pPr lvl="1"/>
            <a:r>
              <a:rPr lang="en-US" sz="1800" dirty="0" smtClean="0">
                <a:latin typeface="Cambria" pitchFamily="18" charset="0"/>
              </a:rPr>
              <a:t>1. All of the players are physically fit</a:t>
            </a:r>
          </a:p>
          <a:p>
            <a:pPr lvl="1"/>
            <a:r>
              <a:rPr lang="en-US" sz="1800" dirty="0" smtClean="0">
                <a:latin typeface="Cambria" pitchFamily="18" charset="0"/>
              </a:rPr>
              <a:t>2. Some of the players are singers</a:t>
            </a:r>
          </a:p>
          <a:p>
            <a:r>
              <a:rPr lang="en-US" sz="2200" dirty="0" smtClean="0">
                <a:latin typeface="Cambria" pitchFamily="18" charset="0"/>
              </a:rPr>
              <a:t>You can see that representing 1 requires universal while representing 2 requires existential quantifier.</a:t>
            </a:r>
          </a:p>
          <a:p>
            <a:pPr lvl="1"/>
            <a:r>
              <a:rPr lang="en-US" sz="1800" dirty="0" smtClean="0">
                <a:latin typeface="Cambria" pitchFamily="18" charset="0"/>
              </a:rPr>
              <a:t>1. ∀x Player(X) →</a:t>
            </a:r>
            <a:r>
              <a:rPr lang="en-US" sz="1800" dirty="0" err="1" smtClean="0">
                <a:latin typeface="Cambria" pitchFamily="18" charset="0"/>
              </a:rPr>
              <a:t>PhysicallyFit</a:t>
            </a:r>
            <a:r>
              <a:rPr lang="en-US" sz="1800" dirty="0" smtClean="0">
                <a:latin typeface="Cambria" pitchFamily="18" charset="0"/>
              </a:rPr>
              <a:t>(X)</a:t>
            </a:r>
          </a:p>
          <a:p>
            <a:pPr lvl="1"/>
            <a:r>
              <a:rPr lang="en-US" sz="1800" dirty="0" smtClean="0">
                <a:latin typeface="Cambria" pitchFamily="18" charset="0"/>
              </a:rPr>
              <a:t>2. ∃x Player(X) → Singer(X)</a:t>
            </a:r>
          </a:p>
          <a:p>
            <a:pPr lvl="1"/>
            <a:endParaRPr lang="en-US" sz="18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Formal logic</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In 1976, Newell and Simon gave </a:t>
            </a:r>
            <a:r>
              <a:rPr lang="en-US" sz="2200" i="1" dirty="0" smtClean="0">
                <a:latin typeface="Cambria" pitchFamily="18" charset="0"/>
              </a:rPr>
              <a:t>physical symbol system hypothesis.</a:t>
            </a:r>
          </a:p>
          <a:p>
            <a:r>
              <a:rPr lang="en-US" sz="2200" dirty="0" smtClean="0">
                <a:latin typeface="Cambria" pitchFamily="18" charset="0"/>
              </a:rPr>
              <a:t>According to them one needs a physical symbol system to act in an intelligent way.</a:t>
            </a:r>
          </a:p>
          <a:p>
            <a:r>
              <a:rPr lang="en-US" sz="2200" dirty="0" smtClean="0">
                <a:latin typeface="Cambria" pitchFamily="18" charset="0"/>
              </a:rPr>
              <a:t>The physical symbol system comprises of symbol structures or expressions (for example On(A, B), </a:t>
            </a:r>
            <a:r>
              <a:rPr lang="en-US" sz="2200" dirty="0" err="1" smtClean="0">
                <a:latin typeface="Cambria" pitchFamily="18" charset="0"/>
              </a:rPr>
              <a:t>OnTable</a:t>
            </a:r>
            <a:r>
              <a:rPr lang="en-US" sz="2200" dirty="0" smtClean="0">
                <a:latin typeface="Cambria" pitchFamily="18" charset="0"/>
              </a:rPr>
              <a:t>(B) etc.).</a:t>
            </a:r>
          </a:p>
          <a:p>
            <a:r>
              <a:rPr lang="en-US" sz="2200" dirty="0" smtClean="0">
                <a:latin typeface="Cambria" pitchFamily="18" charset="0"/>
              </a:rPr>
              <a:t>For an intelligent action, such symbol structures are constructed which represent real world entities, rules, situations etc.</a:t>
            </a:r>
          </a:p>
          <a:p>
            <a:r>
              <a:rPr lang="en-US" sz="2200" dirty="0" smtClean="0">
                <a:latin typeface="Cambria" pitchFamily="18" charset="0"/>
              </a:rPr>
              <a:t>Sometimes these symbol structures presents additional non-real-word entities needed to solve problems at hand.</a:t>
            </a:r>
          </a:p>
          <a:p>
            <a:r>
              <a:rPr lang="en-US" sz="2200" dirty="0" smtClean="0">
                <a:latin typeface="Cambria" pitchFamily="18" charset="0"/>
              </a:rPr>
              <a:t>Example of furniture and shape – abstraction</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In case of 1, the statement is true for any value of X, thus we can replace any value with X and the statement is true. </a:t>
            </a:r>
          </a:p>
          <a:p>
            <a:r>
              <a:rPr lang="en-US" sz="2200" dirty="0" smtClean="0">
                <a:latin typeface="Cambria" pitchFamily="18" charset="0"/>
              </a:rPr>
              <a:t>In case of 2, it is not so.</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Representing facts and rules</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Let us take one more example to understand the use of predicates in representation of facts and rules.</a:t>
            </a:r>
          </a:p>
          <a:p>
            <a:pPr lvl="1"/>
            <a:r>
              <a:rPr lang="en-US" sz="1800" dirty="0" smtClean="0">
                <a:latin typeface="Cambria" pitchFamily="18" charset="0"/>
              </a:rPr>
              <a:t>1. </a:t>
            </a:r>
            <a:r>
              <a:rPr lang="en-US" sz="1800" dirty="0" err="1" smtClean="0">
                <a:latin typeface="Cambria" pitchFamily="18" charset="0"/>
              </a:rPr>
              <a:t>Anand</a:t>
            </a:r>
            <a:r>
              <a:rPr lang="en-US" sz="1800" dirty="0" smtClean="0">
                <a:latin typeface="Cambria" pitchFamily="18" charset="0"/>
              </a:rPr>
              <a:t> is a player.</a:t>
            </a:r>
          </a:p>
          <a:p>
            <a:pPr lvl="1"/>
            <a:r>
              <a:rPr lang="en-US" sz="1800" dirty="0" smtClean="0">
                <a:latin typeface="Cambria" pitchFamily="18" charset="0"/>
              </a:rPr>
              <a:t>2. </a:t>
            </a:r>
            <a:r>
              <a:rPr lang="en-US" sz="1800" dirty="0" err="1" smtClean="0">
                <a:latin typeface="Cambria" pitchFamily="18" charset="0"/>
              </a:rPr>
              <a:t>Anand</a:t>
            </a:r>
            <a:r>
              <a:rPr lang="en-US" sz="1800" dirty="0" smtClean="0">
                <a:latin typeface="Cambria" pitchFamily="18" charset="0"/>
              </a:rPr>
              <a:t> plays chess.</a:t>
            </a:r>
          </a:p>
          <a:p>
            <a:pPr lvl="1"/>
            <a:r>
              <a:rPr lang="en-US" sz="1800" dirty="0" smtClean="0">
                <a:latin typeface="Cambria" pitchFamily="18" charset="0"/>
              </a:rPr>
              <a:t>3. </a:t>
            </a:r>
            <a:r>
              <a:rPr lang="en-US" sz="1800" dirty="0" err="1" smtClean="0">
                <a:latin typeface="Cambria" pitchFamily="18" charset="0"/>
              </a:rPr>
              <a:t>Anand</a:t>
            </a:r>
            <a:r>
              <a:rPr lang="en-US" sz="1800" dirty="0" smtClean="0">
                <a:latin typeface="Cambria" pitchFamily="18" charset="0"/>
              </a:rPr>
              <a:t> was a world </a:t>
            </a:r>
            <a:r>
              <a:rPr lang="en-US" sz="1800" dirty="0" smtClean="0">
                <a:latin typeface="Cambria" pitchFamily="18" charset="0"/>
              </a:rPr>
              <a:t>champion </a:t>
            </a:r>
            <a:r>
              <a:rPr lang="en-US" sz="1800" smtClean="0">
                <a:latin typeface="Cambria" pitchFamily="18" charset="0"/>
              </a:rPr>
              <a:t>of chess.</a:t>
            </a:r>
            <a:endParaRPr lang="en-US" sz="1800" dirty="0" smtClean="0">
              <a:latin typeface="Cambria" pitchFamily="18" charset="0"/>
            </a:endParaRPr>
          </a:p>
          <a:p>
            <a:pPr lvl="1"/>
            <a:r>
              <a:rPr lang="en-US" sz="1800" dirty="0" smtClean="0">
                <a:latin typeface="Cambria" pitchFamily="18" charset="0"/>
              </a:rPr>
              <a:t>4. </a:t>
            </a:r>
            <a:r>
              <a:rPr lang="en-US" sz="1800" dirty="0" err="1" smtClean="0">
                <a:latin typeface="Cambria" pitchFamily="18" charset="0"/>
              </a:rPr>
              <a:t>Anand</a:t>
            </a:r>
            <a:r>
              <a:rPr lang="en-US" sz="1800" dirty="0" smtClean="0">
                <a:latin typeface="Cambria" pitchFamily="18" charset="0"/>
              </a:rPr>
              <a:t> has beaten Gary.</a:t>
            </a:r>
          </a:p>
          <a:p>
            <a:pPr lvl="1"/>
            <a:r>
              <a:rPr lang="en-US" sz="1800" dirty="0" smtClean="0">
                <a:latin typeface="Cambria" pitchFamily="18" charset="0"/>
              </a:rPr>
              <a:t>5. If somebody has won the match, he has played that match with the opponent.</a:t>
            </a:r>
          </a:p>
          <a:p>
            <a:r>
              <a:rPr lang="en-US" sz="2200" dirty="0" smtClean="0">
                <a:latin typeface="Cambria" pitchFamily="18" charset="0"/>
              </a:rPr>
              <a:t>Let us represent these facts using predicate logic3</a:t>
            </a:r>
          </a:p>
          <a:p>
            <a:pPr lvl="1"/>
            <a:r>
              <a:rPr lang="en-US" sz="1800" dirty="0" smtClean="0">
                <a:latin typeface="Cambria" pitchFamily="18" charset="0"/>
              </a:rPr>
              <a:t>1. Player (</a:t>
            </a:r>
            <a:r>
              <a:rPr lang="en-US" sz="1800" dirty="0" err="1" smtClean="0">
                <a:latin typeface="Cambria" pitchFamily="18" charset="0"/>
              </a:rPr>
              <a:t>Anand</a:t>
            </a:r>
            <a:r>
              <a:rPr lang="en-US" sz="1800" dirty="0" smtClean="0">
                <a:latin typeface="Cambria" pitchFamily="18" charset="0"/>
              </a:rPr>
              <a:t>)</a:t>
            </a:r>
          </a:p>
          <a:p>
            <a:pPr lvl="1"/>
            <a:r>
              <a:rPr lang="en-US" sz="1800" dirty="0" smtClean="0">
                <a:latin typeface="Cambria" pitchFamily="18" charset="0"/>
              </a:rPr>
              <a:t>2. Plays (</a:t>
            </a:r>
            <a:r>
              <a:rPr lang="en-US" sz="1800" dirty="0" err="1" smtClean="0">
                <a:latin typeface="Cambria" pitchFamily="18" charset="0"/>
              </a:rPr>
              <a:t>Anand,Chess</a:t>
            </a:r>
            <a:r>
              <a:rPr lang="en-US" sz="1800" dirty="0" smtClean="0">
                <a:latin typeface="Cambria" pitchFamily="18" charset="0"/>
              </a:rPr>
              <a:t>)</a:t>
            </a:r>
          </a:p>
          <a:p>
            <a:pPr lvl="1"/>
            <a:r>
              <a:rPr lang="en-US" sz="1800" dirty="0" smtClean="0">
                <a:latin typeface="Cambria" pitchFamily="18" charset="0"/>
              </a:rPr>
              <a:t>3. </a:t>
            </a:r>
            <a:r>
              <a:rPr lang="en-US" sz="1800" dirty="0" err="1" smtClean="0">
                <a:latin typeface="Cambria" pitchFamily="18" charset="0"/>
              </a:rPr>
              <a:t>WorldChampion</a:t>
            </a:r>
            <a:r>
              <a:rPr lang="en-US" sz="1800" dirty="0" smtClean="0">
                <a:latin typeface="Cambria" pitchFamily="18" charset="0"/>
              </a:rPr>
              <a:t> (</a:t>
            </a:r>
            <a:r>
              <a:rPr lang="en-US" sz="1800" dirty="0" err="1" smtClean="0">
                <a:latin typeface="Cambria" pitchFamily="18" charset="0"/>
              </a:rPr>
              <a:t>Anand</a:t>
            </a:r>
            <a:r>
              <a:rPr lang="en-US" sz="1800" dirty="0" smtClean="0">
                <a:latin typeface="Cambria" pitchFamily="18" charset="0"/>
              </a:rPr>
              <a:t>, Chess)</a:t>
            </a:r>
          </a:p>
          <a:p>
            <a:pPr lvl="1"/>
            <a:r>
              <a:rPr lang="en-US" sz="1800" dirty="0" smtClean="0">
                <a:latin typeface="Cambria" pitchFamily="18" charset="0"/>
              </a:rPr>
              <a:t>4. Beat (</a:t>
            </a:r>
            <a:r>
              <a:rPr lang="en-US" sz="1800" dirty="0" err="1" smtClean="0">
                <a:latin typeface="Cambria" pitchFamily="18" charset="0"/>
              </a:rPr>
              <a:t>Anand</a:t>
            </a:r>
            <a:r>
              <a:rPr lang="en-US" sz="1800" dirty="0" smtClean="0">
                <a:latin typeface="Cambria" pitchFamily="18" charset="0"/>
              </a:rPr>
              <a:t>, Gary)</a:t>
            </a:r>
          </a:p>
          <a:p>
            <a:pPr lvl="1"/>
            <a:r>
              <a:rPr lang="en-US" sz="1800" dirty="0" smtClean="0">
                <a:latin typeface="Cambria" pitchFamily="18" charset="0"/>
              </a:rPr>
              <a:t>5. ∀𝑥∀𝑦Win (X,Y) →</a:t>
            </a:r>
            <a:r>
              <a:rPr lang="en-US" sz="1800" dirty="0" err="1" smtClean="0">
                <a:latin typeface="Cambria" pitchFamily="18" charset="0"/>
              </a:rPr>
              <a:t>PlayedMatch</a:t>
            </a:r>
            <a:r>
              <a:rPr lang="en-US" sz="1800" dirty="0" smtClean="0">
                <a:latin typeface="Cambria" pitchFamily="18" charset="0"/>
              </a:rPr>
              <a:t> (X,Y)</a:t>
            </a:r>
            <a:endParaRPr lang="en-US" sz="18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In the first statement, the representation Player (</a:t>
            </a:r>
            <a:r>
              <a:rPr lang="en-US" sz="2200" dirty="0" err="1" smtClean="0">
                <a:latin typeface="Cambria" pitchFamily="18" charset="0"/>
              </a:rPr>
              <a:t>Anand</a:t>
            </a:r>
            <a:r>
              <a:rPr lang="en-US" sz="2200" dirty="0" smtClean="0">
                <a:latin typeface="Cambria" pitchFamily="18" charset="0"/>
              </a:rPr>
              <a:t>) seems quiet straight forward.</a:t>
            </a:r>
          </a:p>
          <a:p>
            <a:r>
              <a:rPr lang="en-US" sz="2200" dirty="0" smtClean="0">
                <a:latin typeface="Cambria" pitchFamily="18" charset="0"/>
              </a:rPr>
              <a:t>The second predicate relates </a:t>
            </a:r>
            <a:r>
              <a:rPr lang="en-US" sz="2200" dirty="0" err="1" smtClean="0">
                <a:latin typeface="Cambria" pitchFamily="18" charset="0"/>
              </a:rPr>
              <a:t>Anand</a:t>
            </a:r>
            <a:r>
              <a:rPr lang="en-US" sz="2200" dirty="0" smtClean="0">
                <a:latin typeface="Cambria" pitchFamily="18" charset="0"/>
              </a:rPr>
              <a:t> and the game he plays.</a:t>
            </a:r>
          </a:p>
          <a:p>
            <a:r>
              <a:rPr lang="en-US" sz="2200" dirty="0" smtClean="0">
                <a:latin typeface="Cambria" pitchFamily="18" charset="0"/>
              </a:rPr>
              <a:t>The third one also initiate a debate.</a:t>
            </a:r>
          </a:p>
          <a:p>
            <a:r>
              <a:rPr lang="en-US" sz="2200" dirty="0" smtClean="0">
                <a:latin typeface="Cambria" pitchFamily="18" charset="0"/>
              </a:rPr>
              <a:t>Fourth predicate is similar to earlier ones and thus does not need to be elaborated.</a:t>
            </a:r>
          </a:p>
          <a:p>
            <a:r>
              <a:rPr lang="en-US" sz="2200" dirty="0" smtClean="0">
                <a:latin typeface="Cambria" pitchFamily="18" charset="0"/>
              </a:rPr>
              <a:t>Fifth predicate, a rule, requires some explanation.</a:t>
            </a:r>
          </a:p>
          <a:p>
            <a:r>
              <a:rPr lang="en-US" sz="2200" dirty="0" smtClean="0">
                <a:latin typeface="Cambria" pitchFamily="18" charset="0"/>
              </a:rPr>
              <a:t>First, </a:t>
            </a:r>
            <a:r>
              <a:rPr lang="en-US" sz="2200" dirty="0" err="1" smtClean="0">
                <a:latin typeface="Cambria" pitchFamily="18" charset="0"/>
              </a:rPr>
              <a:t>playedMatch</a:t>
            </a:r>
            <a:r>
              <a:rPr lang="en-US" sz="2200" dirty="0" smtClean="0">
                <a:latin typeface="Cambria" pitchFamily="18" charset="0"/>
              </a:rPr>
              <a:t> is again a predicate with a rude representation of two things into one.</a:t>
            </a:r>
          </a:p>
          <a:p>
            <a:r>
              <a:rPr lang="en-US" sz="2200" dirty="0" smtClean="0">
                <a:latin typeface="Cambria" pitchFamily="18" charset="0"/>
              </a:rPr>
              <a:t>The other issue is use of universal quantifier.</a:t>
            </a:r>
          </a:p>
          <a:p>
            <a:r>
              <a:rPr lang="en-US" sz="2200" dirty="0" smtClean="0">
                <a:latin typeface="Cambria" pitchFamily="18" charset="0"/>
              </a:rPr>
              <a:t>The meaning of ∀𝑥∀𝑦 is that the statement is true for any X and any Y belongs to some set.</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It says if somebody has won against somebody else, they have played a match.</a:t>
            </a:r>
          </a:p>
          <a:p>
            <a:r>
              <a:rPr lang="en-US" sz="2200" dirty="0" smtClean="0">
                <a:latin typeface="Cambria" pitchFamily="18" charset="0"/>
              </a:rPr>
              <a:t>Interestingly, if we provide a human reader information described above, he can easily conclude that </a:t>
            </a:r>
            <a:r>
              <a:rPr lang="en-US" sz="2200" dirty="0" err="1" smtClean="0">
                <a:latin typeface="Cambria" pitchFamily="18" charset="0"/>
              </a:rPr>
              <a:t>Anand</a:t>
            </a:r>
            <a:r>
              <a:rPr lang="en-US" sz="2200" dirty="0" smtClean="0">
                <a:latin typeface="Cambria" pitchFamily="18" charset="0"/>
              </a:rPr>
              <a:t> and Gary played a game.</a:t>
            </a:r>
          </a:p>
          <a:p>
            <a:r>
              <a:rPr lang="en-US" sz="2200" dirty="0" smtClean="0">
                <a:latin typeface="Cambria" pitchFamily="18" charset="0"/>
              </a:rPr>
              <a:t>Can we prove that given our predicate representation?</a:t>
            </a:r>
          </a:p>
          <a:p>
            <a:r>
              <a:rPr lang="en-US" sz="2200" dirty="0" smtClean="0">
                <a:latin typeface="Cambria" pitchFamily="18" charset="0"/>
              </a:rPr>
              <a:t>We will try a method known as backward chaining. </a:t>
            </a:r>
          </a:p>
          <a:p>
            <a:r>
              <a:rPr lang="en-US" sz="2200" dirty="0" smtClean="0">
                <a:latin typeface="Cambria" pitchFamily="18" charset="0"/>
              </a:rPr>
              <a:t>We will have to prove </a:t>
            </a:r>
            <a:r>
              <a:rPr lang="en-US" sz="2200" dirty="0" err="1" smtClean="0">
                <a:latin typeface="Cambria" pitchFamily="18" charset="0"/>
              </a:rPr>
              <a:t>PlayedMatch</a:t>
            </a:r>
            <a:r>
              <a:rPr lang="en-US" sz="2200" dirty="0" smtClean="0">
                <a:latin typeface="Cambria" pitchFamily="18" charset="0"/>
              </a:rPr>
              <a:t> (</a:t>
            </a:r>
            <a:r>
              <a:rPr lang="en-US" sz="2200" dirty="0" err="1" smtClean="0">
                <a:latin typeface="Cambria" pitchFamily="18" charset="0"/>
              </a:rPr>
              <a:t>Anand,Gary</a:t>
            </a:r>
            <a:r>
              <a:rPr lang="en-US" sz="2200" dirty="0" smtClean="0">
                <a:latin typeface="Cambria" pitchFamily="18" charset="0"/>
              </a:rPr>
              <a:t>).</a:t>
            </a:r>
          </a:p>
          <a:p>
            <a:r>
              <a:rPr lang="en-US" sz="2200" dirty="0" smtClean="0">
                <a:latin typeface="Cambria" pitchFamily="18" charset="0"/>
              </a:rPr>
              <a:t>Let us try and see what the problem is.</a:t>
            </a:r>
          </a:p>
          <a:p>
            <a:r>
              <a:rPr lang="en-US" sz="2200" dirty="0" smtClean="0">
                <a:latin typeface="Cambria" pitchFamily="18" charset="0"/>
              </a:rPr>
              <a:t>Beaten (</a:t>
            </a:r>
            <a:r>
              <a:rPr lang="en-US" sz="2200" dirty="0" err="1" smtClean="0">
                <a:latin typeface="Cambria" pitchFamily="18" charset="0"/>
              </a:rPr>
              <a:t>Anand,Gary</a:t>
            </a:r>
            <a:r>
              <a:rPr lang="en-US" sz="2200" dirty="0" smtClean="0">
                <a:latin typeface="Cambria" pitchFamily="18" charset="0"/>
              </a:rPr>
              <a:t>) means Win(</a:t>
            </a:r>
            <a:r>
              <a:rPr lang="en-US" sz="2200" dirty="0" err="1" smtClean="0">
                <a:latin typeface="Cambria" pitchFamily="18" charset="0"/>
              </a:rPr>
              <a:t>Anand,Gary</a:t>
            </a:r>
            <a:r>
              <a:rPr lang="en-US" sz="2200" dirty="0" smtClean="0">
                <a:latin typeface="Cambria" pitchFamily="18" charset="0"/>
              </a:rPr>
              <a:t>).</a:t>
            </a:r>
          </a:p>
          <a:p>
            <a:r>
              <a:rPr lang="en-US" sz="2200" dirty="0" smtClean="0">
                <a:latin typeface="Cambria" pitchFamily="18" charset="0"/>
              </a:rPr>
              <a:t>We all know that, it is obvious.</a:t>
            </a:r>
          </a:p>
          <a:p>
            <a:r>
              <a:rPr lang="en-US" sz="2200" dirty="0" smtClean="0">
                <a:latin typeface="Cambria" pitchFamily="18" charset="0"/>
              </a:rPr>
              <a:t>Anyway, the program does not know that.</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We will have to add that rule now.</a:t>
            </a:r>
          </a:p>
          <a:p>
            <a:pPr lvl="1"/>
            <a:r>
              <a:rPr lang="es-ES" sz="2200" smtClean="0">
                <a:latin typeface="Cambria" pitchFamily="18" charset="0"/>
              </a:rPr>
              <a:t>6. ∀</a:t>
            </a:r>
            <a:r>
              <a:rPr lang="es-ES" sz="2200" dirty="0" smtClean="0">
                <a:latin typeface="Cambria" pitchFamily="18" charset="0"/>
              </a:rPr>
              <a:t>𝑥∀𝑦</a:t>
            </a:r>
            <a:r>
              <a:rPr lang="es-ES" sz="2200" dirty="0" err="1" smtClean="0">
                <a:latin typeface="Cambria" pitchFamily="18" charset="0"/>
              </a:rPr>
              <a:t>Beaten</a:t>
            </a:r>
            <a:r>
              <a:rPr lang="es-ES" sz="2200" dirty="0" smtClean="0">
                <a:latin typeface="Cambria" pitchFamily="18" charset="0"/>
              </a:rPr>
              <a:t> (X, Y) →</a:t>
            </a:r>
            <a:r>
              <a:rPr lang="es-ES" sz="2200" dirty="0" err="1" smtClean="0">
                <a:latin typeface="Cambria" pitchFamily="18" charset="0"/>
              </a:rPr>
              <a:t>Win</a:t>
            </a:r>
            <a:r>
              <a:rPr lang="es-ES" sz="2200" dirty="0" smtClean="0">
                <a:latin typeface="Cambria" pitchFamily="18" charset="0"/>
              </a:rPr>
              <a:t> (X, Y)</a:t>
            </a:r>
          </a:p>
          <a:p>
            <a:r>
              <a:rPr lang="en-US" sz="2200" dirty="0" smtClean="0">
                <a:latin typeface="Cambria" pitchFamily="18" charset="0"/>
              </a:rPr>
              <a:t>Now we can start working on it using backward chaining.</a:t>
            </a:r>
          </a:p>
          <a:p>
            <a:r>
              <a:rPr lang="en-US" sz="2200" dirty="0" smtClean="0">
                <a:latin typeface="Cambria" pitchFamily="18" charset="0"/>
              </a:rPr>
              <a:t>We will deploy backward chaining in the following fashion.</a:t>
            </a:r>
          </a:p>
          <a:p>
            <a:r>
              <a:rPr lang="en-US" sz="2200" dirty="0" smtClean="0">
                <a:latin typeface="Cambria" pitchFamily="18" charset="0"/>
              </a:rPr>
              <a:t>We will write the item to be proved first, try to see how we can prove that by picking up predicates defined so far.</a:t>
            </a:r>
          </a:p>
          <a:p>
            <a:r>
              <a:rPr lang="en-US" sz="2200" dirty="0" smtClean="0">
                <a:latin typeface="Cambria" pitchFamily="18" charset="0"/>
              </a:rPr>
              <a:t>Find out one RHS matching with our description.</a:t>
            </a:r>
          </a:p>
          <a:p>
            <a:r>
              <a:rPr lang="en-US" sz="2200" dirty="0" smtClean="0">
                <a:latin typeface="Cambria" pitchFamily="18" charset="0"/>
              </a:rPr>
              <a:t>Take the LHS with variables bound to values which make that statement true.</a:t>
            </a:r>
          </a:p>
          <a:p>
            <a:r>
              <a:rPr lang="en-US" sz="2200" dirty="0" smtClean="0">
                <a:latin typeface="Cambria" pitchFamily="18" charset="0"/>
              </a:rPr>
              <a:t>If the statement is true, we will eliminate that statement.</a:t>
            </a:r>
          </a:p>
          <a:p>
            <a:r>
              <a:rPr lang="en-US" sz="2200" dirty="0" smtClean="0">
                <a:latin typeface="Cambria" pitchFamily="18" charset="0"/>
              </a:rPr>
              <a:t>We may continue till we exhaust and there is no item left to be proved.</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err="1" smtClean="0">
                <a:latin typeface="Cambria" pitchFamily="18" charset="0"/>
              </a:rPr>
              <a:t>playedMatch</a:t>
            </a:r>
            <a:r>
              <a:rPr lang="en-US" sz="2200" dirty="0" smtClean="0">
                <a:latin typeface="Cambria" pitchFamily="18" charset="0"/>
              </a:rPr>
              <a:t>(</a:t>
            </a:r>
            <a:r>
              <a:rPr lang="en-US" sz="2200" dirty="0" err="1" smtClean="0">
                <a:latin typeface="Cambria" pitchFamily="18" charset="0"/>
              </a:rPr>
              <a:t>Anand,Gary</a:t>
            </a:r>
            <a:r>
              <a:rPr lang="en-US" sz="2200" dirty="0" smtClean="0">
                <a:latin typeface="Cambria" pitchFamily="18" charset="0"/>
              </a:rPr>
              <a:t>)</a:t>
            </a:r>
          </a:p>
          <a:p>
            <a:r>
              <a:rPr lang="en-US" sz="2200" dirty="0" smtClean="0">
                <a:latin typeface="Cambria" pitchFamily="18" charset="0"/>
              </a:rPr>
              <a:t>←Win (</a:t>
            </a:r>
            <a:r>
              <a:rPr lang="en-US" sz="2200" dirty="0" err="1" smtClean="0">
                <a:latin typeface="Cambria" pitchFamily="18" charset="0"/>
              </a:rPr>
              <a:t>Anand</a:t>
            </a:r>
            <a:r>
              <a:rPr lang="en-US" sz="2200" dirty="0" smtClean="0">
                <a:latin typeface="Cambria" pitchFamily="18" charset="0"/>
              </a:rPr>
              <a:t>, Gary) // statement 5 with binding X=</a:t>
            </a:r>
            <a:r>
              <a:rPr lang="en-US" sz="2200" dirty="0" err="1" smtClean="0">
                <a:latin typeface="Cambria" pitchFamily="18" charset="0"/>
              </a:rPr>
              <a:t>Anand</a:t>
            </a:r>
            <a:r>
              <a:rPr lang="en-US" sz="2200" dirty="0" smtClean="0">
                <a:latin typeface="Cambria" pitchFamily="18" charset="0"/>
              </a:rPr>
              <a:t>, Y=Gary</a:t>
            </a:r>
          </a:p>
          <a:p>
            <a:r>
              <a:rPr lang="en-US" sz="2200" dirty="0" smtClean="0">
                <a:latin typeface="Cambria" pitchFamily="18" charset="0"/>
              </a:rPr>
              <a:t>←Beaten (</a:t>
            </a:r>
            <a:r>
              <a:rPr lang="en-US" sz="2200" dirty="0" err="1" smtClean="0">
                <a:latin typeface="Cambria" pitchFamily="18" charset="0"/>
              </a:rPr>
              <a:t>Anand</a:t>
            </a:r>
            <a:r>
              <a:rPr lang="en-US" sz="2200" dirty="0" smtClean="0">
                <a:latin typeface="Cambria" pitchFamily="18" charset="0"/>
              </a:rPr>
              <a:t>, Gary) // statement 6 with binding X=</a:t>
            </a:r>
            <a:r>
              <a:rPr lang="en-US" sz="2200" dirty="0" err="1" smtClean="0">
                <a:latin typeface="Cambria" pitchFamily="18" charset="0"/>
              </a:rPr>
              <a:t>Anand</a:t>
            </a:r>
            <a:r>
              <a:rPr lang="en-US" sz="2200" dirty="0" smtClean="0">
                <a:latin typeface="Cambria" pitchFamily="18" charset="0"/>
              </a:rPr>
              <a:t>, Y=Gary</a:t>
            </a:r>
          </a:p>
          <a:p>
            <a:r>
              <a:rPr lang="en-US" sz="2200" dirty="0" smtClean="0">
                <a:latin typeface="Cambria" pitchFamily="18" charset="0"/>
              </a:rPr>
              <a:t>←&lt;true&gt; // statement 4</a:t>
            </a:r>
          </a:p>
          <a:p>
            <a:r>
              <a:rPr lang="en-US" sz="2200" dirty="0" smtClean="0">
                <a:latin typeface="Cambria" pitchFamily="18" charset="0"/>
              </a:rPr>
              <a:t>We have proved that </a:t>
            </a:r>
            <a:r>
              <a:rPr lang="en-US" sz="2200" dirty="0" err="1" smtClean="0">
                <a:latin typeface="Cambria" pitchFamily="18" charset="0"/>
              </a:rPr>
              <a:t>Anand</a:t>
            </a:r>
            <a:r>
              <a:rPr lang="en-US" sz="2200" dirty="0" smtClean="0">
                <a:latin typeface="Cambria" pitchFamily="18" charset="0"/>
              </a:rPr>
              <a:t> has played a match with Gary!</a:t>
            </a:r>
          </a:p>
          <a:p>
            <a:r>
              <a:rPr lang="en-US" sz="2200" dirty="0" smtClean="0">
                <a:latin typeface="Cambria" pitchFamily="18" charset="0"/>
              </a:rPr>
              <a:t>Let us summarize what we have learned.</a:t>
            </a:r>
          </a:p>
          <a:p>
            <a:r>
              <a:rPr lang="en-US" sz="2200" dirty="0" smtClean="0">
                <a:latin typeface="Cambria" pitchFamily="18" charset="0"/>
              </a:rPr>
              <a:t>The statements, many a times, are ambiguous. We must need to get right presentations out of them. For example Beaten (</a:t>
            </a:r>
            <a:r>
              <a:rPr lang="en-US" sz="2200" dirty="0" err="1" smtClean="0">
                <a:latin typeface="Cambria" pitchFamily="18" charset="0"/>
              </a:rPr>
              <a:t>Anand</a:t>
            </a:r>
            <a:r>
              <a:rPr lang="en-US" sz="2200" dirty="0" smtClean="0">
                <a:latin typeface="Cambria" pitchFamily="18" charset="0"/>
              </a:rPr>
              <a:t>, Gary) is about </a:t>
            </a:r>
            <a:r>
              <a:rPr lang="en-US" sz="2200" dirty="0" err="1" smtClean="0">
                <a:latin typeface="Cambria" pitchFamily="18" charset="0"/>
              </a:rPr>
              <a:t>Anand</a:t>
            </a:r>
            <a:r>
              <a:rPr lang="en-US" sz="2200" dirty="0" smtClean="0">
                <a:latin typeface="Cambria" pitchFamily="18" charset="0"/>
              </a:rPr>
              <a:t> winning a game and not beating Gary up.</a:t>
            </a:r>
          </a:p>
          <a:p>
            <a:endParaRPr lang="en-US" sz="2200" dirty="0" smtClean="0">
              <a:latin typeface="Cambria" pitchFamily="18" charset="0"/>
            </a:endParaRP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There are possibly many ways to represent the facts. Some are simpler than others. Complex representations are useful for finer reasoning but are hard to design and make the representation more difficult to understand. One must learn to find how these representations to be put to use before deciding their level of representation.</a:t>
            </a:r>
          </a:p>
          <a:p>
            <a:r>
              <a:rPr lang="en-US" sz="2200" dirty="0" smtClean="0">
                <a:latin typeface="Cambria" pitchFamily="18" charset="0"/>
              </a:rPr>
              <a:t>In most cases, some obvious facts are missing in the description. For example, we need to add that when somebody is beating somebody (in a game of some sort), he is actually winning it. Such a common sense statement is hard to think of in the beginning. Unless similar common statements are added, it is not possible for anybody to reason with and prove or disprove anything.</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Can we prove that Gary was defeated? Not unless we add another statement</a:t>
            </a:r>
          </a:p>
          <a:p>
            <a:pPr lvl="1"/>
            <a:r>
              <a:rPr lang="es-ES" sz="2000" dirty="0" smtClean="0">
                <a:latin typeface="Cambria" pitchFamily="18" charset="0"/>
              </a:rPr>
              <a:t>7. ∃</a:t>
            </a:r>
            <a:r>
              <a:rPr lang="es-ES" sz="2000" dirty="0" err="1" smtClean="0">
                <a:latin typeface="Cambria" pitchFamily="18" charset="0"/>
              </a:rPr>
              <a:t>xBeaten</a:t>
            </a:r>
            <a:r>
              <a:rPr lang="es-ES" sz="2000" dirty="0" smtClean="0">
                <a:latin typeface="Cambria" pitchFamily="18" charset="0"/>
              </a:rPr>
              <a:t> (X,Y) →</a:t>
            </a:r>
            <a:r>
              <a:rPr lang="es-ES" sz="2000" dirty="0" err="1" smtClean="0">
                <a:latin typeface="Cambria" pitchFamily="18" charset="0"/>
              </a:rPr>
              <a:t>Defeated</a:t>
            </a:r>
            <a:r>
              <a:rPr lang="es-ES" sz="2000" dirty="0" smtClean="0">
                <a:latin typeface="Cambria" pitchFamily="18" charset="0"/>
              </a:rPr>
              <a:t> (Y)</a:t>
            </a:r>
          </a:p>
          <a:p>
            <a:r>
              <a:rPr lang="en-US" sz="2200" dirty="0" smtClean="0">
                <a:latin typeface="Cambria" pitchFamily="18" charset="0"/>
              </a:rPr>
              <a:t>What does that mean?</a:t>
            </a:r>
          </a:p>
          <a:p>
            <a:r>
              <a:rPr lang="en-US" sz="2200" dirty="0" smtClean="0">
                <a:latin typeface="Cambria" pitchFamily="18" charset="0"/>
              </a:rPr>
              <a:t>If we find anybody who has won against Y, we consider Y defeated.</a:t>
            </a:r>
          </a:p>
          <a:p>
            <a:r>
              <a:rPr lang="en-US" sz="2200" dirty="0" smtClean="0">
                <a:latin typeface="Cambria" pitchFamily="18" charset="0"/>
              </a:rPr>
              <a:t>Notice the use of existential quantifier and not a Universal quantifier.</a:t>
            </a:r>
          </a:p>
          <a:p>
            <a:r>
              <a:rPr lang="en-US" sz="2200" dirty="0" smtClean="0">
                <a:latin typeface="Cambria" pitchFamily="18" charset="0"/>
              </a:rPr>
              <a:t>One will have to understand the difference in following statements and therefore, their corresponding representation.</a:t>
            </a:r>
          </a:p>
          <a:p>
            <a:pPr lvl="1"/>
            <a:r>
              <a:rPr lang="en-US" sz="2000" dirty="0" smtClean="0">
                <a:latin typeface="Cambria" pitchFamily="18" charset="0"/>
              </a:rPr>
              <a:t>1. Every student likes all AI modules</a:t>
            </a:r>
          </a:p>
          <a:p>
            <a:pPr lvl="1"/>
            <a:r>
              <a:rPr lang="en-US" sz="2000" dirty="0" smtClean="0">
                <a:latin typeface="Cambria" pitchFamily="18" charset="0"/>
              </a:rPr>
              <a:t>∀𝑥∀𝑦 Student(X) ⋀ Module (Y) →Likes (X,Y)</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pPr lvl="1"/>
            <a:r>
              <a:rPr lang="en-US" sz="1900" dirty="0" smtClean="0">
                <a:latin typeface="Cambria" pitchFamily="18" charset="0"/>
              </a:rPr>
              <a:t>2. Every student likes an AI module</a:t>
            </a:r>
          </a:p>
          <a:p>
            <a:pPr lvl="1"/>
            <a:r>
              <a:rPr lang="en-US" sz="1900" dirty="0" smtClean="0">
                <a:latin typeface="Cambria" pitchFamily="18" charset="0"/>
              </a:rPr>
              <a:t>∀𝑥∃y Student(X) ⋀ Module (Y) →Likes (X,Y)</a:t>
            </a:r>
          </a:p>
          <a:p>
            <a:pPr lvl="1"/>
            <a:r>
              <a:rPr lang="en-US" sz="1900" dirty="0" smtClean="0">
                <a:latin typeface="Cambria" pitchFamily="18" charset="0"/>
              </a:rPr>
              <a:t>3. All students like the AI module 2</a:t>
            </a:r>
          </a:p>
          <a:p>
            <a:pPr lvl="1"/>
            <a:r>
              <a:rPr lang="it-IT" sz="1900" dirty="0" smtClean="0">
                <a:latin typeface="Cambria" pitchFamily="18" charset="0"/>
              </a:rPr>
              <a:t>∀𝑥 Student(X) ⋀Module (AI2) →Likes (X,AI2)</a:t>
            </a:r>
            <a:endParaRPr lang="en-US" sz="1900" dirty="0" smtClean="0">
              <a:latin typeface="Cambria" pitchFamily="18" charset="0"/>
            </a:endParaRPr>
          </a:p>
          <a:p>
            <a:r>
              <a:rPr lang="en-US" sz="2100" dirty="0" smtClean="0">
                <a:latin typeface="Cambria" pitchFamily="18" charset="0"/>
              </a:rPr>
              <a:t>The statements are almost identical, first two indeed are.</a:t>
            </a:r>
          </a:p>
          <a:p>
            <a:r>
              <a:rPr lang="en-US" sz="2100" dirty="0" smtClean="0">
                <a:latin typeface="Cambria" pitchFamily="18" charset="0"/>
              </a:rPr>
              <a:t>The difference is made by the quantifiers.</a:t>
            </a:r>
          </a:p>
          <a:p>
            <a:r>
              <a:rPr lang="en-US" sz="2100" dirty="0" smtClean="0">
                <a:latin typeface="Cambria" pitchFamily="18" charset="0"/>
              </a:rPr>
              <a:t>In case number 1 the statement is true for all students and all modules.</a:t>
            </a:r>
          </a:p>
          <a:p>
            <a:r>
              <a:rPr lang="en-US" sz="2100" dirty="0" smtClean="0">
                <a:latin typeface="Cambria" pitchFamily="18" charset="0"/>
              </a:rPr>
              <a:t>In case number 2 it is not true for all modules.</a:t>
            </a:r>
          </a:p>
          <a:p>
            <a:r>
              <a:rPr lang="en-US" sz="2100" dirty="0" smtClean="0">
                <a:latin typeface="Cambria" pitchFamily="18" charset="0"/>
              </a:rPr>
              <a:t>Every student likes a module but may be different for different students and thus we have to use existential quantifier.</a:t>
            </a:r>
          </a:p>
          <a:p>
            <a:r>
              <a:rPr lang="en-US" sz="2100" dirty="0" smtClean="0">
                <a:latin typeface="Cambria" pitchFamily="18" charset="0"/>
              </a:rPr>
              <a:t>The last one is a typical module which all liked so in the last case, it is a constant value and not a variable and thus no quantification is needed.</a:t>
            </a:r>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28</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Abstractions are sometimes needed for programming convenience and sometimes needed to handle a situation where any arbitrary element of multiple type to be represented as an abstracted single type of entity.</a:t>
            </a:r>
          </a:p>
          <a:p>
            <a:r>
              <a:rPr lang="en-US" sz="2200" dirty="0" smtClean="0">
                <a:latin typeface="Cambria" pitchFamily="18" charset="0"/>
              </a:rPr>
              <a:t>The study of formal Logic helps two things.</a:t>
            </a:r>
          </a:p>
          <a:p>
            <a:r>
              <a:rPr lang="en-US" sz="2200" dirty="0" smtClean="0">
                <a:latin typeface="Cambria" pitchFamily="18" charset="0"/>
              </a:rPr>
              <a:t>Representing knowledge and infer from it.</a:t>
            </a:r>
          </a:p>
          <a:p>
            <a:r>
              <a:rPr lang="en-US" sz="2200" dirty="0" smtClean="0">
                <a:latin typeface="Cambria" pitchFamily="18" charset="0"/>
              </a:rPr>
              <a:t>For any problem to be solved, all related information is to be stored in some conceivable form and we also have to have some method for inferring from it.</a:t>
            </a:r>
          </a:p>
          <a:p>
            <a:r>
              <a:rPr lang="en-US" sz="2200" dirty="0" smtClean="0">
                <a:latin typeface="Cambria" pitchFamily="18" charset="0"/>
              </a:rPr>
              <a:t>Formal logic begins with some facts known to be true and continuously incrementing number of true facts based on old known facts and inferring from the collection of facts.</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Old known-to-be-true facts are known as </a:t>
            </a:r>
            <a:r>
              <a:rPr lang="en-US" sz="2200" b="1" i="1" u="sng" dirty="0" smtClean="0">
                <a:latin typeface="Cambria" pitchFamily="18" charset="0"/>
              </a:rPr>
              <a:t>premises</a:t>
            </a:r>
            <a:r>
              <a:rPr lang="en-US" sz="2200" i="1" dirty="0" smtClean="0">
                <a:latin typeface="Cambria" pitchFamily="18" charset="0"/>
              </a:rPr>
              <a:t> and the methods used to infer are known as </a:t>
            </a:r>
            <a:r>
              <a:rPr lang="en-US" sz="2200" b="1" i="1" u="sng" dirty="0" smtClean="0">
                <a:latin typeface="Cambria" pitchFamily="18" charset="0"/>
              </a:rPr>
              <a:t>arguments</a:t>
            </a:r>
            <a:r>
              <a:rPr lang="en-US" sz="2200" i="1" dirty="0" smtClean="0">
                <a:latin typeface="Cambria" pitchFamily="18" charset="0"/>
              </a:rPr>
              <a:t>.</a:t>
            </a:r>
          </a:p>
          <a:p>
            <a:r>
              <a:rPr lang="en-US" sz="2200" dirty="0" smtClean="0">
                <a:latin typeface="Cambria" pitchFamily="18" charset="0"/>
              </a:rPr>
              <a:t>The resultant additional true facts are called </a:t>
            </a:r>
            <a:r>
              <a:rPr lang="en-US" sz="2200" b="1" i="1" u="sng" dirty="0" smtClean="0">
                <a:latin typeface="Cambria" pitchFamily="18" charset="0"/>
              </a:rPr>
              <a:t>conclusions</a:t>
            </a:r>
            <a:r>
              <a:rPr lang="en-US" sz="2200" i="1" dirty="0" smtClean="0">
                <a:latin typeface="Cambria" pitchFamily="18" charset="0"/>
              </a:rPr>
              <a:t>.</a:t>
            </a:r>
          </a:p>
          <a:p>
            <a:r>
              <a:rPr lang="en-US" sz="2200" dirty="0" smtClean="0">
                <a:latin typeface="Cambria" pitchFamily="18" charset="0"/>
              </a:rPr>
              <a:t>For example we have following premises</a:t>
            </a:r>
          </a:p>
          <a:p>
            <a:pPr lvl="1"/>
            <a:r>
              <a:rPr lang="en-US" sz="2200" dirty="0" smtClean="0">
                <a:latin typeface="Cambria" pitchFamily="18" charset="0"/>
              </a:rPr>
              <a:t>Vijay is a teacher</a:t>
            </a:r>
          </a:p>
          <a:p>
            <a:pPr lvl="1"/>
            <a:r>
              <a:rPr lang="en-US" sz="2200" dirty="0" smtClean="0">
                <a:latin typeface="Cambria" pitchFamily="18" charset="0"/>
              </a:rPr>
              <a:t>All teachers are educated</a:t>
            </a:r>
          </a:p>
          <a:p>
            <a:r>
              <a:rPr lang="en-US" sz="2200" dirty="0" smtClean="0">
                <a:latin typeface="Cambria" pitchFamily="18" charset="0"/>
              </a:rPr>
              <a:t>And we apply argument to conclude that</a:t>
            </a:r>
          </a:p>
          <a:p>
            <a:pPr lvl="1"/>
            <a:r>
              <a:rPr lang="en-US" sz="2200" i="1" dirty="0" smtClean="0">
                <a:latin typeface="Cambria" pitchFamily="18" charset="0"/>
              </a:rPr>
              <a:t>Vijay is educated.</a:t>
            </a:r>
          </a:p>
          <a:p>
            <a:r>
              <a:rPr lang="en-US" sz="2200" dirty="0" smtClean="0">
                <a:latin typeface="Cambria" pitchFamily="18" charset="0"/>
              </a:rPr>
              <a:t>The arguments discussed above are based on inference rule known as </a:t>
            </a:r>
            <a:r>
              <a:rPr lang="en-US" sz="2200" i="1" dirty="0" smtClean="0">
                <a:latin typeface="Cambria" pitchFamily="18" charset="0"/>
              </a:rPr>
              <a:t>syllogism; i.e. x → y and </a:t>
            </a:r>
            <a:r>
              <a:rPr lang="en-US" sz="2200" i="1" dirty="0" err="1" smtClean="0">
                <a:latin typeface="Cambria" pitchFamily="18" charset="0"/>
              </a:rPr>
              <a:t>y→z</a:t>
            </a:r>
            <a:r>
              <a:rPr lang="en-US" sz="2200" i="1" dirty="0" smtClean="0">
                <a:latin typeface="Cambria" pitchFamily="18" charset="0"/>
              </a:rPr>
              <a:t> </a:t>
            </a:r>
            <a:r>
              <a:rPr lang="en-US" sz="2200" dirty="0" smtClean="0">
                <a:latin typeface="Cambria" pitchFamily="18" charset="0"/>
              </a:rPr>
              <a:t>than </a:t>
            </a:r>
            <a:r>
              <a:rPr lang="en-US" sz="2200" dirty="0" err="1" smtClean="0">
                <a:latin typeface="Cambria" pitchFamily="18" charset="0"/>
              </a:rPr>
              <a:t>x→z</a:t>
            </a:r>
            <a:r>
              <a:rPr lang="en-US" sz="2200" dirty="0" smtClean="0">
                <a:latin typeface="Cambria" pitchFamily="18" charset="0"/>
              </a:rPr>
              <a:t>.</a:t>
            </a:r>
            <a:endParaRPr lang="en-US" sz="2200" i="1" dirty="0" smtClean="0">
              <a:latin typeface="Cambria" pitchFamily="18" charset="0"/>
            </a:endParaRPr>
          </a:p>
          <a:p>
            <a:r>
              <a:rPr lang="en-US" sz="2200" dirty="0" smtClean="0">
                <a:latin typeface="Cambria" pitchFamily="18" charset="0"/>
              </a:rPr>
              <a:t>Not always such argument is valid.</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pPr lvl="1"/>
            <a:r>
              <a:rPr lang="en-US" sz="2200" dirty="0" smtClean="0">
                <a:latin typeface="Cambria" pitchFamily="18" charset="0"/>
              </a:rPr>
              <a:t> </a:t>
            </a:r>
            <a:r>
              <a:rPr lang="en-US" sz="2200" dirty="0" err="1" smtClean="0">
                <a:latin typeface="Cambria" pitchFamily="18" charset="0"/>
              </a:rPr>
              <a:t>Sachin</a:t>
            </a:r>
            <a:r>
              <a:rPr lang="en-US" sz="2200" dirty="0" smtClean="0">
                <a:latin typeface="Cambria" pitchFamily="18" charset="0"/>
              </a:rPr>
              <a:t> is a sportsman.</a:t>
            </a:r>
          </a:p>
          <a:p>
            <a:pPr lvl="1"/>
            <a:r>
              <a:rPr lang="en-US" sz="2200" dirty="0" smtClean="0">
                <a:latin typeface="Cambria" pitchFamily="18" charset="0"/>
              </a:rPr>
              <a:t> Sportsmen are found all over the world. </a:t>
            </a:r>
          </a:p>
          <a:p>
            <a:r>
              <a:rPr lang="en-US" sz="2200" dirty="0" smtClean="0">
                <a:latin typeface="Cambria" pitchFamily="18" charset="0"/>
              </a:rPr>
              <a:t>And we can apply the same argument to conclude that</a:t>
            </a:r>
          </a:p>
          <a:p>
            <a:pPr lvl="1"/>
            <a:r>
              <a:rPr lang="en-US" sz="2200" i="1" dirty="0" err="1" smtClean="0">
                <a:latin typeface="Cambria" pitchFamily="18" charset="0"/>
              </a:rPr>
              <a:t>Sachin</a:t>
            </a:r>
            <a:r>
              <a:rPr lang="en-US" sz="2200" i="1" dirty="0" smtClean="0">
                <a:latin typeface="Cambria" pitchFamily="18" charset="0"/>
              </a:rPr>
              <a:t> is found all over the world.</a:t>
            </a:r>
          </a:p>
          <a:p>
            <a:r>
              <a:rPr lang="en-US" sz="2200" dirty="0" smtClean="0">
                <a:latin typeface="Cambria" pitchFamily="18" charset="0"/>
              </a:rPr>
              <a:t>Thus, even when given premises are correct and the argument applied in one case is correct, it might fail to get correct conclusion otherwise.</a:t>
            </a:r>
          </a:p>
          <a:p>
            <a:r>
              <a:rPr lang="en-US" sz="2200" dirty="0" smtClean="0">
                <a:latin typeface="Cambria" pitchFamily="18" charset="0"/>
              </a:rPr>
              <a:t>Thus we must need a formal structure to validate this process.</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Entailment in formal logic</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How do we get premises?</a:t>
            </a:r>
          </a:p>
          <a:p>
            <a:r>
              <a:rPr lang="en-US" sz="2200" dirty="0" smtClean="0">
                <a:latin typeface="Cambria" pitchFamily="18" charset="0"/>
              </a:rPr>
              <a:t>Human get information through all five senses and learn things.</a:t>
            </a:r>
          </a:p>
          <a:p>
            <a:r>
              <a:rPr lang="en-US" sz="2200" dirty="0" smtClean="0">
                <a:latin typeface="Cambria" pitchFamily="18" charset="0"/>
              </a:rPr>
              <a:t>The premises that we have presented are learned through one of the five senses.</a:t>
            </a:r>
          </a:p>
          <a:p>
            <a:r>
              <a:rPr lang="en-US" sz="2200" dirty="0" smtClean="0">
                <a:latin typeface="Cambria" pitchFamily="18" charset="0"/>
              </a:rPr>
              <a:t>Logic enhances the collection of true facts by concluding further.</a:t>
            </a:r>
          </a:p>
          <a:p>
            <a:r>
              <a:rPr lang="en-US" sz="2200" dirty="0" smtClean="0">
                <a:latin typeface="Cambria" pitchFamily="18" charset="0"/>
              </a:rPr>
              <a:t>Another interesting question that might come to your mind may be</a:t>
            </a:r>
          </a:p>
          <a:p>
            <a:pPr lvl="1"/>
            <a:r>
              <a:rPr lang="en-US" sz="2200" i="1" dirty="0" smtClean="0">
                <a:latin typeface="Cambria" pitchFamily="18" charset="0"/>
              </a:rPr>
              <a:t>Given a set of facts known to be true (given the complete set of premises), can we get all facts which are true based on those premise?</a:t>
            </a:r>
          </a:p>
          <a:p>
            <a:pPr marL="342900" lvl="1" indent="-342900">
              <a:buChar char="•"/>
            </a:pPr>
            <a:r>
              <a:rPr lang="en-US" sz="2200" b="1" dirty="0" smtClean="0">
                <a:latin typeface="Cambria" pitchFamily="18" charset="0"/>
                <a:cs typeface="+mn-cs"/>
              </a:rPr>
              <a:t>The set of all facts proved to be true is sometimes known as entailment of the premise.</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Now our question is, can we get the entailment if we have the premises?</a:t>
            </a:r>
          </a:p>
          <a:p>
            <a:r>
              <a:rPr lang="en-US" sz="2200" dirty="0" smtClean="0">
                <a:latin typeface="Cambria" pitchFamily="18" charset="0"/>
              </a:rPr>
              <a:t>Little thinking can bring to our notice that it is possible if we decide how can we infer and try inferring from all the premises one after another.</a:t>
            </a:r>
          </a:p>
          <a:p>
            <a:r>
              <a:rPr lang="en-US" sz="2200" dirty="0" smtClean="0">
                <a:latin typeface="Cambria" pitchFamily="18" charset="0"/>
              </a:rPr>
              <a:t>For example the syllogism inference can be done for all cases where we find some x→ y and y→ z.</a:t>
            </a:r>
          </a:p>
          <a:p>
            <a:r>
              <a:rPr lang="en-US" sz="2200" dirty="0" smtClean="0">
                <a:latin typeface="Cambria" pitchFamily="18" charset="0"/>
              </a:rPr>
              <a:t>Interestingly, the new facts also belong to the set of true facts and we can continue applying our inference rules over them to produce yet another set of true facts.</a:t>
            </a:r>
          </a:p>
          <a:p>
            <a:r>
              <a:rPr lang="en-US" sz="2200" b="1" dirty="0" smtClean="0">
                <a:latin typeface="Cambria" pitchFamily="18" charset="0"/>
              </a:rPr>
              <a:t>We need a structured and elegant method to represent premises and conclude using valid arguments.</a:t>
            </a:r>
            <a:endParaRPr lang="en-US" sz="2200" b="1"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One of the simplest methods to do so is known as propositional logic which we will describe in the subsequent sections.</a:t>
            </a:r>
          </a:p>
          <a:p>
            <a:r>
              <a:rPr lang="en-US" sz="2200" dirty="0" smtClean="0">
                <a:latin typeface="Cambria" pitchFamily="18" charset="0"/>
              </a:rPr>
              <a:t>Let us introduce the popular symbols used in propositional logic as well as predicate logic</a:t>
            </a:r>
          </a:p>
          <a:p>
            <a:pPr>
              <a:buNone/>
            </a:pPr>
            <a:r>
              <a:rPr lang="en-US" sz="2200" dirty="0" smtClean="0">
                <a:latin typeface="Cambria" pitchFamily="18" charset="0"/>
              </a:rPr>
              <a:t>	∀ 	Universal quantifier (for all)</a:t>
            </a:r>
          </a:p>
          <a:p>
            <a:pPr>
              <a:buNone/>
            </a:pPr>
            <a:r>
              <a:rPr lang="en-US" sz="2200" dirty="0" smtClean="0">
                <a:latin typeface="Cambria" pitchFamily="18" charset="0"/>
              </a:rPr>
              <a:t>	∃ 	Existential quantifier (there exists)</a:t>
            </a:r>
          </a:p>
          <a:p>
            <a:pPr>
              <a:buNone/>
            </a:pPr>
            <a:r>
              <a:rPr lang="en-US" sz="2200" dirty="0" smtClean="0">
                <a:latin typeface="Cambria" pitchFamily="18" charset="0"/>
              </a:rPr>
              <a:t>	→ 	Implication</a:t>
            </a:r>
          </a:p>
          <a:p>
            <a:pPr>
              <a:buNone/>
            </a:pPr>
            <a:r>
              <a:rPr lang="en-US" sz="2200" dirty="0" smtClean="0">
                <a:latin typeface="Cambria" pitchFamily="18" charset="0"/>
              </a:rPr>
              <a:t>	⋀ 	And</a:t>
            </a:r>
          </a:p>
          <a:p>
            <a:pPr>
              <a:buNone/>
            </a:pPr>
            <a:r>
              <a:rPr lang="en-US" sz="2200" dirty="0" smtClean="0">
                <a:latin typeface="Cambria" pitchFamily="18" charset="0"/>
              </a:rPr>
              <a:t>	⋁ 	Or</a:t>
            </a:r>
          </a:p>
          <a:p>
            <a:pPr>
              <a:buNone/>
            </a:pPr>
            <a:r>
              <a:rPr lang="en-US" sz="2200" dirty="0" smtClean="0">
                <a:latin typeface="Cambria" pitchFamily="18" charset="0"/>
              </a:rPr>
              <a:t>	¬ 	Not</a:t>
            </a:r>
          </a:p>
          <a:p>
            <a:r>
              <a:rPr lang="en-US" sz="2200" dirty="0" smtClean="0">
                <a:latin typeface="Cambria" pitchFamily="18" charset="0"/>
              </a:rPr>
              <a:t>The universal quantifier indicates that the statement is true for all elements of the domain while existential quantifier means the statement is true for some of the elements.</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Both of these symbols are used with predicate logic and rest are used with both; propositional as well as predicate logic.</a:t>
            </a:r>
          </a:p>
          <a:p>
            <a:r>
              <a:rPr lang="en-US" sz="2200" dirty="0" smtClean="0">
                <a:latin typeface="Cambria" pitchFamily="18" charset="0"/>
              </a:rPr>
              <a:t>Implication means when one statement is true, the other also is true.</a:t>
            </a:r>
          </a:p>
          <a:p>
            <a:r>
              <a:rPr lang="en-US" sz="2200" dirty="0" smtClean="0">
                <a:latin typeface="Cambria" pitchFamily="18" charset="0"/>
              </a:rPr>
              <a:t>The later three, ⋀(And), ⋁(Or) and ¬(Not) have conventional meaning.</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2327</TotalTime>
  <Words>2819</Words>
  <Application>Microsoft Office PowerPoint</Application>
  <PresentationFormat>On-screen Show (4:3)</PresentationFormat>
  <Paragraphs>275</Paragraphs>
  <Slides>28</Slides>
  <Notes>0</Notes>
  <HiddenSlides>0</HiddenSlides>
  <MMClips>0</MMClips>
  <ScaleCrop>false</ScaleCrop>
  <HeadingPairs>
    <vt:vector size="4" baseType="variant">
      <vt:variant>
        <vt:lpstr>Theme</vt:lpstr>
      </vt:variant>
      <vt:variant>
        <vt:i4>4</vt:i4>
      </vt:variant>
      <vt:variant>
        <vt:lpstr>Slide Titles</vt:lpstr>
      </vt:variant>
      <vt:variant>
        <vt:i4>28</vt:i4>
      </vt:variant>
    </vt:vector>
  </HeadingPairs>
  <TitlesOfParts>
    <vt:vector size="32" baseType="lpstr">
      <vt:lpstr>BusDsgSld</vt:lpstr>
      <vt:lpstr>默认设计模板</vt:lpstr>
      <vt:lpstr>1_默认设计模板</vt:lpstr>
      <vt:lpstr>默认设计模板_2</vt:lpstr>
      <vt:lpstr>Unit  3 - Lecture 26</vt:lpstr>
      <vt:lpstr>Formal logic</vt:lpstr>
      <vt:lpstr>Slide 3</vt:lpstr>
      <vt:lpstr>Slide 4</vt:lpstr>
      <vt:lpstr>Slide 5</vt:lpstr>
      <vt:lpstr>Entailment in formal logic</vt:lpstr>
      <vt:lpstr>Slide 7</vt:lpstr>
      <vt:lpstr>Slide 8</vt:lpstr>
      <vt:lpstr>Slide 9</vt:lpstr>
      <vt:lpstr>Proportional logic</vt:lpstr>
      <vt:lpstr>Slide 11</vt:lpstr>
      <vt:lpstr>Slide 12</vt:lpstr>
      <vt:lpstr>Need for Predicate logic</vt:lpstr>
      <vt:lpstr>Slide 14</vt:lpstr>
      <vt:lpstr>Slide 15</vt:lpstr>
      <vt:lpstr>Predicate structure</vt:lpstr>
      <vt:lpstr>Slide 17</vt:lpstr>
      <vt:lpstr>Slide 18</vt:lpstr>
      <vt:lpstr>Using Universal and Existential quantifiers</vt:lpstr>
      <vt:lpstr>Slide 20</vt:lpstr>
      <vt:lpstr>Representing facts and rules</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User</cp:lastModifiedBy>
  <cp:revision>668</cp:revision>
  <dcterms:created xsi:type="dcterms:W3CDTF">2015-07-23T15:29:25Z</dcterms:created>
  <dcterms:modified xsi:type="dcterms:W3CDTF">2023-11-29T08:15:17Z</dcterms:modified>
</cp:coreProperties>
</file>