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 id="2147483744" r:id="rId2"/>
    <p:sldMasterId id="2147483756" r:id="rId3"/>
    <p:sldMasterId id="2147483768" r:id="rId4"/>
  </p:sldMasterIdLst>
  <p:notesMasterIdLst>
    <p:notesMasterId r:id="rId20"/>
  </p:notesMasterIdLst>
  <p:sldIdLst>
    <p:sldId id="256" r:id="rId5"/>
    <p:sldId id="269" r:id="rId6"/>
    <p:sldId id="270" r:id="rId7"/>
    <p:sldId id="271" r:id="rId8"/>
    <p:sldId id="272" r:id="rId9"/>
    <p:sldId id="281" r:id="rId10"/>
    <p:sldId id="282" r:id="rId11"/>
    <p:sldId id="273" r:id="rId12"/>
    <p:sldId id="274" r:id="rId13"/>
    <p:sldId id="275" r:id="rId14"/>
    <p:sldId id="276" r:id="rId15"/>
    <p:sldId id="277" r:id="rId16"/>
    <p:sldId id="278" r:id="rId17"/>
    <p:sldId id="279" r:id="rId18"/>
    <p:sldId id="28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74"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4AEF01-5459-4543-9894-8B2DB831259A}" type="datetimeFigureOut">
              <a:rPr lang="en-US" smtClean="0"/>
              <a:pPr/>
              <a:t>3/27/2019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FBCF5B-F119-459E-98A2-7523CDED27B1}"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0"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1"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2"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3"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4"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5" name="Rectangle 7"/>
          <p:cNvSpPr>
            <a:spLocks noGrp="1" noChangeArrowheads="1"/>
          </p:cNvSpPr>
          <p:nvPr>
            <p:ph type="ctrTitle"/>
          </p:nvPr>
        </p:nvSpPr>
        <p:spPr>
          <a:xfrm>
            <a:off x="685800" y="2130425"/>
            <a:ext cx="7772400" cy="1470025"/>
          </a:xfrm>
        </p:spPr>
        <p:txBody>
          <a:bodyPr/>
          <a:lstStyle>
            <a:lvl1pPr marL="0" indent="0" algn="ctr">
              <a:defRPr sz="4000"/>
            </a:lvl1pPr>
          </a:lstStyle>
          <a:p>
            <a:r>
              <a:rPr lang="en-US" altLang="zh-CN" smtClean="0"/>
              <a:t>Click to edit Master title style</a:t>
            </a:r>
            <a:endParaRPr lang="zh-CN"/>
          </a:p>
        </p:txBody>
      </p:sp>
      <p:sp>
        <p:nvSpPr>
          <p:cNvPr id="2056" name="Rectangle 8"/>
          <p:cNvSpPr>
            <a:spLocks noGrp="1" noChangeArrowheads="1"/>
          </p:cNvSpPr>
          <p:nvPr>
            <p:ph type="subTitle" idx="1"/>
          </p:nvPr>
        </p:nvSpPr>
        <p:spPr>
          <a:xfrm>
            <a:off x="1362075" y="3811588"/>
            <a:ext cx="6400800" cy="1116012"/>
          </a:xfrm>
        </p:spPr>
        <p:txBody>
          <a:bodyPr/>
          <a:lstStyle>
            <a:lvl1pPr marL="0" indent="0" algn="ctr">
              <a:defRPr sz="3000"/>
            </a:lvl1pPr>
          </a:lstStyle>
          <a:p>
            <a:r>
              <a:rPr lang="en-US" altLang="zh-CN" smtClean="0"/>
              <a:t>Click to edit Master subtitle style</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F855D29B-E621-41A1-B462-92DAB752F54F}" type="slidenum">
              <a:rPr lang="en-US" altLang="zh-CN"/>
              <a:pPr/>
              <a:t>‹#›</a:t>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7AF04633-0D8E-44BD-8474-341C2C4CD8C9}" type="slidenum">
              <a:rPr lang="en-US" altLang="zh-CN"/>
              <a:pPr/>
              <a:t>‹#›</a:t>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094BD139-2611-4B44-9F1E-0AF02C35A4AA}" type="slidenum">
              <a:rPr lang="en-US" altLang="zh-CN"/>
              <a:pPr/>
              <a:t>‹#›</a:t>
            </a:fld>
            <a:endParaRPr lang="en-US" alt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FB6F353D-7539-4736-9CBF-21DADCD91581}" type="slidenum">
              <a:rPr lang="en-US" altLang="zh-CN"/>
              <a:pPr/>
              <a:t>‹#›</a:t>
            </a:fld>
            <a:endParaRPr lang="en-US" altLang="zh-C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dirty="0"/>
          </a:p>
        </p:txBody>
      </p:sp>
      <p:sp>
        <p:nvSpPr>
          <p:cNvPr id="8" name="Footer Placeholder 7"/>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9" name="Slide Number Placeholder 8"/>
          <p:cNvSpPr>
            <a:spLocks noGrp="1"/>
          </p:cNvSpPr>
          <p:nvPr>
            <p:ph type="sldNum" sz="quarter" idx="12"/>
          </p:nvPr>
        </p:nvSpPr>
        <p:spPr/>
        <p:txBody>
          <a:bodyPr/>
          <a:lstStyle>
            <a:lvl1pPr>
              <a:defRPr/>
            </a:lvl1pPr>
          </a:lstStyle>
          <a:p>
            <a:fld id="{C5FE2C41-B833-4F9A-B97F-9BBD2959507C}" type="slidenum">
              <a:rPr lang="en-US" altLang="zh-CN"/>
              <a:pPr/>
              <a:t>‹#›</a:t>
            </a:fld>
            <a:endParaRPr lang="en-US" alt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dirty="0"/>
          </a:p>
        </p:txBody>
      </p:sp>
      <p:sp>
        <p:nvSpPr>
          <p:cNvPr id="4" name="Footer Placeholder 3"/>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5" name="Slide Number Placeholder 4"/>
          <p:cNvSpPr>
            <a:spLocks noGrp="1"/>
          </p:cNvSpPr>
          <p:nvPr>
            <p:ph type="sldNum" sz="quarter" idx="12"/>
          </p:nvPr>
        </p:nvSpPr>
        <p:spPr/>
        <p:txBody>
          <a:bodyPr/>
          <a:lstStyle>
            <a:lvl1pPr>
              <a:defRPr/>
            </a:lvl1pPr>
          </a:lstStyle>
          <a:p>
            <a:fld id="{ADF68A35-6EFB-46B4-B75D-E852E966EAC7}" type="slidenum">
              <a:rPr lang="en-US" altLang="zh-CN"/>
              <a:pPr/>
              <a:t>‹#›</a:t>
            </a:fld>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dirty="0"/>
          </a:p>
        </p:txBody>
      </p:sp>
      <p:sp>
        <p:nvSpPr>
          <p:cNvPr id="3" name="Footer Placeholder 2"/>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4" name="Slide Number Placeholder 3"/>
          <p:cNvSpPr>
            <a:spLocks noGrp="1"/>
          </p:cNvSpPr>
          <p:nvPr>
            <p:ph type="sldNum" sz="quarter" idx="12"/>
          </p:nvPr>
        </p:nvSpPr>
        <p:spPr/>
        <p:txBody>
          <a:bodyPr/>
          <a:lstStyle>
            <a:lvl1pPr>
              <a:defRPr/>
            </a:lvl1pPr>
          </a:lstStyle>
          <a:p>
            <a:fld id="{5EA64D01-37B2-4B52-ACAC-DD5C5B831620}" type="slidenum">
              <a:rPr lang="en-US" altLang="zh-CN"/>
              <a:pPr/>
              <a:t>‹#›</a:t>
            </a:fld>
            <a:endParaRPr lang="en-US" altLang="zh-C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506669E3-A38A-4831-BD63-CD44887BF32A}" type="slidenum">
              <a:rPr lang="en-US" altLang="zh-CN"/>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F6B0B2F8-F854-4BA3-AF89-073B94EC17ED}" type="slidenum">
              <a:rPr lang="en-US" altLang="zh-CN"/>
              <a:pPr/>
              <a:t>‹#›</a:t>
            </a:fld>
            <a:endParaRPr lang="en-US" altLang="zh-CN"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8BC67BE0-197F-4749-B1DB-78DBBEBAAFF2}" type="slidenum">
              <a:rPr lang="en-US" altLang="zh-CN"/>
              <a:pPr/>
              <a:t>‹#›</a:t>
            </a:fld>
            <a:endParaRPr lang="en-US" altLang="zh-CN"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9B7B9193-2C76-4D85-A775-073F310B50C5}" type="slidenum">
              <a:rPr lang="en-US" altLang="zh-CN"/>
              <a:pPr/>
              <a:t>‹#›</a:t>
            </a:fld>
            <a:endParaRPr lang="en-US" altLang="zh-CN"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3600"/>
            <a:ext cx="7772400" cy="1012825"/>
          </a:xfrm>
        </p:spPr>
        <p:txBody>
          <a:bodyPr/>
          <a:lstStyle>
            <a:lvl1pPr algn="l">
              <a:defRPr/>
            </a:lvl1pPr>
          </a:lstStyle>
          <a:p>
            <a:r>
              <a:rPr lang="en-US" altLang="zh-CN" smtClean="0"/>
              <a:t>Click to edit Master title style</a:t>
            </a:r>
            <a:endParaRPr lang="zh-CN"/>
          </a:p>
        </p:txBody>
      </p:sp>
      <p:sp>
        <p:nvSpPr>
          <p:cNvPr id="2051" name="Rectangle 3"/>
          <p:cNvSpPr>
            <a:spLocks noGrp="1" noChangeArrowheads="1"/>
          </p:cNvSpPr>
          <p:nvPr>
            <p:ph type="subTitle" idx="1"/>
          </p:nvPr>
        </p:nvSpPr>
        <p:spPr>
          <a:xfrm>
            <a:off x="685800" y="3200400"/>
            <a:ext cx="6400800" cy="762000"/>
          </a:xfrm>
        </p:spPr>
        <p:txBody>
          <a:bodyPr/>
          <a:lstStyle>
            <a:lvl1pPr marL="0" indent="0">
              <a:buFontTx/>
              <a:buNone/>
              <a:defRPr/>
            </a:lvl1pPr>
          </a:lstStyle>
          <a:p>
            <a:r>
              <a:rPr lang="en-US" altLang="zh-CN" smtClean="0"/>
              <a:t>Click to edit Master subtitle style</a:t>
            </a:r>
            <a:endParaRPr lang="zh-CN"/>
          </a:p>
        </p:txBody>
      </p:sp>
      <p:sp>
        <p:nvSpPr>
          <p:cNvPr id="2052" name="Rectangle 4"/>
          <p:cNvSpPr>
            <a:spLocks noGrp="1" noChangeArrowheads="1"/>
          </p:cNvSpPr>
          <p:nvPr>
            <p:ph type="dt" sz="half" idx="2"/>
          </p:nvPr>
        </p:nvSpPr>
        <p:spPr/>
        <p:txBody>
          <a:bodyPr/>
          <a:lstStyle>
            <a:lvl1pPr>
              <a:defRPr/>
            </a:lvl1pPr>
          </a:lstStyle>
          <a:p>
            <a:endParaRPr lang="en-US" dirty="0"/>
          </a:p>
        </p:txBody>
      </p:sp>
      <p:sp>
        <p:nvSpPr>
          <p:cNvPr id="2053" name="Rectangle 5"/>
          <p:cNvSpPr>
            <a:spLocks noGrp="1" noChangeArrowheads="1"/>
          </p:cNvSpPr>
          <p:nvPr>
            <p:ph type="ftr" sz="quarter" idx="3"/>
          </p:nvPr>
        </p:nvSpPr>
        <p:spPr/>
        <p:txBody>
          <a:bodyPr/>
          <a:lstStyle>
            <a:lvl1pPr>
              <a:defRPr/>
            </a:lvl1pPr>
          </a:lstStyle>
          <a:p>
            <a:r>
              <a:rPr lang="en-US" dirty="0" smtClean="0"/>
              <a:t>AI - Dr. Divyakant Meva</a:t>
            </a:r>
            <a:endParaRPr lang="en-US" dirty="0"/>
          </a:p>
        </p:txBody>
      </p:sp>
      <p:sp>
        <p:nvSpPr>
          <p:cNvPr id="2054" name="Rectangle 6"/>
          <p:cNvSpPr>
            <a:spLocks noGrp="1" noChangeArrowheads="1"/>
          </p:cNvSpPr>
          <p:nvPr>
            <p:ph type="sldNum" sz="quarter" idx="4"/>
          </p:nvPr>
        </p:nvSpPr>
        <p:spPr/>
        <p:txBody>
          <a:bodyPr/>
          <a:lstStyle>
            <a:lvl1pPr>
              <a:defRPr/>
            </a:lvl1pPr>
          </a:lstStyle>
          <a:p>
            <a:fld id="{589AF691-123B-42EE-9273-E1E9909C2A8E}" type="slidenum">
              <a:rPr lang="zh-CN" altLang="en-US"/>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5A6F6D9E-6A91-45E1-B9A2-3F7CAAE218E2}" type="slidenum">
              <a:rPr lang="zh-CN" altLang="en-US"/>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C19295DB-D648-49DF-A06C-3DBDC1E73C1A}" type="slidenum">
              <a:rPr lang="zh-CN" altLang="en-US"/>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7" name="Slide Number Placeholder 6"/>
          <p:cNvSpPr>
            <a:spLocks noGrp="1"/>
          </p:cNvSpPr>
          <p:nvPr>
            <p:ph type="sldNum" sz="quarter" idx="12"/>
          </p:nvPr>
        </p:nvSpPr>
        <p:spPr/>
        <p:txBody>
          <a:bodyPr/>
          <a:lstStyle>
            <a:lvl1pPr>
              <a:defRPr/>
            </a:lvl1pPr>
          </a:lstStyle>
          <a:p>
            <a:fld id="{2E3F7646-A268-43AD-8BE2-C6061482BF01}" type="slidenum">
              <a:rPr lang="zh-CN" altLang="en-US"/>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9" name="Slide Number Placeholder 8"/>
          <p:cNvSpPr>
            <a:spLocks noGrp="1"/>
          </p:cNvSpPr>
          <p:nvPr>
            <p:ph type="sldNum" sz="quarter" idx="12"/>
          </p:nvPr>
        </p:nvSpPr>
        <p:spPr/>
        <p:txBody>
          <a:bodyPr/>
          <a:lstStyle>
            <a:lvl1pPr>
              <a:defRPr/>
            </a:lvl1pPr>
          </a:lstStyle>
          <a:p>
            <a:fld id="{82C36F2A-9BC0-4574-B5BD-609A75473885}" type="slidenum">
              <a:rPr lang="zh-CN" altLang="en-US"/>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5" name="Slide Number Placeholder 4"/>
          <p:cNvSpPr>
            <a:spLocks noGrp="1"/>
          </p:cNvSpPr>
          <p:nvPr>
            <p:ph type="sldNum" sz="quarter" idx="12"/>
          </p:nvPr>
        </p:nvSpPr>
        <p:spPr/>
        <p:txBody>
          <a:bodyPr/>
          <a:lstStyle>
            <a:lvl1pPr>
              <a:defRPr/>
            </a:lvl1pPr>
          </a:lstStyle>
          <a:p>
            <a:fld id="{2E1A5F70-D418-4057-9089-A042A167591F}" type="slidenum">
              <a:rPr lang="zh-CN" altLang="en-US"/>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4" name="Slide Number Placeholder 3"/>
          <p:cNvSpPr>
            <a:spLocks noGrp="1"/>
          </p:cNvSpPr>
          <p:nvPr>
            <p:ph type="sldNum" sz="quarter" idx="12"/>
          </p:nvPr>
        </p:nvSpPr>
        <p:spPr/>
        <p:txBody>
          <a:bodyPr/>
          <a:lstStyle>
            <a:lvl1pPr>
              <a:defRPr/>
            </a:lvl1pPr>
          </a:lstStyle>
          <a:p>
            <a:fld id="{ABCABE55-4251-41A1-942B-81A7D8411334}" type="slidenum">
              <a:rPr lang="zh-CN" alt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7" name="Slide Number Placeholder 6"/>
          <p:cNvSpPr>
            <a:spLocks noGrp="1"/>
          </p:cNvSpPr>
          <p:nvPr>
            <p:ph type="sldNum" sz="quarter" idx="12"/>
          </p:nvPr>
        </p:nvSpPr>
        <p:spPr/>
        <p:txBody>
          <a:bodyPr/>
          <a:lstStyle>
            <a:lvl1pPr>
              <a:defRPr/>
            </a:lvl1pPr>
          </a:lstStyle>
          <a:p>
            <a:fld id="{24711E76-B73C-4088-984B-C66C7A23147D}" type="slidenum">
              <a:rPr lang="zh-CN" altLang="en-US"/>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7" name="Slide Number Placeholder 6"/>
          <p:cNvSpPr>
            <a:spLocks noGrp="1"/>
          </p:cNvSpPr>
          <p:nvPr>
            <p:ph type="sldNum" sz="quarter" idx="12"/>
          </p:nvPr>
        </p:nvSpPr>
        <p:spPr/>
        <p:txBody>
          <a:bodyPr/>
          <a:lstStyle>
            <a:lvl1pPr>
              <a:defRPr/>
            </a:lvl1pPr>
          </a:lstStyle>
          <a:p>
            <a:fld id="{E9759666-CDD1-42AD-8C88-46480B8C5018}" type="slidenum">
              <a:rPr lang="zh-CN" altLang="en-US"/>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559BAA0A-00EE-45C5-A4DB-BA5D6A2D7F93}" type="slidenum">
              <a:rPr lang="zh-CN" altLang="en-US"/>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301B73AA-9FC8-4C45-B971-5278E2047D2F}" type="slidenum">
              <a:rPr lang="zh-CN" altLang="en-US"/>
              <a:pPr/>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EE94C296-1CAB-418B-9967-47D31D4198FD}" type="slidenum">
              <a:rPr lang="en-US" altLang="zh-CN"/>
              <a:pPr/>
              <a:t>‹#›</a:t>
            </a:fld>
            <a:endParaRPr lang="en-US" altLang="zh-CN"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AEE52D83-8788-4A45-8C98-54F798B22135}" type="slidenum">
              <a:rPr lang="en-US" altLang="zh-CN"/>
              <a:pPr/>
              <a:t>‹#›</a:t>
            </a:fld>
            <a:endParaRPr lang="en-US" altLang="zh-CN"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1F7D5FED-4F81-43D4-A3D1-A337707ED5E5}" type="slidenum">
              <a:rPr lang="en-US" altLang="zh-CN"/>
              <a:pPr/>
              <a:t>‹#›</a:t>
            </a:fld>
            <a:endParaRPr lang="en-US" altLang="zh-CN"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00C93875-B5F8-4F74-89DE-F2B7E4AB14D3}" type="slidenum">
              <a:rPr lang="en-US" altLang="zh-CN"/>
              <a:pPr/>
              <a:t>‹#›</a:t>
            </a:fld>
            <a:endParaRPr lang="en-US" altLang="zh-CN"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dirty="0"/>
          </a:p>
        </p:txBody>
      </p:sp>
      <p:sp>
        <p:nvSpPr>
          <p:cNvPr id="8" name="Footer Placeholder 7"/>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9" name="Slide Number Placeholder 8"/>
          <p:cNvSpPr>
            <a:spLocks noGrp="1"/>
          </p:cNvSpPr>
          <p:nvPr>
            <p:ph type="sldNum" sz="quarter" idx="12"/>
          </p:nvPr>
        </p:nvSpPr>
        <p:spPr/>
        <p:txBody>
          <a:bodyPr/>
          <a:lstStyle>
            <a:lvl1pPr>
              <a:defRPr/>
            </a:lvl1pPr>
          </a:lstStyle>
          <a:p>
            <a:fld id="{36936005-D732-47C3-92D6-097FEF1CBF60}" type="slidenum">
              <a:rPr lang="en-US" altLang="zh-CN"/>
              <a:pPr/>
              <a:t>‹#›</a:t>
            </a:fld>
            <a:endParaRPr lang="en-US" altLang="zh-CN"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dirty="0"/>
          </a:p>
        </p:txBody>
      </p:sp>
      <p:sp>
        <p:nvSpPr>
          <p:cNvPr id="4" name="Footer Placeholder 3"/>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5" name="Slide Number Placeholder 4"/>
          <p:cNvSpPr>
            <a:spLocks noGrp="1"/>
          </p:cNvSpPr>
          <p:nvPr>
            <p:ph type="sldNum" sz="quarter" idx="12"/>
          </p:nvPr>
        </p:nvSpPr>
        <p:spPr/>
        <p:txBody>
          <a:bodyPr/>
          <a:lstStyle>
            <a:lvl1pPr>
              <a:defRPr/>
            </a:lvl1pPr>
          </a:lstStyle>
          <a:p>
            <a:fld id="{605AF659-CD8C-4F91-8E81-7A88B176FAF4}" type="slidenum">
              <a:rPr lang="en-US" altLang="zh-CN"/>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dirty="0"/>
          </a:p>
        </p:txBody>
      </p:sp>
      <p:sp>
        <p:nvSpPr>
          <p:cNvPr id="3" name="Footer Placeholder 2"/>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4" name="Slide Number Placeholder 3"/>
          <p:cNvSpPr>
            <a:spLocks noGrp="1"/>
          </p:cNvSpPr>
          <p:nvPr>
            <p:ph type="sldNum" sz="quarter" idx="12"/>
          </p:nvPr>
        </p:nvSpPr>
        <p:spPr/>
        <p:txBody>
          <a:bodyPr/>
          <a:lstStyle>
            <a:lvl1pPr>
              <a:defRPr/>
            </a:lvl1pPr>
          </a:lstStyle>
          <a:p>
            <a:fld id="{054BA90E-3E3C-49D9-8311-E0BA16F93E19}" type="slidenum">
              <a:rPr lang="en-US" altLang="zh-CN"/>
              <a:pPr/>
              <a:t>‹#›</a:t>
            </a:fld>
            <a:endParaRPr lang="en-US" altLang="zh-CN"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92123B6C-25C9-4C5E-9920-6B626933E0EA}" type="slidenum">
              <a:rPr lang="en-US" altLang="zh-CN"/>
              <a:pPr/>
              <a:t>‹#›</a:t>
            </a:fld>
            <a:endParaRPr lang="en-US" altLang="zh-CN"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01719B72-FD9D-412A-82C4-F511435AB71A}" type="slidenum">
              <a:rPr lang="en-US" altLang="zh-CN"/>
              <a:pPr/>
              <a:t>‹#›</a:t>
            </a:fld>
            <a:endParaRPr lang="en-US" altLang="zh-CN"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8F58C533-135B-4809-9C4A-D11F3013DC29}" type="slidenum">
              <a:rPr lang="en-US" altLang="zh-CN"/>
              <a:pPr/>
              <a:t>‹#›</a:t>
            </a:fld>
            <a:endParaRPr lang="en-US" altLang="zh-CN"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1BCA1895-F799-4952-B339-483C8E5E5ACA}" type="slidenum">
              <a:rPr lang="en-US" altLang="zh-CN"/>
              <a:pPr/>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27"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28"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29"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30"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31" name="Rectangle 7"/>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32" name="Rectangle 8"/>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marL="914400" indent="-914400" algn="l" rtl="0" eaLnBrk="1" fontAlgn="base" hangingPunct="1">
        <a:spcBef>
          <a:spcPct val="0"/>
        </a:spcBef>
        <a:spcAft>
          <a:spcPct val="0"/>
        </a:spcAft>
        <a:defRPr sz="3200" b="1">
          <a:solidFill>
            <a:srgbClr val="59160A"/>
          </a:solidFill>
          <a:latin typeface="+mj-lt"/>
          <a:ea typeface="+mj-ea"/>
          <a:cs typeface="+mj-cs"/>
          <a:sym typeface="Calibri" pitchFamily="34" charset="0"/>
        </a:defRPr>
      </a:lvl1pPr>
      <a:lvl2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2pPr>
      <a:lvl3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3pPr>
      <a:lvl4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4pPr>
      <a:lvl5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5pPr>
      <a:lvl6pPr marL="13716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6pPr>
      <a:lvl7pPr marL="18288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7pPr>
      <a:lvl8pPr marL="22860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8pPr>
      <a:lvl9pPr marL="27432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9pPr>
    </p:titleStyle>
    <p:bodyStyle>
      <a:lvl1pPr marL="342900" indent="-342900" algn="l" rtl="0" eaLnBrk="1" fontAlgn="base" hangingPunct="1">
        <a:spcBef>
          <a:spcPct val="20000"/>
        </a:spcBef>
        <a:spcAft>
          <a:spcPct val="0"/>
        </a:spcAft>
        <a:defRPr sz="2400">
          <a:solidFill>
            <a:srgbClr val="862110"/>
          </a:solidFill>
          <a:latin typeface="+mn-lt"/>
          <a:ea typeface="+mn-ea"/>
          <a:cs typeface="+mn-cs"/>
          <a:sym typeface="Calibri" pitchFamily="34" charset="0"/>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2pPr>
      <a:lvl3pPr marL="1143000" indent="-228600" algn="l" rtl="0" eaLnBrk="1" fontAlgn="base" hangingPunct="1">
        <a:spcBef>
          <a:spcPct val="20000"/>
        </a:spcBef>
        <a:spcAft>
          <a:spcPct val="0"/>
        </a:spcAft>
        <a:buFont typeface="Arial" pitchFamily="34" charset="0"/>
        <a:buChar char="•"/>
        <a:defRPr>
          <a:solidFill>
            <a:schemeClr val="tx1"/>
          </a:solidFill>
          <a:latin typeface="+mn-lt"/>
          <a:ea typeface="+mn-ea"/>
          <a:sym typeface="Calibri" pitchFamily="34" charset="0"/>
        </a:defRPr>
      </a:lvl3pPr>
      <a:lvl4pPr marL="1600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5pPr>
      <a:lvl6pPr marL="25146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6pPr>
      <a:lvl7pPr marL="29718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7pPr>
      <a:lvl8pPr marL="34290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8pPr>
      <a:lvl9pPr marL="3886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dirty="0"/>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dirty="0" smtClean="0"/>
              <a:t>AI - Dr. Divyakant Meva</a:t>
            </a:r>
            <a:endParaRPr lang="en-US" altLang="zh-CN" dirty="0"/>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5F598B1-3DE6-4964-8FFE-11882F3C65FE}" type="slidenum">
              <a:rPr lang="en-US" altLang="zh-CN"/>
              <a:pPr/>
              <a:t>‹#›</a:t>
            </a:fld>
            <a:endParaRPr lang="en-US" altLang="zh-CN"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dirty="0" smtClean="0"/>
              <a:t>AI - Dr. Divyakant Meva</a:t>
            </a: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F7FF51D-CF0D-4EF8-82A2-8725CA1306FF}" type="slidenum">
              <a:rPr lang="zh-CN" altLang="en-US"/>
              <a:pPr/>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SimHei" pitchFamily="49" charset="-122"/>
        </a:defRPr>
      </a:lvl2pPr>
      <a:lvl3pPr algn="ctr" rtl="0" eaLnBrk="1" fontAlgn="base" hangingPunct="1">
        <a:spcBef>
          <a:spcPct val="0"/>
        </a:spcBef>
        <a:spcAft>
          <a:spcPct val="0"/>
        </a:spcAft>
        <a:defRPr sz="4400">
          <a:solidFill>
            <a:schemeClr val="tx2"/>
          </a:solidFill>
          <a:latin typeface="Arial" pitchFamily="34" charset="0"/>
          <a:ea typeface="SimHei" pitchFamily="49" charset="-122"/>
        </a:defRPr>
      </a:lvl3pPr>
      <a:lvl4pPr algn="ctr" rtl="0" eaLnBrk="1" fontAlgn="base" hangingPunct="1">
        <a:spcBef>
          <a:spcPct val="0"/>
        </a:spcBef>
        <a:spcAft>
          <a:spcPct val="0"/>
        </a:spcAft>
        <a:defRPr sz="4400">
          <a:solidFill>
            <a:schemeClr val="tx2"/>
          </a:solidFill>
          <a:latin typeface="Arial" pitchFamily="34" charset="0"/>
          <a:ea typeface="SimHei" pitchFamily="49" charset="-122"/>
        </a:defRPr>
      </a:lvl4pPr>
      <a:lvl5pPr algn="ctr" rtl="0" eaLnBrk="1" fontAlgn="base" hangingPunct="1">
        <a:spcBef>
          <a:spcPct val="0"/>
        </a:spcBef>
        <a:spcAft>
          <a:spcPct val="0"/>
        </a:spcAft>
        <a:defRPr sz="4400">
          <a:solidFill>
            <a:schemeClr val="tx2"/>
          </a:solidFill>
          <a:latin typeface="Arial" pitchFamily="34" charset="0"/>
          <a:ea typeface="SimHei" pitchFamily="49" charset="-122"/>
        </a:defRPr>
      </a:lvl5pPr>
      <a:lvl6pPr marL="457200" algn="ctr" rtl="0" eaLnBrk="1" fontAlgn="base" hangingPunct="1">
        <a:spcBef>
          <a:spcPct val="0"/>
        </a:spcBef>
        <a:spcAft>
          <a:spcPct val="0"/>
        </a:spcAft>
        <a:defRPr sz="4400">
          <a:solidFill>
            <a:schemeClr val="tx2"/>
          </a:solidFill>
          <a:latin typeface="Arial" pitchFamily="34" charset="0"/>
          <a:ea typeface="SimHei" pitchFamily="49" charset="-122"/>
        </a:defRPr>
      </a:lvl6pPr>
      <a:lvl7pPr marL="914400" algn="ctr" rtl="0" eaLnBrk="1" fontAlgn="base" hangingPunct="1">
        <a:spcBef>
          <a:spcPct val="0"/>
        </a:spcBef>
        <a:spcAft>
          <a:spcPct val="0"/>
        </a:spcAft>
        <a:defRPr sz="4400">
          <a:solidFill>
            <a:schemeClr val="tx2"/>
          </a:solidFill>
          <a:latin typeface="Arial" pitchFamily="34" charset="0"/>
          <a:ea typeface="SimHei" pitchFamily="49" charset="-122"/>
        </a:defRPr>
      </a:lvl7pPr>
      <a:lvl8pPr marL="1371600" algn="ctr" rtl="0" eaLnBrk="1" fontAlgn="base" hangingPunct="1">
        <a:spcBef>
          <a:spcPct val="0"/>
        </a:spcBef>
        <a:spcAft>
          <a:spcPct val="0"/>
        </a:spcAft>
        <a:defRPr sz="4400">
          <a:solidFill>
            <a:schemeClr val="tx2"/>
          </a:solidFill>
          <a:latin typeface="Arial" pitchFamily="34" charset="0"/>
          <a:ea typeface="SimHei" pitchFamily="49" charset="-122"/>
        </a:defRPr>
      </a:lvl8pPr>
      <a:lvl9pPr marL="1828800" algn="ctr" rtl="0" eaLnBrk="1" fontAlgn="base" hangingPunct="1">
        <a:spcBef>
          <a:spcPct val="0"/>
        </a:spcBef>
        <a:spcAft>
          <a:spcPct val="0"/>
        </a:spcAft>
        <a:defRPr sz="4400">
          <a:solidFill>
            <a:schemeClr val="tx2"/>
          </a:solidFill>
          <a:latin typeface="Arial" pitchFamily="34" charset="0"/>
          <a:ea typeface="SimHei" pitchFamily="49"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dirty="0"/>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dirty="0" smtClean="0"/>
              <a:t>AI - Dr. Divyakant Meva</a:t>
            </a:r>
            <a:endParaRPr lang="en-US" altLang="zh-CN" dirty="0"/>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AC048A0-514F-4F64-8D81-4BC23632203A}" type="slidenum">
              <a:rPr lang="en-US" altLang="zh-CN"/>
              <a:pPr/>
              <a:t>‹#›</a:t>
            </a:fld>
            <a:endParaRPr lang="en-US" altLang="zh-CN"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1295399"/>
          </a:xfrm>
        </p:spPr>
        <p:txBody>
          <a:bodyPr>
            <a:normAutofit/>
          </a:bodyPr>
          <a:lstStyle/>
          <a:p>
            <a:pPr algn="l"/>
            <a:r>
              <a:rPr lang="en-US" sz="4000" dirty="0" smtClean="0">
                <a:latin typeface="Cambria" pitchFamily="18" charset="0"/>
              </a:rPr>
              <a:t>Unit  5 - Lecture 30</a:t>
            </a:r>
            <a:endParaRPr lang="en-US" sz="4000" dirty="0">
              <a:latin typeface="Cambria" pitchFamily="18" charset="0"/>
            </a:endParaRPr>
          </a:p>
        </p:txBody>
      </p:sp>
      <p:sp>
        <p:nvSpPr>
          <p:cNvPr id="3" name="Subtitle 2"/>
          <p:cNvSpPr>
            <a:spLocks noGrp="1"/>
          </p:cNvSpPr>
          <p:nvPr>
            <p:ph type="subTitle" idx="1"/>
          </p:nvPr>
        </p:nvSpPr>
        <p:spPr>
          <a:xfrm>
            <a:off x="685800" y="2209801"/>
            <a:ext cx="8077200" cy="2895599"/>
          </a:xfrm>
        </p:spPr>
        <p:txBody>
          <a:bodyPr>
            <a:noAutofit/>
          </a:bodyPr>
          <a:lstStyle/>
          <a:p>
            <a:pPr>
              <a:lnSpc>
                <a:spcPct val="130000"/>
              </a:lnSpc>
              <a:buFont typeface="Arial" pitchFamily="34" charset="0"/>
              <a:buChar char="•"/>
            </a:pPr>
            <a:r>
              <a:rPr lang="en-US" sz="2400" dirty="0" smtClean="0">
                <a:latin typeface="Cambria" pitchFamily="18" charset="0"/>
              </a:rPr>
              <a:t>  General model of learning agents</a:t>
            </a:r>
            <a:endParaRPr lang="en-US" sz="1800" dirty="0" smtClean="0">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Each of the components can be learned, given the appropriate feedback.</a:t>
            </a:r>
          </a:p>
          <a:p>
            <a:r>
              <a:rPr lang="en-US" sz="2200" dirty="0" smtClean="0">
                <a:latin typeface="Cambria" pitchFamily="18" charset="0"/>
              </a:rPr>
              <a:t>For example, if the agent does an action and then perceives the resulting state of the environment, this information can be used to learn a description of the results of actions (4).</a:t>
            </a:r>
          </a:p>
          <a:p>
            <a:r>
              <a:rPr lang="en-US" sz="2200" dirty="0" smtClean="0">
                <a:latin typeface="Cambria" pitchFamily="18" charset="0"/>
              </a:rPr>
              <a:t>If the taxi exerts a certain braking pressure when driving on a wet road, then it will soon find out how much actual acceleration is achieved.</a:t>
            </a:r>
          </a:p>
          <a:p>
            <a:r>
              <a:rPr lang="en-US" sz="2200" dirty="0" smtClean="0">
                <a:latin typeface="Cambria" pitchFamily="18" charset="0"/>
              </a:rPr>
              <a:t>Similarly, if the critic can use the performance standard to deduce utility values from the percepts, then the agent can learn a useful representation of its utility function (5).</a:t>
            </a:r>
            <a:endParaRPr lang="en-US" sz="22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smtClean="0">
                <a:latin typeface="Cambria" pitchFamily="18" charset="0"/>
              </a:rPr>
              <a:t>Representation of the components</a:t>
            </a:r>
            <a:endParaRPr lang="en-US" sz="3200" dirty="0">
              <a:latin typeface="Cambria" pitchFamily="18" charset="0"/>
            </a:endParaRPr>
          </a:p>
        </p:txBody>
      </p:sp>
      <p:sp>
        <p:nvSpPr>
          <p:cNvPr id="3" name="Content Placeholder 2"/>
          <p:cNvSpPr>
            <a:spLocks noGrp="1"/>
          </p:cNvSpPr>
          <p:nvPr>
            <p:ph idx="1"/>
          </p:nvPr>
        </p:nvSpPr>
        <p:spPr/>
        <p:txBody>
          <a:bodyPr/>
          <a:lstStyle/>
          <a:p>
            <a:r>
              <a:rPr lang="en-US" sz="2200" dirty="0" smtClean="0">
                <a:latin typeface="Cambria" pitchFamily="18" charset="0"/>
              </a:rPr>
              <a:t>Any of these components can be represented using any of the representation schemes.</a:t>
            </a:r>
          </a:p>
          <a:p>
            <a:r>
              <a:rPr lang="en-US" sz="2200" dirty="0" smtClean="0">
                <a:latin typeface="Cambria" pitchFamily="18" charset="0"/>
              </a:rPr>
              <a:t>We have seen several examples: deterministic descriptions such as linear weighted polynomials for utility functions in game-playing programs and propositional and first-order logical sentences for all of the components in a logical agent; and probabilistic descriptions such as belief networks for the inferential components of a decision-theoretic agent.</a:t>
            </a:r>
          </a:p>
          <a:p>
            <a:r>
              <a:rPr lang="en-US" sz="2200" dirty="0" smtClean="0">
                <a:latin typeface="Cambria" pitchFamily="18" charset="0"/>
              </a:rPr>
              <a:t>Effective learning algorithms have been devised for all of these.</a:t>
            </a:r>
          </a:p>
          <a:p>
            <a:r>
              <a:rPr lang="en-US" sz="2200" dirty="0" smtClean="0">
                <a:latin typeface="Cambria" pitchFamily="18" charset="0"/>
              </a:rPr>
              <a:t>The details of the learning algorithm will be different for each representation, but the main idea remains the same.</a:t>
            </a:r>
            <a:endParaRPr lang="en-US" sz="22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Available feedback</a:t>
            </a:r>
            <a:endParaRPr lang="en-US" sz="3600" dirty="0">
              <a:latin typeface="Cambria" pitchFamily="18" charset="0"/>
            </a:endParaRPr>
          </a:p>
        </p:txBody>
      </p:sp>
      <p:sp>
        <p:nvSpPr>
          <p:cNvPr id="3" name="Content Placeholder 2"/>
          <p:cNvSpPr>
            <a:spLocks noGrp="1"/>
          </p:cNvSpPr>
          <p:nvPr>
            <p:ph idx="1"/>
          </p:nvPr>
        </p:nvSpPr>
        <p:spPr>
          <a:xfrm>
            <a:off x="457200" y="1524000"/>
            <a:ext cx="8229600" cy="4602163"/>
          </a:xfrm>
        </p:spPr>
        <p:txBody>
          <a:bodyPr/>
          <a:lstStyle/>
          <a:p>
            <a:r>
              <a:rPr lang="en-US" sz="2200" dirty="0" smtClean="0">
                <a:latin typeface="Cambria" pitchFamily="18" charset="0"/>
              </a:rPr>
              <a:t>For some components, such as the component for predicting the outcome of an action, the available feedback generally tells the agent what the correct outcome is.</a:t>
            </a:r>
          </a:p>
          <a:p>
            <a:r>
              <a:rPr lang="en-US" sz="2200" dirty="0" smtClean="0">
                <a:latin typeface="Cambria" pitchFamily="18" charset="0"/>
              </a:rPr>
              <a:t>That is, the agent predicts that a certain action (braking) will have a certain outcome (stopping in 10 feet), and the environment immediately provides a percept that describes the actual correct outcome (stopping in 15 feet).</a:t>
            </a:r>
          </a:p>
          <a:p>
            <a:r>
              <a:rPr lang="en-US" sz="2200" dirty="0" smtClean="0">
                <a:latin typeface="Cambria" pitchFamily="18" charset="0"/>
              </a:rPr>
              <a:t>Any situation in which both the inputs and outputs of a component can be perceived is called </a:t>
            </a:r>
            <a:r>
              <a:rPr lang="en-US" sz="2200" b="1" dirty="0" smtClean="0">
                <a:latin typeface="Cambria" pitchFamily="18" charset="0"/>
              </a:rPr>
              <a:t>supervised learning.</a:t>
            </a:r>
          </a:p>
          <a:p>
            <a:r>
              <a:rPr lang="en-US" sz="2200" dirty="0" smtClean="0">
                <a:latin typeface="Cambria" pitchFamily="18" charset="0"/>
              </a:rPr>
              <a:t>On the other hand, in learning the condition-action component, the agent receives some evaluation of its action (such as a hefty bill for rear-ending the car in front) but is not told the correct action (to brake more gently and much earlier).</a:t>
            </a:r>
            <a:endParaRPr lang="en-US" sz="22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This is called reinforcement learning.</a:t>
            </a:r>
          </a:p>
          <a:p>
            <a:r>
              <a:rPr lang="en-US" sz="2200" dirty="0" smtClean="0">
                <a:latin typeface="Cambria" pitchFamily="18" charset="0"/>
              </a:rPr>
              <a:t>Learning when there is no hint at all about the correct outputs is called unsupervised learning.</a:t>
            </a:r>
          </a:p>
          <a:p>
            <a:r>
              <a:rPr lang="en-US" sz="2200" dirty="0" smtClean="0">
                <a:latin typeface="Cambria" pitchFamily="18" charset="0"/>
              </a:rPr>
              <a:t>An unsupervised learner can always learn relationships among its percepts using supervised learning methods—that is, it can learn to predict its future percepts given its previous percepts.</a:t>
            </a:r>
          </a:p>
          <a:p>
            <a:r>
              <a:rPr lang="en-US" sz="2200" dirty="0" smtClean="0">
                <a:latin typeface="Cambria" pitchFamily="18" charset="0"/>
              </a:rPr>
              <a:t>It cannot learn what to </a:t>
            </a:r>
            <a:r>
              <a:rPr lang="en-US" sz="2200" i="1" dirty="0" smtClean="0">
                <a:latin typeface="Cambria" pitchFamily="18" charset="0"/>
              </a:rPr>
              <a:t>do unless it already has a utility function.</a:t>
            </a:r>
            <a:endParaRPr lang="en-US" sz="22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Prior knowledge</a:t>
            </a:r>
            <a:endParaRPr lang="en-US" sz="3600" dirty="0">
              <a:latin typeface="Cambria" pitchFamily="18" charset="0"/>
            </a:endParaRPr>
          </a:p>
        </p:txBody>
      </p:sp>
      <p:sp>
        <p:nvSpPr>
          <p:cNvPr id="3" name="Content Placeholder 2"/>
          <p:cNvSpPr>
            <a:spLocks noGrp="1"/>
          </p:cNvSpPr>
          <p:nvPr>
            <p:ph idx="1"/>
          </p:nvPr>
        </p:nvSpPr>
        <p:spPr/>
        <p:txBody>
          <a:bodyPr/>
          <a:lstStyle/>
          <a:p>
            <a:r>
              <a:rPr lang="en-US" sz="2200" dirty="0" smtClean="0">
                <a:latin typeface="Cambria" pitchFamily="18" charset="0"/>
              </a:rPr>
              <a:t>The majority of learning research in AI, computer science, and psychology has studied the case in which the agent begins with no knowledge at all about what it is trying to learn.</a:t>
            </a:r>
          </a:p>
          <a:p>
            <a:r>
              <a:rPr lang="en-US" sz="2200" dirty="0" smtClean="0">
                <a:latin typeface="Cambria" pitchFamily="18" charset="0"/>
              </a:rPr>
              <a:t>It only has access to the examples presented by its experience.</a:t>
            </a:r>
          </a:p>
          <a:p>
            <a:r>
              <a:rPr lang="en-US" sz="2200" dirty="0" smtClean="0">
                <a:latin typeface="Cambria" pitchFamily="18" charset="0"/>
              </a:rPr>
              <a:t>Although this is an important special case, it is by no means the general case.</a:t>
            </a:r>
          </a:p>
          <a:p>
            <a:r>
              <a:rPr lang="en-US" sz="2200" dirty="0" smtClean="0">
                <a:latin typeface="Cambria" pitchFamily="18" charset="0"/>
              </a:rPr>
              <a:t>Most human learning takes place in the context of a good deal of background knowledge.</a:t>
            </a:r>
          </a:p>
          <a:p>
            <a:r>
              <a:rPr lang="en-US" sz="2200" dirty="0" smtClean="0">
                <a:latin typeface="Cambria" pitchFamily="18" charset="0"/>
              </a:rPr>
              <a:t>There is no doubt that prior knowledge can help enormously in learning.</a:t>
            </a:r>
          </a:p>
          <a:p>
            <a:endParaRPr lang="en-US" sz="22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Bringing it all together</a:t>
            </a:r>
            <a:endParaRPr lang="en-US" sz="3600" dirty="0">
              <a:latin typeface="Cambria" pitchFamily="18" charset="0"/>
            </a:endParaRPr>
          </a:p>
        </p:txBody>
      </p:sp>
      <p:sp>
        <p:nvSpPr>
          <p:cNvPr id="3" name="Content Placeholder 2"/>
          <p:cNvSpPr>
            <a:spLocks noGrp="1"/>
          </p:cNvSpPr>
          <p:nvPr>
            <p:ph idx="1"/>
          </p:nvPr>
        </p:nvSpPr>
        <p:spPr/>
        <p:txBody>
          <a:bodyPr/>
          <a:lstStyle/>
          <a:p>
            <a:r>
              <a:rPr lang="en-US" sz="2150" dirty="0" smtClean="0">
                <a:latin typeface="Cambria" pitchFamily="18" charset="0"/>
              </a:rPr>
              <a:t>Each of the seven components of the performance element can be described mathematically as a function.</a:t>
            </a:r>
          </a:p>
          <a:p>
            <a:r>
              <a:rPr lang="en-US" sz="2150" dirty="0" smtClean="0">
                <a:latin typeface="Cambria" pitchFamily="18" charset="0"/>
              </a:rPr>
              <a:t>For example, information about the way the world evolves can be described as a function from a world state (the current state) to a world state (the next state or states); a goal can be described as a function from a state to a Boolean value (0 or 1) indicating whether the state satisfies the goal.</a:t>
            </a:r>
          </a:p>
          <a:p>
            <a:r>
              <a:rPr lang="en-US" sz="2150" dirty="0" smtClean="0">
                <a:latin typeface="Cambria" pitchFamily="18" charset="0"/>
              </a:rPr>
              <a:t>The key point is that </a:t>
            </a:r>
            <a:r>
              <a:rPr lang="en-US" sz="2150" i="1" dirty="0" smtClean="0">
                <a:latin typeface="Cambria" pitchFamily="18" charset="0"/>
              </a:rPr>
              <a:t>all learning can be seen as learning the representation of a function.</a:t>
            </a:r>
          </a:p>
          <a:p>
            <a:r>
              <a:rPr lang="en-US" sz="2150" dirty="0" smtClean="0">
                <a:latin typeface="Cambria" pitchFamily="18" charset="0"/>
              </a:rPr>
              <a:t>We can choose which component of the performance element to improve and how it is to be represented.</a:t>
            </a:r>
          </a:p>
          <a:p>
            <a:r>
              <a:rPr lang="en-US" sz="2150" dirty="0" smtClean="0">
                <a:latin typeface="Cambria" pitchFamily="18" charset="0"/>
              </a:rPr>
              <a:t>The available feedback may be more or less useful, and we may or may not have any prior knowledge.</a:t>
            </a:r>
            <a:endParaRPr lang="en-US" sz="215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15</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General model of learning agent</a:t>
            </a:r>
            <a:endParaRPr lang="en-US" sz="3600" dirty="0">
              <a:latin typeface="Cambria" pitchFamily="18" charset="0"/>
            </a:endParaRPr>
          </a:p>
        </p:txBody>
      </p:sp>
      <p:sp>
        <p:nvSpPr>
          <p:cNvPr id="3" name="Content Placeholder 2"/>
          <p:cNvSpPr>
            <a:spLocks noGrp="1"/>
          </p:cNvSpPr>
          <p:nvPr>
            <p:ph idx="1"/>
          </p:nvPr>
        </p:nvSpPr>
        <p:spPr>
          <a:xfrm>
            <a:off x="457200" y="1371601"/>
            <a:ext cx="8229600" cy="914400"/>
          </a:xfrm>
        </p:spPr>
        <p:txBody>
          <a:bodyPr/>
          <a:lstStyle/>
          <a:p>
            <a:r>
              <a:rPr lang="en-US" sz="2200" dirty="0" smtClean="0">
                <a:latin typeface="Cambria" pitchFamily="18" charset="0"/>
              </a:rPr>
              <a:t>A learning agent can be divided into four conceptual components:</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a:t>
            </a:fld>
            <a:endParaRPr lang="en-US" dirty="0"/>
          </a:p>
        </p:txBody>
      </p:sp>
      <p:pic>
        <p:nvPicPr>
          <p:cNvPr id="1027" name="Picture 3"/>
          <p:cNvPicPr>
            <a:picLocks noChangeAspect="1" noChangeArrowheads="1"/>
          </p:cNvPicPr>
          <p:nvPr/>
        </p:nvPicPr>
        <p:blipFill>
          <a:blip r:embed="rId2"/>
          <a:srcRect/>
          <a:stretch>
            <a:fillRect/>
          </a:stretch>
        </p:blipFill>
        <p:spPr bwMode="auto">
          <a:xfrm>
            <a:off x="1676400" y="2438400"/>
            <a:ext cx="5631735"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The most important distinction is between the </a:t>
            </a:r>
            <a:r>
              <a:rPr lang="en-US" sz="2200" b="1" dirty="0" smtClean="0">
                <a:latin typeface="Cambria" pitchFamily="18" charset="0"/>
              </a:rPr>
              <a:t>learning element</a:t>
            </a:r>
            <a:r>
              <a:rPr lang="en-US" sz="2200" dirty="0" smtClean="0">
                <a:latin typeface="Cambria" pitchFamily="18" charset="0"/>
              </a:rPr>
              <a:t>, which is responsible for making improvements, and the </a:t>
            </a:r>
            <a:r>
              <a:rPr lang="en-US" sz="2200" b="1" dirty="0" smtClean="0">
                <a:latin typeface="Cambria" pitchFamily="18" charset="0"/>
              </a:rPr>
              <a:t>performance element</a:t>
            </a:r>
            <a:r>
              <a:rPr lang="en-US" sz="2200" dirty="0" smtClean="0">
                <a:latin typeface="Cambria" pitchFamily="18" charset="0"/>
              </a:rPr>
              <a:t>, which is responsible for selecting external actions.</a:t>
            </a:r>
          </a:p>
          <a:p>
            <a:r>
              <a:rPr lang="en-US" sz="2200" dirty="0" smtClean="0">
                <a:latin typeface="Cambria" pitchFamily="18" charset="0"/>
              </a:rPr>
              <a:t>The performance element is what we have previously considered to be the entire agent: it takes in percepts and decides on actions.</a:t>
            </a:r>
          </a:p>
          <a:p>
            <a:r>
              <a:rPr lang="en-US" sz="2200" dirty="0" smtClean="0">
                <a:latin typeface="Cambria" pitchFamily="18" charset="0"/>
              </a:rPr>
              <a:t>The learning element takes some knowledge about the </a:t>
            </a:r>
            <a:r>
              <a:rPr lang="en-US" sz="2200" dirty="0" smtClean="0">
                <a:latin typeface="Cambria" pitchFamily="18" charset="0"/>
              </a:rPr>
              <a:t>performance </a:t>
            </a:r>
            <a:r>
              <a:rPr lang="en-US" sz="2200" dirty="0" smtClean="0">
                <a:latin typeface="Cambria" pitchFamily="18" charset="0"/>
              </a:rPr>
              <a:t>element and some feedback on how the agent is doing, and determines how the performance element should be modified to (hopefully) do better in the future.</a:t>
            </a:r>
          </a:p>
          <a:p>
            <a:r>
              <a:rPr lang="en-US" sz="2200" dirty="0" smtClean="0">
                <a:latin typeface="Cambria" pitchFamily="18" charset="0"/>
              </a:rPr>
              <a:t>The design of the learning element depends very much on the design of the performance element.</a:t>
            </a:r>
            <a:endParaRPr lang="en-US" sz="22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The critic is designed to tell the learning element how well the agent is doing.</a:t>
            </a:r>
          </a:p>
          <a:p>
            <a:r>
              <a:rPr lang="en-US" sz="2200" dirty="0" smtClean="0">
                <a:latin typeface="Cambria" pitchFamily="18" charset="0"/>
              </a:rPr>
              <a:t>The critic employs a fixed standard of performance.</a:t>
            </a:r>
          </a:p>
          <a:p>
            <a:r>
              <a:rPr lang="en-US" sz="2200" dirty="0" smtClean="0">
                <a:latin typeface="Cambria" pitchFamily="18" charset="0"/>
              </a:rPr>
              <a:t>This is necessary because the percepts themselves provide no indication of the agent's success.</a:t>
            </a:r>
          </a:p>
          <a:p>
            <a:r>
              <a:rPr lang="en-US" sz="2200" dirty="0" smtClean="0">
                <a:latin typeface="Cambria" pitchFamily="18" charset="0"/>
              </a:rPr>
              <a:t>For example, a chess program may receive a percept indicating that it has checkmated its opponent, but it needs a performance standard to know that this is a good thing; the percept itself does not say so.</a:t>
            </a:r>
          </a:p>
          <a:p>
            <a:r>
              <a:rPr lang="en-US" sz="2200" dirty="0" smtClean="0">
                <a:latin typeface="Cambria" pitchFamily="18" charset="0"/>
              </a:rPr>
              <a:t>It is important that the performance standard is a fixed measure that is conceptually outside the agent; otherwise the agent could adjust its performance standards to meet its behavior.</a:t>
            </a:r>
            <a:endParaRPr lang="en-US" sz="22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The last component of the learning agent is the problem generator.</a:t>
            </a:r>
          </a:p>
          <a:p>
            <a:r>
              <a:rPr lang="en-US" sz="2200" dirty="0" smtClean="0">
                <a:latin typeface="Cambria" pitchFamily="18" charset="0"/>
              </a:rPr>
              <a:t>It is responsible for suggesting actions that will lead to new and informative experiences.</a:t>
            </a:r>
          </a:p>
          <a:p>
            <a:r>
              <a:rPr lang="en-US" sz="2200" dirty="0" smtClean="0">
                <a:latin typeface="Cambria" pitchFamily="18" charset="0"/>
              </a:rPr>
              <a:t>The point is that if the performance element had its way, it would keep doing the actions that are best, given what it knows.</a:t>
            </a:r>
          </a:p>
          <a:p>
            <a:r>
              <a:rPr lang="en-US" sz="2200" dirty="0" smtClean="0">
                <a:latin typeface="Cambria" pitchFamily="18" charset="0"/>
              </a:rPr>
              <a:t>But if the agent is willing to explore a little, and do some perhaps suboptimal actions in the short run, it might discover much better actions for the long run.</a:t>
            </a:r>
          </a:p>
          <a:p>
            <a:r>
              <a:rPr lang="en-US" sz="2200" dirty="0" smtClean="0">
                <a:latin typeface="Cambria" pitchFamily="18" charset="0"/>
              </a:rPr>
              <a:t>The problem generator's job is to suggest these exploratory actions.</a:t>
            </a:r>
          </a:p>
          <a:p>
            <a:r>
              <a:rPr lang="en-US" sz="2200" dirty="0" smtClean="0">
                <a:latin typeface="Cambria" pitchFamily="18" charset="0"/>
              </a:rPr>
              <a:t>Example of automated taxi</a:t>
            </a:r>
          </a:p>
          <a:p>
            <a:endParaRPr lang="en-US" sz="22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The performance </a:t>
            </a:r>
            <a:r>
              <a:rPr lang="en-US" sz="2200" dirty="0" smtClean="0">
                <a:latin typeface="Cambria" pitchFamily="18" charset="0"/>
              </a:rPr>
              <a:t>element consists of whatever collection of knowledge and procedures the taxi </a:t>
            </a:r>
            <a:r>
              <a:rPr lang="en-US" sz="2200" dirty="0" smtClean="0">
                <a:latin typeface="Cambria" pitchFamily="18" charset="0"/>
              </a:rPr>
              <a:t>has for </a:t>
            </a:r>
            <a:r>
              <a:rPr lang="en-US" sz="2200" dirty="0" smtClean="0">
                <a:latin typeface="Cambria" pitchFamily="18" charset="0"/>
              </a:rPr>
              <a:t>selecting its driving actions (turning, accelerating, braking, honking, and so on</a:t>
            </a:r>
            <a:r>
              <a:rPr lang="en-US" sz="2200" dirty="0" smtClean="0">
                <a:latin typeface="Cambria" pitchFamily="18" charset="0"/>
              </a:rPr>
              <a:t>).</a:t>
            </a:r>
          </a:p>
          <a:p>
            <a:r>
              <a:rPr lang="en-US" sz="2200" dirty="0" smtClean="0">
                <a:latin typeface="Cambria" pitchFamily="18" charset="0"/>
              </a:rPr>
              <a:t>The taxi </a:t>
            </a:r>
            <a:r>
              <a:rPr lang="en-US" sz="2200" dirty="0" smtClean="0">
                <a:latin typeface="Cambria" pitchFamily="18" charset="0"/>
              </a:rPr>
              <a:t>goes out </a:t>
            </a:r>
            <a:r>
              <a:rPr lang="en-US" sz="2200" dirty="0" smtClean="0">
                <a:latin typeface="Cambria" pitchFamily="18" charset="0"/>
              </a:rPr>
              <a:t>on the road and drives, using this performance element</a:t>
            </a:r>
            <a:r>
              <a:rPr lang="en-US" sz="2200" dirty="0" smtClean="0">
                <a:latin typeface="Cambria" pitchFamily="18" charset="0"/>
              </a:rPr>
              <a:t>.</a:t>
            </a:r>
          </a:p>
          <a:p>
            <a:r>
              <a:rPr lang="en-US" sz="2200" dirty="0" smtClean="0">
                <a:latin typeface="Cambria" pitchFamily="18" charset="0"/>
              </a:rPr>
              <a:t>The learning element </a:t>
            </a:r>
            <a:r>
              <a:rPr lang="en-US" sz="2200" dirty="0" smtClean="0">
                <a:latin typeface="Cambria" pitchFamily="18" charset="0"/>
              </a:rPr>
              <a:t>formulates goals</a:t>
            </a:r>
            <a:r>
              <a:rPr lang="en-US" sz="2200" dirty="0" smtClean="0">
                <a:latin typeface="Cambria" pitchFamily="18" charset="0"/>
              </a:rPr>
              <a:t>, for example, to learn better rules describing the effects of braking and accelerating, </a:t>
            </a:r>
            <a:r>
              <a:rPr lang="en-US" sz="2200" dirty="0" smtClean="0">
                <a:latin typeface="Cambria" pitchFamily="18" charset="0"/>
              </a:rPr>
              <a:t>to learn </a:t>
            </a:r>
            <a:r>
              <a:rPr lang="en-US" sz="2200" dirty="0" smtClean="0">
                <a:latin typeface="Cambria" pitchFamily="18" charset="0"/>
              </a:rPr>
              <a:t>the geography of the area, to learn how the taxi behaves on wet roads, and to learn </a:t>
            </a:r>
            <a:r>
              <a:rPr lang="en-US" sz="2200" dirty="0" smtClean="0">
                <a:latin typeface="Cambria" pitchFamily="18" charset="0"/>
              </a:rPr>
              <a:t>what </a:t>
            </a:r>
            <a:r>
              <a:rPr lang="en-US" sz="2200" dirty="0" smtClean="0">
                <a:latin typeface="Cambria" pitchFamily="18" charset="0"/>
              </a:rPr>
              <a:t>causes annoyance to other drivers.</a:t>
            </a:r>
          </a:p>
          <a:p>
            <a:r>
              <a:rPr lang="en-US" sz="2200" dirty="0" smtClean="0">
                <a:latin typeface="Cambria" pitchFamily="18" charset="0"/>
              </a:rPr>
              <a:t>The critic observes the world and passes information </a:t>
            </a:r>
            <a:r>
              <a:rPr lang="en-US" sz="2200" dirty="0" smtClean="0">
                <a:latin typeface="Cambria" pitchFamily="18" charset="0"/>
              </a:rPr>
              <a:t>along to </a:t>
            </a:r>
            <a:r>
              <a:rPr lang="en-US" sz="2200" dirty="0" smtClean="0">
                <a:latin typeface="Cambria" pitchFamily="18" charset="0"/>
              </a:rPr>
              <a:t>the learning element</a:t>
            </a:r>
            <a:r>
              <a:rPr lang="en-US" sz="2200" dirty="0" smtClean="0">
                <a:latin typeface="Cambria" pitchFamily="18" charset="0"/>
              </a:rPr>
              <a:t>.</a:t>
            </a:r>
          </a:p>
          <a:p>
            <a:endParaRPr lang="en-US" sz="2200" dirty="0" smtClean="0">
              <a:latin typeface="Cambria" pitchFamily="18" charset="0"/>
            </a:endParaRPr>
          </a:p>
          <a:p>
            <a:endParaRPr lang="en-US" sz="22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200" dirty="0" smtClean="0">
                <a:latin typeface="Cambria" pitchFamily="18" charset="0"/>
              </a:rPr>
              <a:t>Occasionally, the problem generator kicks in with a suggestion: </a:t>
            </a:r>
            <a:r>
              <a:rPr lang="en-US" sz="2200" dirty="0" smtClean="0">
                <a:latin typeface="Cambria" pitchFamily="18" charset="0"/>
              </a:rPr>
              <a:t>try taking </a:t>
            </a:r>
            <a:r>
              <a:rPr lang="en-US" sz="2200" dirty="0" smtClean="0">
                <a:latin typeface="Cambria" pitchFamily="18" charset="0"/>
              </a:rPr>
              <a:t>7th Avenue uptown this time, and see if it is faster than the normal route</a:t>
            </a:r>
            <a:r>
              <a:rPr lang="en-US" sz="2200" dirty="0" smtClean="0">
                <a:latin typeface="Cambria" pitchFamily="18" charset="0"/>
              </a:rPr>
              <a:t>.</a:t>
            </a:r>
          </a:p>
          <a:p>
            <a:r>
              <a:rPr lang="en-US" sz="2200" dirty="0" smtClean="0">
                <a:latin typeface="Cambria" pitchFamily="18" charset="0"/>
              </a:rPr>
              <a:t>The learning element is also responsible for improving the efficiency of the </a:t>
            </a:r>
            <a:r>
              <a:rPr lang="en-US" sz="2200" dirty="0" smtClean="0">
                <a:latin typeface="Cambria" pitchFamily="18" charset="0"/>
              </a:rPr>
              <a:t>performance element.</a:t>
            </a:r>
          </a:p>
          <a:p>
            <a:r>
              <a:rPr lang="en-US" sz="2200" dirty="0" smtClean="0">
                <a:latin typeface="Cambria" pitchFamily="18" charset="0"/>
              </a:rPr>
              <a:t>For example, when asked to make a trip to a new destination, the taxi might take </a:t>
            </a:r>
            <a:r>
              <a:rPr lang="en-US" sz="2200" dirty="0" smtClean="0">
                <a:latin typeface="Cambria" pitchFamily="18" charset="0"/>
              </a:rPr>
              <a:t>a while </a:t>
            </a:r>
            <a:r>
              <a:rPr lang="en-US" sz="2200" dirty="0" smtClean="0">
                <a:latin typeface="Cambria" pitchFamily="18" charset="0"/>
              </a:rPr>
              <a:t>to consult its map and plan the best route</a:t>
            </a:r>
            <a:r>
              <a:rPr lang="en-US" sz="2200" dirty="0" smtClean="0">
                <a:latin typeface="Cambria" pitchFamily="18" charset="0"/>
              </a:rPr>
              <a:t>.</a:t>
            </a:r>
          </a:p>
          <a:p>
            <a:r>
              <a:rPr lang="en-US" sz="2200" dirty="0" smtClean="0">
                <a:latin typeface="Cambria" pitchFamily="18" charset="0"/>
              </a:rPr>
              <a:t>But the next time a similar trip is requested, </a:t>
            </a:r>
            <a:r>
              <a:rPr lang="en-US" sz="2200" dirty="0" smtClean="0">
                <a:latin typeface="Cambria" pitchFamily="18" charset="0"/>
              </a:rPr>
              <a:t>the planning </a:t>
            </a:r>
            <a:r>
              <a:rPr lang="en-US" sz="2200" dirty="0" smtClean="0">
                <a:latin typeface="Cambria" pitchFamily="18" charset="0"/>
              </a:rPr>
              <a:t>process should be much faster</a:t>
            </a:r>
            <a:r>
              <a:rPr lang="en-US" sz="2200" dirty="0" smtClean="0">
                <a:latin typeface="Cambria" pitchFamily="18" charset="0"/>
              </a:rPr>
              <a:t>.</a:t>
            </a:r>
          </a:p>
          <a:p>
            <a:r>
              <a:rPr lang="en-US" sz="2200" dirty="0" smtClean="0">
                <a:latin typeface="Cambria" pitchFamily="18" charset="0"/>
              </a:rPr>
              <a:t>This is called speedup </a:t>
            </a:r>
            <a:r>
              <a:rPr lang="en-US" sz="2200" dirty="0" smtClean="0">
                <a:latin typeface="Cambria" pitchFamily="18" charset="0"/>
              </a:rPr>
              <a:t>learning.</a:t>
            </a:r>
            <a:endParaRPr lang="en-US" sz="22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Machine learning researchers have come up with a large variety of learning elements.</a:t>
            </a:r>
          </a:p>
          <a:p>
            <a:r>
              <a:rPr lang="en-US" sz="2200" dirty="0" smtClean="0">
                <a:latin typeface="Cambria" pitchFamily="18" charset="0"/>
              </a:rPr>
              <a:t>To understand them, it will help to see how their design is affected by the context in which they will operate.</a:t>
            </a:r>
          </a:p>
          <a:p>
            <a:r>
              <a:rPr lang="en-US" sz="2200" dirty="0" smtClean="0">
                <a:latin typeface="Cambria" pitchFamily="18" charset="0"/>
              </a:rPr>
              <a:t>The design of the learning element is affected by four major issues:</a:t>
            </a:r>
          </a:p>
          <a:p>
            <a:pPr>
              <a:buNone/>
            </a:pPr>
            <a:r>
              <a:rPr lang="en-US" sz="2200" dirty="0" smtClean="0">
                <a:latin typeface="Cambria" pitchFamily="18" charset="0"/>
              </a:rPr>
              <a:t>	</a:t>
            </a:r>
            <a:r>
              <a:rPr lang="en-US" sz="2200" dirty="0" smtClean="0">
                <a:latin typeface="Cambria" pitchFamily="18" charset="0"/>
              </a:rPr>
              <a:t>	• </a:t>
            </a:r>
            <a:r>
              <a:rPr lang="en-US" sz="2200" dirty="0" smtClean="0">
                <a:latin typeface="Cambria" pitchFamily="18" charset="0"/>
              </a:rPr>
              <a:t>Which </a:t>
            </a:r>
            <a:r>
              <a:rPr lang="en-US" sz="2200" i="1" dirty="0" smtClean="0">
                <a:latin typeface="Cambria" pitchFamily="18" charset="0"/>
              </a:rPr>
              <a:t>components of the performance element are to be </a:t>
            </a:r>
            <a:r>
              <a:rPr lang="en-US" sz="2200" i="1" dirty="0" smtClean="0">
                <a:latin typeface="Cambria" pitchFamily="18" charset="0"/>
              </a:rPr>
              <a:t>	improved</a:t>
            </a:r>
            <a:r>
              <a:rPr lang="en-US" sz="2200" i="1" dirty="0" smtClean="0">
                <a:latin typeface="Cambria" pitchFamily="18" charset="0"/>
              </a:rPr>
              <a:t>.</a:t>
            </a:r>
          </a:p>
          <a:p>
            <a:pPr>
              <a:buNone/>
            </a:pPr>
            <a:r>
              <a:rPr lang="en-US" sz="2200" dirty="0" smtClean="0">
                <a:latin typeface="Cambria" pitchFamily="18" charset="0"/>
              </a:rPr>
              <a:t>	</a:t>
            </a:r>
            <a:r>
              <a:rPr lang="en-US" sz="2200" dirty="0" smtClean="0">
                <a:latin typeface="Cambria" pitchFamily="18" charset="0"/>
              </a:rPr>
              <a:t>	• </a:t>
            </a:r>
            <a:r>
              <a:rPr lang="en-US" sz="2200" dirty="0" smtClean="0">
                <a:latin typeface="Cambria" pitchFamily="18" charset="0"/>
              </a:rPr>
              <a:t>What </a:t>
            </a:r>
            <a:r>
              <a:rPr lang="en-US" sz="2200" i="1" dirty="0" smtClean="0">
                <a:latin typeface="Cambria" pitchFamily="18" charset="0"/>
              </a:rPr>
              <a:t>representation is used for those components.</a:t>
            </a:r>
          </a:p>
          <a:p>
            <a:pPr>
              <a:buNone/>
            </a:pPr>
            <a:r>
              <a:rPr lang="en-US" sz="2200" dirty="0" smtClean="0">
                <a:latin typeface="Cambria" pitchFamily="18" charset="0"/>
              </a:rPr>
              <a:t>	</a:t>
            </a:r>
            <a:r>
              <a:rPr lang="en-US" sz="2200" dirty="0" smtClean="0">
                <a:latin typeface="Cambria" pitchFamily="18" charset="0"/>
              </a:rPr>
              <a:t>	• </a:t>
            </a:r>
            <a:r>
              <a:rPr lang="en-US" sz="2200" i="1" dirty="0" smtClean="0">
                <a:latin typeface="Cambria" pitchFamily="18" charset="0"/>
              </a:rPr>
              <a:t>What feedback is available.</a:t>
            </a:r>
          </a:p>
          <a:p>
            <a:pPr>
              <a:buNone/>
            </a:pPr>
            <a:r>
              <a:rPr lang="en-US" sz="2200" smtClean="0">
                <a:latin typeface="Cambria" pitchFamily="18" charset="0"/>
              </a:rPr>
              <a:t>	</a:t>
            </a:r>
            <a:r>
              <a:rPr lang="en-US" sz="2200" smtClean="0">
                <a:latin typeface="Cambria" pitchFamily="18" charset="0"/>
              </a:rPr>
              <a:t>	• </a:t>
            </a:r>
            <a:r>
              <a:rPr lang="en-US" sz="2200" dirty="0" smtClean="0">
                <a:latin typeface="Cambria" pitchFamily="18" charset="0"/>
              </a:rPr>
              <a:t>What </a:t>
            </a:r>
            <a:r>
              <a:rPr lang="en-US" sz="2200" i="1" dirty="0" smtClean="0">
                <a:latin typeface="Cambria" pitchFamily="18" charset="0"/>
              </a:rPr>
              <a:t>prior information is available.</a:t>
            </a:r>
            <a:endParaRPr lang="en-US" sz="22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smtClean="0">
                <a:latin typeface="Cambria" pitchFamily="18" charset="0"/>
              </a:rPr>
              <a:t>Components of the performance element</a:t>
            </a:r>
            <a:endParaRPr lang="en-US" sz="3200" dirty="0">
              <a:latin typeface="Cambria" pitchFamily="18" charset="0"/>
            </a:endParaRPr>
          </a:p>
        </p:txBody>
      </p:sp>
      <p:sp>
        <p:nvSpPr>
          <p:cNvPr id="3" name="Content Placeholder 2"/>
          <p:cNvSpPr>
            <a:spLocks noGrp="1"/>
          </p:cNvSpPr>
          <p:nvPr>
            <p:ph idx="1"/>
          </p:nvPr>
        </p:nvSpPr>
        <p:spPr/>
        <p:txBody>
          <a:bodyPr/>
          <a:lstStyle/>
          <a:p>
            <a:r>
              <a:rPr lang="en-US" sz="2200" dirty="0" smtClean="0">
                <a:latin typeface="Cambria" pitchFamily="18" charset="0"/>
              </a:rPr>
              <a:t>The components can include the following:</a:t>
            </a:r>
          </a:p>
          <a:p>
            <a:pPr>
              <a:buNone/>
            </a:pPr>
            <a:r>
              <a:rPr lang="en-US" sz="2200" dirty="0" smtClean="0">
                <a:latin typeface="Cambria" pitchFamily="18" charset="0"/>
              </a:rPr>
              <a:t>	</a:t>
            </a:r>
            <a:r>
              <a:rPr lang="en-US" sz="2100" dirty="0" smtClean="0">
                <a:latin typeface="Cambria" pitchFamily="18" charset="0"/>
              </a:rPr>
              <a:t>1. A direct mapping from conditions on the current state to actions.</a:t>
            </a:r>
          </a:p>
          <a:p>
            <a:pPr>
              <a:buNone/>
            </a:pPr>
            <a:r>
              <a:rPr lang="en-US" sz="2100" dirty="0" smtClean="0">
                <a:latin typeface="Cambria" pitchFamily="18" charset="0"/>
              </a:rPr>
              <a:t>	2. A means to infer relevant properties of the world from the percept sequence.</a:t>
            </a:r>
          </a:p>
          <a:p>
            <a:pPr>
              <a:buNone/>
            </a:pPr>
            <a:r>
              <a:rPr lang="en-US" sz="2100" dirty="0" smtClean="0">
                <a:latin typeface="Cambria" pitchFamily="18" charset="0"/>
              </a:rPr>
              <a:t>	3. Information about the way the world evolves.</a:t>
            </a:r>
          </a:p>
          <a:p>
            <a:pPr>
              <a:buNone/>
            </a:pPr>
            <a:r>
              <a:rPr lang="en-US" sz="2100" dirty="0" smtClean="0">
                <a:latin typeface="Cambria" pitchFamily="18" charset="0"/>
              </a:rPr>
              <a:t>	4. Information about the results of possible actions the agent can take.</a:t>
            </a:r>
          </a:p>
          <a:p>
            <a:pPr>
              <a:buNone/>
            </a:pPr>
            <a:r>
              <a:rPr lang="en-US" sz="2100" dirty="0" smtClean="0">
                <a:latin typeface="Cambria" pitchFamily="18" charset="0"/>
              </a:rPr>
              <a:t>	5. Utility information indicating the desirability of world states.</a:t>
            </a:r>
          </a:p>
          <a:p>
            <a:pPr>
              <a:buNone/>
            </a:pPr>
            <a:r>
              <a:rPr lang="en-US" sz="2100" dirty="0" smtClean="0">
                <a:latin typeface="Cambria" pitchFamily="18" charset="0"/>
              </a:rPr>
              <a:t>	6. Action-value information indicating the desirability of particular actions in particular states.</a:t>
            </a:r>
          </a:p>
          <a:p>
            <a:pPr>
              <a:buNone/>
            </a:pPr>
            <a:r>
              <a:rPr lang="en-US" sz="2100" dirty="0" smtClean="0">
                <a:latin typeface="Cambria" pitchFamily="18" charset="0"/>
              </a:rPr>
              <a:t>	7. Goals that describe classes of states whose achievement maximizes the agent's utility.</a:t>
            </a:r>
            <a:endParaRPr lang="en-US" sz="21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9</a:t>
            </a:fld>
            <a:endParaRPr lang="en-US" dirty="0"/>
          </a:p>
        </p:txBody>
      </p:sp>
    </p:spTree>
  </p:cSld>
  <p:clrMapOvr>
    <a:masterClrMapping/>
  </p:clrMapOvr>
</p:sld>
</file>

<file path=ppt/theme/theme1.xml><?xml version="1.0" encoding="utf-8"?>
<a:theme xmlns:a="http://schemas.openxmlformats.org/drawingml/2006/main" name="BusDsgSld">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fontScheme name="BusDsgSld">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SimHei"/>
        <a:cs typeface=""/>
      </a:majorFont>
      <a:minorFont>
        <a:latin typeface="Arial"/>
        <a:ea typeface="Sim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background-ppt-template-022</Template>
  <TotalTime>2485</TotalTime>
  <Words>1377</Words>
  <Application>Microsoft Office PowerPoint</Application>
  <PresentationFormat>On-screen Show (4:3)</PresentationFormat>
  <Paragraphs>102</Paragraphs>
  <Slides>15</Slides>
  <Notes>0</Notes>
  <HiddenSlides>0</HiddenSlides>
  <MMClips>0</MMClips>
  <ScaleCrop>false</ScaleCrop>
  <HeadingPairs>
    <vt:vector size="4" baseType="variant">
      <vt:variant>
        <vt:lpstr>Theme</vt:lpstr>
      </vt:variant>
      <vt:variant>
        <vt:i4>4</vt:i4>
      </vt:variant>
      <vt:variant>
        <vt:lpstr>Slide Titles</vt:lpstr>
      </vt:variant>
      <vt:variant>
        <vt:i4>15</vt:i4>
      </vt:variant>
    </vt:vector>
  </HeadingPairs>
  <TitlesOfParts>
    <vt:vector size="19" baseType="lpstr">
      <vt:lpstr>BusDsgSld</vt:lpstr>
      <vt:lpstr>默认设计模板</vt:lpstr>
      <vt:lpstr>1_默认设计模板</vt:lpstr>
      <vt:lpstr>默认设计模板_2</vt:lpstr>
      <vt:lpstr>Unit  5 - Lecture 30</vt:lpstr>
      <vt:lpstr>General model of learning agent</vt:lpstr>
      <vt:lpstr>Slide 3</vt:lpstr>
      <vt:lpstr>Slide 4</vt:lpstr>
      <vt:lpstr>Slide 5</vt:lpstr>
      <vt:lpstr>Slide 6</vt:lpstr>
      <vt:lpstr>Slide 7</vt:lpstr>
      <vt:lpstr>Slide 8</vt:lpstr>
      <vt:lpstr>Components of the performance element</vt:lpstr>
      <vt:lpstr>Slide 10</vt:lpstr>
      <vt:lpstr>Representation of the components</vt:lpstr>
      <vt:lpstr>Available feedback</vt:lpstr>
      <vt:lpstr>Slide 13</vt:lpstr>
      <vt:lpstr>Prior knowledge</vt:lpstr>
      <vt:lpstr>Bringing it all together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Lecture 23</dc:title>
  <dc:creator>divyakant</dc:creator>
  <cp:lastModifiedBy>admin</cp:lastModifiedBy>
  <cp:revision>725</cp:revision>
  <dcterms:created xsi:type="dcterms:W3CDTF">2015-07-23T15:29:25Z</dcterms:created>
  <dcterms:modified xsi:type="dcterms:W3CDTF">2019-03-27T04:02:44Z</dcterms:modified>
</cp:coreProperties>
</file>