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18"/>
  </p:notes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smtClean="0">
                <a:latin typeface="Cambria" pitchFamily="18" charset="0"/>
              </a:rPr>
              <a:t>Unit  </a:t>
            </a:r>
            <a:r>
              <a:rPr lang="en-US" sz="4000" smtClean="0">
                <a:latin typeface="Cambria" pitchFamily="18" charset="0"/>
              </a:rPr>
              <a:t>5- </a:t>
            </a:r>
            <a:r>
              <a:rPr lang="en-US" sz="4000" dirty="0" smtClean="0">
                <a:latin typeface="Cambria" pitchFamily="18" charset="0"/>
              </a:rPr>
              <a:t>Lecture 33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Network structures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Perceptron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Learning linearly separable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150" dirty="0" smtClean="0"/>
              <a:t>A function can be represented by a perceptron if and only if it is linearly separable.</a:t>
            </a:r>
          </a:p>
          <a:p>
            <a:r>
              <a:rPr lang="en-US" sz="2150" dirty="0" smtClean="0"/>
              <a:t>There is a perceptron algorithm that will learn any linearly separable function, given enough training examples.</a:t>
            </a:r>
          </a:p>
          <a:p>
            <a:r>
              <a:rPr lang="en-US" sz="2150" dirty="0" smtClean="0"/>
              <a:t>Most neural network learning algorithms, including the perceptron learning method, follow the current-best-hypothesis (CBH) scheme.</a:t>
            </a:r>
          </a:p>
          <a:p>
            <a:r>
              <a:rPr lang="en-US" sz="2150" dirty="0" smtClean="0"/>
              <a:t>The initial network has randomly assigned weights, usually from the range [-0.5,0.5].</a:t>
            </a:r>
          </a:p>
          <a:p>
            <a:r>
              <a:rPr lang="en-US" sz="2150" dirty="0" smtClean="0"/>
              <a:t>The network is then updated to try to make it consistent with the examples.</a:t>
            </a:r>
          </a:p>
          <a:p>
            <a:r>
              <a:rPr lang="en-US" sz="2150" dirty="0" smtClean="0"/>
              <a:t>This is done by making small adjustments in the weights to reduce the difference between the observed and predicted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/>
              <a:t>The main difference from the logical algorithms is the need to repeat the update phase several times for each example in order to achieve convergence.</a:t>
            </a:r>
          </a:p>
          <a:p>
            <a:r>
              <a:rPr lang="en-US" sz="2200" dirty="0" smtClean="0"/>
              <a:t>Typically, the updating process is divided into epochs.</a:t>
            </a:r>
          </a:p>
          <a:p>
            <a:r>
              <a:rPr lang="en-US" sz="2200" dirty="0" smtClean="0"/>
              <a:t>Each epoch involves updating all the weights for all the examples.</a:t>
            </a:r>
          </a:p>
          <a:p>
            <a:r>
              <a:rPr lang="en-US" sz="2200" dirty="0" smtClean="0"/>
              <a:t>The general scheme is shown as NEURAL-NETWORK-LEARNING in Figure in next slide.</a:t>
            </a:r>
          </a:p>
          <a:p>
            <a:r>
              <a:rPr lang="en-US" sz="2200" dirty="0" smtClean="0"/>
              <a:t>For perceptrons, the weight update rule is particularly simple.</a:t>
            </a:r>
          </a:p>
          <a:p>
            <a:r>
              <a:rPr lang="en-US" sz="2200" dirty="0" smtClean="0"/>
              <a:t>If the predicted output for the single output unit is O, and the correct output should be T, then the error is given by</a:t>
            </a:r>
          </a:p>
          <a:p>
            <a:pPr lvl="1"/>
            <a:r>
              <a:rPr lang="en-US" sz="1800" dirty="0" smtClean="0"/>
              <a:t>Err = T - O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12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797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/>
              <a:t>If the error is positive, then we need to increase </a:t>
            </a:r>
            <a:r>
              <a:rPr lang="en-US" sz="2200" i="1" dirty="0" smtClean="0"/>
              <a:t>O; </a:t>
            </a:r>
            <a:r>
              <a:rPr lang="en-US" sz="2200" dirty="0" smtClean="0"/>
              <a:t>if it is negative, we need to decrease </a:t>
            </a:r>
            <a:r>
              <a:rPr lang="en-US" sz="2200" i="1" dirty="0" smtClean="0"/>
              <a:t>0.</a:t>
            </a:r>
          </a:p>
          <a:p>
            <a:r>
              <a:rPr lang="en-US" sz="2200" dirty="0" smtClean="0"/>
              <a:t>we can achieve the effect we want with the following rule: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where the term a is a constant called the learning rate.</a:t>
            </a:r>
            <a:endParaRPr lang="en-US" sz="2200" i="1" dirty="0" smtClean="0"/>
          </a:p>
          <a:p>
            <a:r>
              <a:rPr lang="en-US" sz="2200" dirty="0" smtClean="0"/>
              <a:t>This rule is a slight variant of the perceptron learning rule proposed by Frank Rosenblatt in 1960.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667000"/>
            <a:ext cx="388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Network structures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There are a variety of kinds of network structure, each of which results in very different computational properties.</a:t>
            </a:r>
          </a:p>
          <a:p>
            <a:r>
              <a:rPr lang="en-US" sz="2200" dirty="0" smtClean="0">
                <a:latin typeface="Cambria" pitchFamily="18" charset="0"/>
              </a:rPr>
              <a:t>The main distinction to be made is between </a:t>
            </a:r>
            <a:r>
              <a:rPr lang="en-US" sz="2200" b="1" dirty="0" smtClean="0">
                <a:latin typeface="Cambria" pitchFamily="18" charset="0"/>
              </a:rPr>
              <a:t>feed-forward and recurrent </a:t>
            </a:r>
            <a:r>
              <a:rPr lang="en-US" sz="2200" dirty="0" smtClean="0">
                <a:latin typeface="Cambria" pitchFamily="18" charset="0"/>
              </a:rPr>
              <a:t>networks.</a:t>
            </a:r>
          </a:p>
          <a:p>
            <a:r>
              <a:rPr lang="en-US" sz="2200" dirty="0" smtClean="0">
                <a:latin typeface="Cambria" pitchFamily="18" charset="0"/>
              </a:rPr>
              <a:t>In a feed-forward network, links are unidirectional, and there are no cycles.</a:t>
            </a:r>
          </a:p>
          <a:p>
            <a:r>
              <a:rPr lang="en-US" sz="2200" dirty="0" smtClean="0">
                <a:latin typeface="Cambria" pitchFamily="18" charset="0"/>
              </a:rPr>
              <a:t>In a recurrent network, the links can form arbitrary topologies.</a:t>
            </a:r>
          </a:p>
          <a:p>
            <a:r>
              <a:rPr lang="en-US" sz="2200" dirty="0" smtClean="0">
                <a:latin typeface="Cambria" pitchFamily="18" charset="0"/>
              </a:rPr>
              <a:t>Technically speaking, a feed-forward network is a directed acyclic graph (DAG).</a:t>
            </a:r>
          </a:p>
          <a:p>
            <a:r>
              <a:rPr lang="en-US" sz="2200" dirty="0" smtClean="0">
                <a:latin typeface="Cambria" pitchFamily="18" charset="0"/>
              </a:rPr>
              <a:t>In a layered feed-forward network, each unit is linked only to units in the next layer; there are no links between units in the same layer, no links backward to a previous layer, and no links that skip a layer.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981200"/>
          </a:xfrm>
        </p:spPr>
        <p:txBody>
          <a:bodyPr/>
          <a:lstStyle/>
          <a:p>
            <a:r>
              <a:rPr lang="en-US" sz="2200" dirty="0" smtClean="0"/>
              <a:t>Figure shows a very simple example of a layered feed-forward network.</a:t>
            </a:r>
          </a:p>
          <a:p>
            <a:r>
              <a:rPr lang="en-US" sz="2200" dirty="0" smtClean="0"/>
              <a:t>This network has two layers; because the input units (square nodes) simply serve to pass activation to the next layer, they are not counted.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5562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/>
              <a:t>A feed-forward network simply computes a function of the input values that depends on the weight settings—it has </a:t>
            </a:r>
            <a:r>
              <a:rPr lang="en-US" sz="2200" i="1" dirty="0" smtClean="0"/>
              <a:t>no internal state other </a:t>
            </a:r>
            <a:r>
              <a:rPr lang="en-US" sz="2200" dirty="0" smtClean="0"/>
              <a:t>than the weights themselves.</a:t>
            </a:r>
          </a:p>
          <a:p>
            <a:r>
              <a:rPr lang="en-US" sz="2200" dirty="0" smtClean="0"/>
              <a:t>Some regions of the brain are largely feed-forward and somewhat layered, but there are rampant back-connections.</a:t>
            </a:r>
          </a:p>
          <a:p>
            <a:r>
              <a:rPr lang="en-US" sz="2200" dirty="0" smtClean="0"/>
              <a:t>In our terminology, the brain is a recurrent network.</a:t>
            </a:r>
          </a:p>
          <a:p>
            <a:r>
              <a:rPr lang="en-US" sz="2200" dirty="0" smtClean="0"/>
              <a:t>Because activation is fed back to the units that caused it, recurrent networks have internal state stored in the activation levels of the units.</a:t>
            </a:r>
          </a:p>
          <a:p>
            <a:r>
              <a:rPr lang="en-US" sz="2200" dirty="0" smtClean="0"/>
              <a:t>Recurrent networks can become unstable, or oscillate, or exhibit chaotic behavior.</a:t>
            </a:r>
          </a:p>
          <a:p>
            <a:r>
              <a:rPr lang="en-US" sz="2200" dirty="0" smtClean="0"/>
              <a:t>Given some input values, it can take a long time to compute a stable output, and learning is made more difficult.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/>
              <a:t>Examine figure in slide 3, which shows the topology of a very simple neural network.</a:t>
            </a:r>
          </a:p>
          <a:p>
            <a:r>
              <a:rPr lang="en-US" sz="2200" dirty="0" smtClean="0"/>
              <a:t>On the left are the input units.</a:t>
            </a:r>
          </a:p>
          <a:p>
            <a:r>
              <a:rPr lang="en-US" sz="2200" dirty="0" smtClean="0"/>
              <a:t>The activation value of each of these units is determined by the environment.</a:t>
            </a:r>
          </a:p>
          <a:p>
            <a:r>
              <a:rPr lang="en-US" sz="2200" dirty="0" smtClean="0"/>
              <a:t>At the right-hand end of the network are output units.</a:t>
            </a:r>
          </a:p>
          <a:p>
            <a:r>
              <a:rPr lang="en-US" sz="2200" dirty="0" smtClean="0"/>
              <a:t>In between, the nodes labelled </a:t>
            </a:r>
            <a:r>
              <a:rPr lang="en-US" sz="2200" i="1" dirty="0" smtClean="0"/>
              <a:t>H3 and H</a:t>
            </a:r>
            <a:r>
              <a:rPr lang="en-US" sz="2200" dirty="0" smtClean="0"/>
              <a:t>4 have no direct connection to the outside world.</a:t>
            </a:r>
          </a:p>
          <a:p>
            <a:r>
              <a:rPr lang="en-US" sz="2200" dirty="0" smtClean="0"/>
              <a:t>These are called hidden units, because they cannot be directly observed by noting the input/output behavior of the network.</a:t>
            </a:r>
          </a:p>
          <a:p>
            <a:r>
              <a:rPr lang="en-US" sz="2200" dirty="0" smtClean="0"/>
              <a:t>Some networks, called perceptrons, have no hidden units.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76399"/>
          </a:xfrm>
        </p:spPr>
        <p:txBody>
          <a:bodyPr/>
          <a:lstStyle/>
          <a:p>
            <a:r>
              <a:rPr lang="en-US" sz="2000" dirty="0" smtClean="0"/>
              <a:t>This makes the learning problem much simpler, but it means that perceptrons are very limited in what they can represent.</a:t>
            </a:r>
          </a:p>
          <a:p>
            <a:r>
              <a:rPr lang="en-US" sz="2000" dirty="0" smtClean="0"/>
              <a:t>Networks with one or more layers of hidden units are called multilayer networks.</a:t>
            </a:r>
          </a:p>
          <a:p>
            <a:r>
              <a:rPr lang="en-US" sz="2000" dirty="0" smtClean="0"/>
              <a:t>The network in slide 3 figure calculates the following function: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3124200"/>
            <a:ext cx="7086600" cy="91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where g is the activation function, and </a:t>
            </a:r>
            <a:r>
              <a:rPr lang="en-US" sz="2000" dirty="0" err="1" smtClean="0"/>
              <a:t>ai</a:t>
            </a:r>
            <a:r>
              <a:rPr lang="en-US" sz="2000" dirty="0" smtClean="0"/>
              <a:t> is the output of node </a:t>
            </a:r>
            <a:r>
              <a:rPr lang="en-US" sz="2000" dirty="0" err="1" smtClean="0"/>
              <a:t>i</a:t>
            </a:r>
            <a:r>
              <a:rPr lang="en-US" sz="2000" dirty="0" smtClean="0"/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/>
              <a:t>Notice that because the activation functions g are nonlinear, the whole network represents a complex nonlinear function.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sz="2000" dirty="0" smtClean="0"/>
              <a:t>If you think of the weights as parameters or coefficients of this function, then learning just becomes a process of tuning the parameters to fit the data in the training set—a process that statisticians call nonlinear regression.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Perceptron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/>
              <a:t>Layered feed-forward networks were first studied in the late 1950s under the name </a:t>
            </a:r>
            <a:r>
              <a:rPr lang="en-US" sz="2200" b="1" dirty="0" smtClean="0"/>
              <a:t>perceptrons.</a:t>
            </a:r>
          </a:p>
          <a:p>
            <a:r>
              <a:rPr lang="en-US" sz="2200" dirty="0" smtClean="0"/>
              <a:t>Although networks of all sizes and topologies were considered, the only effective learning element at the time was for single-layered networks, so that is where most of the effort was spent.</a:t>
            </a:r>
          </a:p>
          <a:p>
            <a:r>
              <a:rPr lang="en-US" sz="2200" dirty="0" smtClean="0"/>
              <a:t>Today, the name perceptron is used as a synonym for a single-layer, feed-forward network.</a:t>
            </a:r>
          </a:p>
          <a:p>
            <a:r>
              <a:rPr lang="en-US" sz="2200" dirty="0" smtClean="0"/>
              <a:t>The left-hand side of Figure in next slide shows such a perceptron network.</a:t>
            </a:r>
          </a:p>
          <a:p>
            <a:r>
              <a:rPr lang="en-US" sz="2200" dirty="0" smtClean="0"/>
              <a:t>Notice that each output unit is independent of the others — each weight only affects one of the outputs.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0"/>
            <a:ext cx="487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200" dirty="0" smtClean="0"/>
              <a:t>That means that we can limit our study to perceptrons with a single output unit, as in the right-hand side of Figure in previous slide, and use several of them to build up a multi-output perceptron.</a:t>
            </a:r>
          </a:p>
          <a:p>
            <a:r>
              <a:rPr lang="en-US" sz="2200" b="1" dirty="0" smtClean="0"/>
              <a:t>What perceptron can represent</a:t>
            </a:r>
          </a:p>
          <a:p>
            <a:r>
              <a:rPr lang="en-US" sz="2200" dirty="0" smtClean="0"/>
              <a:t>Units can represent the simple Boolean functions AND, OR, and NOT, and that therefore a feed-forward network of units can represent any Boolean function, if we allow for enough layers and units.</a:t>
            </a:r>
          </a:p>
          <a:p>
            <a:r>
              <a:rPr lang="en-US" sz="2200" dirty="0" smtClean="0"/>
              <a:t>But what Boolean functions can be represented with a single-layer perceptron?</a:t>
            </a:r>
          </a:p>
          <a:p>
            <a:r>
              <a:rPr lang="en-US" sz="2200" dirty="0" smtClean="0"/>
              <a:t>Some complex Boolean functions can be represented.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Cambria"/>
        <a:ea typeface="SimHei"/>
        <a:cs typeface=""/>
      </a:majorFont>
      <a:minorFont>
        <a:latin typeface="Cambria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1901</TotalTime>
  <Words>1046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BusDsgSld</vt:lpstr>
      <vt:lpstr>默认设计模板</vt:lpstr>
      <vt:lpstr>1_默认设计模板</vt:lpstr>
      <vt:lpstr>默认设计模板_2</vt:lpstr>
      <vt:lpstr>Unit  5- Lecture 33</vt:lpstr>
      <vt:lpstr>Network structures</vt:lpstr>
      <vt:lpstr>Slide 3</vt:lpstr>
      <vt:lpstr>Slide 4</vt:lpstr>
      <vt:lpstr>Slide 5</vt:lpstr>
      <vt:lpstr>Slide 6</vt:lpstr>
      <vt:lpstr>Perceptron</vt:lpstr>
      <vt:lpstr>Slide 8</vt:lpstr>
      <vt:lpstr>Slide 9</vt:lpstr>
      <vt:lpstr>Learning linearly separable functions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</dc:title>
  <dc:creator>divyakant</dc:creator>
  <cp:lastModifiedBy>admin</cp:lastModifiedBy>
  <cp:revision>619</cp:revision>
  <dcterms:created xsi:type="dcterms:W3CDTF">2015-07-23T15:29:25Z</dcterms:created>
  <dcterms:modified xsi:type="dcterms:W3CDTF">2019-04-03T05:41:06Z</dcterms:modified>
</cp:coreProperties>
</file>