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9"/>
  </p:notesMasterIdLst>
  <p:sldIdLst>
    <p:sldId id="256"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3" r:id="rId19"/>
    <p:sldId id="284" r:id="rId20"/>
    <p:sldId id="285" r:id="rId21"/>
    <p:sldId id="286" r:id="rId22"/>
    <p:sldId id="287" r:id="rId23"/>
    <p:sldId id="288" r:id="rId24"/>
    <p:sldId id="289" r:id="rId25"/>
    <p:sldId id="290" r:id="rId26"/>
    <p:sldId id="291"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10/11/2023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a:t>AI - Dr. Divyakant Meva</a:t>
            </a:r>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a:t>AI - Dr. Divyakant Meva</a:t>
            </a:r>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a:t>AI - Dr. Divyakant Meva</a:t>
            </a:r>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a:t>AI - Dr. Divyakant Meva</a:t>
            </a:r>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a:t>AI - Dr. Divyakant Meva</a:t>
            </a:r>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a:t>AI - Dr. Divyakant Meva</a:t>
            </a:r>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a:t>AI - Dr. Divyakant Meva</a:t>
            </a:r>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a:t>AI - Dr. Divyakant Meva</a:t>
            </a:r>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a:t>AI - Dr. Divyakant Meva</a:t>
            </a:r>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a:t>AI - Dr. Divyakant Meva</a:t>
            </a:r>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a:t>AI - Dr. Divyakant Meva</a:t>
            </a:r>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a:t>AI - Dr. Divyakant Meva</a:t>
            </a:r>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a:t>AI - Dr. Divyakant Meva</a:t>
            </a:r>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a:t>AI - Dr. Divyakant Meva</a:t>
            </a:r>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a:t>AI - Dr. Divyakant Meva</a:t>
            </a:r>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a:t>AI - Dr. Divyakant Meva</a:t>
            </a:r>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a:t>AI - Dr. Divyakant Meva</a:t>
            </a:r>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a:t>AI - Dr. Divyakant Meva</a:t>
            </a:r>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a:t>AI - Dr. Divyakant Meva</a:t>
            </a:r>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a:t>AI - Dr. Divyakant Meva</a:t>
            </a:r>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a:t>AI - Dr. Divyakant Meva</a:t>
            </a:r>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a:t>AI - Dr. Divyakant Meva</a:t>
            </a:r>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a:t>AI - Dr. Divyakant Meva</a:t>
            </a:r>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a:t>AI - Dr. Divyakant Meva</a:t>
            </a:r>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a:t>AI - Dr. Divyakant Meva</a:t>
            </a:r>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a:t>AI - Dr. Divyakant Meva</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a:t>AI - Dr. Divyakant Meva</a:t>
            </a:r>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a:latin typeface="Cambria" pitchFamily="18" charset="0"/>
              </a:rPr>
              <a:t>Unit  6 </a:t>
            </a:r>
            <a:r>
              <a:rPr lang="en-US" sz="4000" dirty="0">
                <a:latin typeface="Cambria" pitchFamily="18" charset="0"/>
              </a:rPr>
              <a:t>- </a:t>
            </a:r>
            <a:r>
              <a:rPr lang="en-US" sz="4000">
                <a:latin typeface="Cambria" pitchFamily="18" charset="0"/>
              </a:rPr>
              <a:t>Lecture 36</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895599"/>
          </a:xfrm>
        </p:spPr>
        <p:txBody>
          <a:bodyPr>
            <a:noAutofit/>
          </a:bodyPr>
          <a:lstStyle/>
          <a:p>
            <a:pPr>
              <a:lnSpc>
                <a:spcPct val="130000"/>
              </a:lnSpc>
              <a:buFont typeface="Arial" pitchFamily="34" charset="0"/>
              <a:buChar char="•"/>
            </a:pPr>
            <a:r>
              <a:rPr lang="en-US" sz="2400" dirty="0">
                <a:latin typeface="Cambria" pitchFamily="18" charset="0"/>
              </a:rPr>
              <a:t>  NLP – Introduction</a:t>
            </a:r>
          </a:p>
          <a:p>
            <a:pPr>
              <a:lnSpc>
                <a:spcPct val="130000"/>
              </a:lnSpc>
              <a:buFont typeface="Arial" pitchFamily="34" charset="0"/>
              <a:buChar char="•"/>
            </a:pPr>
            <a:r>
              <a:rPr lang="en-US" sz="2400" dirty="0">
                <a:latin typeface="Cambria" pitchFamily="18" charset="0"/>
              </a:rPr>
              <a:t>  Classic problems in NLP </a:t>
            </a:r>
          </a:p>
          <a:p>
            <a:pPr>
              <a:lnSpc>
                <a:spcPct val="130000"/>
              </a:lnSpc>
              <a:buFont typeface="Arial" pitchFamily="34" charset="0"/>
              <a:buChar char="•"/>
            </a:pPr>
            <a:r>
              <a:rPr lang="en-US" sz="2400" dirty="0">
                <a:latin typeface="Cambria" pitchFamily="18" charset="0"/>
              </a:rPr>
              <a:t>  Two schools of thought</a:t>
            </a:r>
            <a:endParaRPr lang="en-US" sz="1800" dirty="0">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b="1" dirty="0">
                <a:latin typeface="Cambria" pitchFamily="18" charset="0"/>
              </a:rPr>
              <a:t>The first property of a word is that it has a meaning.</a:t>
            </a:r>
            <a:r>
              <a:rPr lang="en-US" sz="2200" dirty="0">
                <a:latin typeface="Cambria" pitchFamily="18" charset="0"/>
              </a:rPr>
              <a:t> </a:t>
            </a:r>
          </a:p>
          <a:p>
            <a:r>
              <a:rPr lang="en-US" sz="2200" dirty="0">
                <a:latin typeface="Cambria" pitchFamily="18" charset="0"/>
              </a:rPr>
              <a:t>Letters that constitute a word don't have meanings of their own (though some words are just single letters); so in that sense, a word is the smallest linguistic element with a meaning.</a:t>
            </a:r>
          </a:p>
          <a:p>
            <a:r>
              <a:rPr lang="en-US" sz="2200" i="1" u="sng" dirty="0">
                <a:latin typeface="Cambria" pitchFamily="18" charset="0"/>
              </a:rPr>
              <a:t>In NLP, the study of word meanings is called lexical semantics. </a:t>
            </a:r>
          </a:p>
          <a:p>
            <a:r>
              <a:rPr lang="en-US" sz="2200" dirty="0">
                <a:latin typeface="Cambria" pitchFamily="18" charset="0"/>
              </a:rPr>
              <a:t>The word "lexical" is used whenever we want to refer to processing at the level of a word. </a:t>
            </a:r>
          </a:p>
          <a:p>
            <a:r>
              <a:rPr lang="en-US" sz="2200" dirty="0">
                <a:latin typeface="Cambria" pitchFamily="18" charset="0"/>
              </a:rPr>
              <a:t>One central question is: how do we make machines understand the meanings of words? </a:t>
            </a:r>
          </a:p>
          <a:p>
            <a:r>
              <a:rPr lang="en-US" sz="2200" dirty="0">
                <a:latin typeface="Cambria" pitchFamily="18" charset="0"/>
              </a:rPr>
              <a:t>Humans use dictionaries. </a:t>
            </a:r>
          </a:p>
          <a:p>
            <a:r>
              <a:rPr lang="en-US" sz="2200" dirty="0">
                <a:latin typeface="Cambria" pitchFamily="18" charset="0"/>
              </a:rPr>
              <a:t>For machines to use dictionaries, we have two problems.  </a:t>
            </a:r>
          </a:p>
          <a:p>
            <a:r>
              <a:rPr lang="en-US" sz="2200" dirty="0">
                <a:latin typeface="Cambria" pitchFamily="18" charset="0"/>
              </a:rPr>
              <a:t>The first is, how do we communicate the meaning of simple words (like "red" or "sad")?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The second is, to understand the meanings of complex words out of simple ones, we would need the machine to understand English in the first place. </a:t>
            </a:r>
          </a:p>
          <a:p>
            <a:r>
              <a:rPr lang="en-US" sz="2200" dirty="0">
                <a:latin typeface="Cambria" pitchFamily="18" charset="0"/>
              </a:rPr>
              <a:t>The first problem has no easy solution; there are words whose meanings are expressed better in the form of images or when contrasted with other words ("orange" versus "yellow"). </a:t>
            </a:r>
          </a:p>
          <a:p>
            <a:r>
              <a:rPr lang="en-US" sz="2200" dirty="0">
                <a:latin typeface="Cambria" pitchFamily="18" charset="0"/>
              </a:rPr>
              <a:t>The second problem of defining words in terms of others can be addressed using a knowledge-representation formalism like a semantic network. </a:t>
            </a:r>
          </a:p>
          <a:p>
            <a:r>
              <a:rPr lang="en-US" sz="2200" dirty="0">
                <a:latin typeface="Cambria" pitchFamily="18" charset="0"/>
              </a:rPr>
              <a:t>The </a:t>
            </a:r>
            <a:r>
              <a:rPr lang="en-US" sz="2200" dirty="0" err="1">
                <a:latin typeface="Cambria" pitchFamily="18" charset="0"/>
              </a:rPr>
              <a:t>WordNet</a:t>
            </a:r>
            <a:r>
              <a:rPr lang="en-US" sz="2200" dirty="0">
                <a:latin typeface="Cambria" pitchFamily="18" charset="0"/>
              </a:rPr>
              <a:t> (Miller, 1995) is a massive network of words compiled manually over 10-15 years, where each word is extensively annotated and its inter-relationships to other words are also specified.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200" dirty="0">
                <a:latin typeface="Cambria" pitchFamily="18" charset="0"/>
              </a:rPr>
              <a:t>A fragment of the </a:t>
            </a:r>
            <a:r>
              <a:rPr lang="en-US" sz="2200" dirty="0" err="1">
                <a:latin typeface="Cambria" pitchFamily="18" charset="0"/>
              </a:rPr>
              <a:t>WordNet</a:t>
            </a:r>
            <a:r>
              <a:rPr lang="en-US" sz="2200" dirty="0">
                <a:latin typeface="Cambria" pitchFamily="18" charset="0"/>
              </a:rPr>
              <a:t> Noun Network showing a concept hierarchy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12</a:t>
            </a:fld>
            <a:endParaRPr lang="en-US" dirty="0"/>
          </a:p>
        </p:txBody>
      </p:sp>
      <p:pic>
        <p:nvPicPr>
          <p:cNvPr id="6" name="Content Placeholder 5"/>
          <p:cNvPicPr>
            <a:picLocks noGrp="1"/>
          </p:cNvPicPr>
          <p:nvPr>
            <p:ph idx="1"/>
          </p:nvPr>
        </p:nvPicPr>
        <p:blipFill>
          <a:blip r:embed="rId2"/>
          <a:srcRect/>
          <a:stretch>
            <a:fillRect/>
          </a:stretch>
        </p:blipFill>
        <p:spPr bwMode="auto">
          <a:xfrm>
            <a:off x="1447800" y="1295400"/>
            <a:ext cx="5791200" cy="4724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In the terminology of </a:t>
            </a:r>
            <a:r>
              <a:rPr lang="en-US" sz="2200" dirty="0" err="1">
                <a:latin typeface="Cambria" pitchFamily="18" charset="0"/>
              </a:rPr>
              <a:t>WordNet</a:t>
            </a:r>
            <a:r>
              <a:rPr lang="en-US" sz="2200" dirty="0">
                <a:latin typeface="Cambria" pitchFamily="18" charset="0"/>
              </a:rPr>
              <a:t>, a word has a form (the sequence of letters that comprise it). </a:t>
            </a:r>
          </a:p>
          <a:p>
            <a:r>
              <a:rPr lang="en-US" sz="2200" i="1" dirty="0">
                <a:latin typeface="Cambria" pitchFamily="18" charset="0"/>
              </a:rPr>
              <a:t>A word form could have multiple meanings; this is referred to as polysemy. </a:t>
            </a:r>
          </a:p>
          <a:p>
            <a:r>
              <a:rPr lang="en-US" sz="2200" dirty="0">
                <a:latin typeface="Cambria" pitchFamily="18" charset="0"/>
              </a:rPr>
              <a:t>The word "bank", for example, can refer to a financial bank or a river bank. </a:t>
            </a:r>
          </a:p>
          <a:p>
            <a:r>
              <a:rPr lang="en-US" sz="2200" dirty="0">
                <a:latin typeface="Cambria" pitchFamily="18" charset="0"/>
              </a:rPr>
              <a:t>The different meanings of a particular word form are often referred to as senses. </a:t>
            </a:r>
          </a:p>
          <a:p>
            <a:r>
              <a:rPr lang="en-US" sz="2200" i="1" dirty="0">
                <a:latin typeface="Cambria" pitchFamily="18" charset="0"/>
              </a:rPr>
              <a:t>Determining the right sense in which a word form is being used is a nontrivial problem that goes by the name of Word Sense Disambiguation (WSD). </a:t>
            </a:r>
          </a:p>
          <a:p>
            <a:r>
              <a:rPr lang="en-US" sz="2200" dirty="0">
                <a:latin typeface="Cambria" pitchFamily="18" charset="0"/>
              </a:rPr>
              <a:t>WSD relies on contextual information as obtained from neighbouring words to determine the correct meaning of a given word.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i="1" dirty="0">
                <a:latin typeface="Cambria" pitchFamily="18" charset="0"/>
              </a:rPr>
              <a:t>Several word forms map onto the same meaning; this is referred to as synonymy. </a:t>
            </a:r>
          </a:p>
          <a:p>
            <a:r>
              <a:rPr lang="en-US" sz="2200" dirty="0">
                <a:latin typeface="Cambria" pitchFamily="18" charset="0"/>
              </a:rPr>
              <a:t>Search engines like Google that aim at retrieving relevant documents based on very few search terms need to handle synonymy and polysemy effectively. </a:t>
            </a:r>
          </a:p>
          <a:p>
            <a:r>
              <a:rPr lang="en-US" sz="2200" dirty="0">
                <a:latin typeface="Cambria" pitchFamily="18" charset="0"/>
              </a:rPr>
              <a:t>If a search engine can recognize synonyms, it can ensure that a prospect document does not get left out. </a:t>
            </a:r>
          </a:p>
          <a:p>
            <a:r>
              <a:rPr lang="en-US" sz="2200" dirty="0">
                <a:latin typeface="Cambria" pitchFamily="18" charset="0"/>
              </a:rPr>
              <a:t>If a search engine handles polysemy effectively, it can prevent an irrelevant document from getting retrieved. </a:t>
            </a:r>
          </a:p>
          <a:p>
            <a:r>
              <a:rPr lang="en-US" sz="2200" b="1" dirty="0">
                <a:latin typeface="Cambria" pitchFamily="18" charset="0"/>
              </a:rPr>
              <a:t>The second property of a word is its Part of Speech.</a:t>
            </a:r>
            <a:r>
              <a:rPr lang="en-US" sz="2200" dirty="0">
                <a:latin typeface="Cambria" pitchFamily="18" charset="0"/>
              </a:rPr>
              <a:t> </a:t>
            </a:r>
          </a:p>
          <a:p>
            <a:r>
              <a:rPr lang="en-US" sz="2200" i="1" dirty="0">
                <a:latin typeface="Cambria" pitchFamily="18" charset="0"/>
              </a:rPr>
              <a:t>The Part of Speech (POS) dictates the suitability of words to tie up with each other to give rise to grammatical sentences.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An analogy can be drawn to valency of atoms, which is primarily responsible in dictating which molecules are possible and which are not. </a:t>
            </a:r>
          </a:p>
          <a:p>
            <a:r>
              <a:rPr lang="en-US" sz="2200" dirty="0">
                <a:latin typeface="Cambria" pitchFamily="18" charset="0"/>
              </a:rPr>
              <a:t>A molecule in which atoms don't have their valencies pairing up is like an ungrammatical sentence where the parts of speech of words are not in agreement with each other. </a:t>
            </a:r>
          </a:p>
          <a:p>
            <a:r>
              <a:rPr lang="en-US" sz="2200" i="1" dirty="0">
                <a:latin typeface="Cambria" pitchFamily="18" charset="0"/>
              </a:rPr>
              <a:t>There are primarily five Parts of Speech: nouns, prepositions, verbs, adjectives and adverbs. </a:t>
            </a:r>
          </a:p>
          <a:p>
            <a:r>
              <a:rPr lang="en-US" sz="2200" dirty="0">
                <a:latin typeface="Cambria" pitchFamily="18" charset="0"/>
              </a:rPr>
              <a:t>A word can be associated with more than one Part of Speech. </a:t>
            </a:r>
          </a:p>
          <a:p>
            <a:r>
              <a:rPr lang="en-US" sz="2200" i="1" dirty="0">
                <a:latin typeface="Cambria" pitchFamily="18" charset="0"/>
              </a:rPr>
              <a:t>As with WSD, determining the right Part of Speech of a word requires one to look at neighbouring words; this is referred to as the Part of Speech Tagging (POST) problem.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b="1" dirty="0">
                <a:latin typeface="Cambria" pitchFamily="18" charset="0"/>
              </a:rPr>
              <a:t>The third property of a word is its morphology,</a:t>
            </a:r>
            <a:r>
              <a:rPr lang="en-US" sz="2200" dirty="0">
                <a:latin typeface="Cambria" pitchFamily="18" charset="0"/>
              </a:rPr>
              <a:t> which is its structure or form. </a:t>
            </a:r>
          </a:p>
          <a:p>
            <a:r>
              <a:rPr lang="en-US" sz="2200" dirty="0">
                <a:latin typeface="Cambria" pitchFamily="18" charset="0"/>
              </a:rPr>
              <a:t>This refers to the sequence of letters in the words. </a:t>
            </a:r>
          </a:p>
          <a:p>
            <a:r>
              <a:rPr lang="en-US" sz="2200" dirty="0">
                <a:latin typeface="Cambria" pitchFamily="18" charset="0"/>
              </a:rPr>
              <a:t>There are systematic ways in which the form of a root word (like "sing") can be changed to give birth to new words (like "singing"). </a:t>
            </a:r>
          </a:p>
          <a:p>
            <a:r>
              <a:rPr lang="en-US" sz="2200" dirty="0">
                <a:latin typeface="Cambria" pitchFamily="18" charset="0"/>
              </a:rPr>
              <a:t>Individual constituents of words (like "sing" and "</a:t>
            </a:r>
            <a:r>
              <a:rPr lang="en-US" sz="2200" dirty="0" err="1">
                <a:latin typeface="Cambria" pitchFamily="18" charset="0"/>
              </a:rPr>
              <a:t>ing</a:t>
            </a:r>
            <a:r>
              <a:rPr lang="en-US" sz="2200" dirty="0">
                <a:latin typeface="Cambria" pitchFamily="18" charset="0"/>
              </a:rPr>
              <a:t>") are sometimes referred to as morphemes. </a:t>
            </a:r>
          </a:p>
          <a:p>
            <a:r>
              <a:rPr lang="en-US" sz="2200" i="1" dirty="0">
                <a:latin typeface="Cambria" pitchFamily="18" charset="0"/>
              </a:rPr>
              <a:t>Inflection is the process by which a new word is obtained from its root, such that the new word preserves the Part of Speech of the root word. </a:t>
            </a:r>
          </a:p>
          <a:p>
            <a:r>
              <a:rPr lang="en-US" sz="2200" dirty="0">
                <a:latin typeface="Cambria" pitchFamily="18" charset="0"/>
              </a:rPr>
              <a:t>In contrast, derivation may lead to a new word that has a different Part of Speech.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Thus, the transformation sing—&gt;singing is inflection, whereas the transformation cheer—&gt;cheerfulness is derivation. </a:t>
            </a:r>
          </a:p>
          <a:p>
            <a:r>
              <a:rPr lang="en-US" sz="2200" dirty="0">
                <a:latin typeface="Cambria" pitchFamily="18" charset="0"/>
              </a:rPr>
              <a:t>Inflection and derivation rules in English are simpler, though there are plenty of exceptions (the past tense of "eat" is "ate" and not "</a:t>
            </a:r>
            <a:r>
              <a:rPr lang="en-US" sz="2200" dirty="0" err="1">
                <a:latin typeface="Cambria" pitchFamily="18" charset="0"/>
              </a:rPr>
              <a:t>eated</a:t>
            </a:r>
            <a:r>
              <a:rPr lang="en-US" sz="2200" dirty="0">
                <a:latin typeface="Cambria" pitchFamily="18" charset="0"/>
              </a:rPr>
              <a:t>"). </a:t>
            </a:r>
          </a:p>
          <a:p>
            <a:r>
              <a:rPr lang="en-US" sz="2200" dirty="0">
                <a:latin typeface="Cambria" pitchFamily="18" charset="0"/>
              </a:rPr>
              <a:t>Search engines need morphology tools that yield the root forms of words, so that a query "dogs biting cats" can retrieve a document titled "a dog bites a cat". </a:t>
            </a:r>
          </a:p>
          <a:p>
            <a:r>
              <a:rPr lang="en-US" sz="2200" dirty="0">
                <a:latin typeface="Cambria" pitchFamily="18" charset="0"/>
              </a:rPr>
              <a:t>Another application that word processors and Google very often use is a spell-checker which tries to identify the correct word form, given its incorrectly spelt version. </a:t>
            </a:r>
          </a:p>
          <a:p>
            <a:r>
              <a:rPr lang="en-US" sz="2200" b="1" dirty="0">
                <a:latin typeface="Cambria" pitchFamily="18" charset="0"/>
              </a:rPr>
              <a:t>The fourth property of a word is its pronunciation or phonetics.</a:t>
            </a:r>
            <a:r>
              <a:rPr lang="en-US" sz="2200" dirty="0">
                <a:latin typeface="Cambria" pitchFamily="18" charset="0"/>
              </a:rPr>
              <a:t>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This aspect is of particular importance to researchers in speech processing. </a:t>
            </a:r>
          </a:p>
          <a:p>
            <a:r>
              <a:rPr lang="en-US" sz="2200" b="1" dirty="0">
                <a:latin typeface="Cambria" pitchFamily="18" charset="0"/>
              </a:rPr>
              <a:t>Words come together to form bigger semantic units which we call sentences.</a:t>
            </a:r>
            <a:r>
              <a:rPr lang="en-US" sz="2200" dirty="0">
                <a:latin typeface="Cambria" pitchFamily="18" charset="0"/>
              </a:rPr>
              <a:t> </a:t>
            </a:r>
          </a:p>
          <a:p>
            <a:r>
              <a:rPr lang="en-US" sz="2200" dirty="0">
                <a:latin typeface="Cambria" pitchFamily="18" charset="0"/>
              </a:rPr>
              <a:t>For a sequence of words to form a sentence, they must be arranged in accordance with the rules of grammar. </a:t>
            </a:r>
          </a:p>
          <a:p>
            <a:r>
              <a:rPr lang="en-US" sz="2200" dirty="0">
                <a:latin typeface="Cambria" pitchFamily="18" charset="0"/>
              </a:rPr>
              <a:t>The meaning of a sentence is composed from the meanings of words. </a:t>
            </a:r>
          </a:p>
          <a:p>
            <a:r>
              <a:rPr lang="en-US" sz="2200" dirty="0">
                <a:latin typeface="Cambria" pitchFamily="18" charset="0"/>
              </a:rPr>
              <a:t>There are two important problems in NLP relating to this phenomenon of words coming together to form sentences. </a:t>
            </a:r>
          </a:p>
          <a:p>
            <a:r>
              <a:rPr lang="en-US" sz="2200" i="1" dirty="0">
                <a:latin typeface="Cambria" pitchFamily="18" charset="0"/>
              </a:rPr>
              <a:t>The first problem is: given a sentence, how do we break it up into chunks in a way that is consistent with the grammar of the language?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u="sng" dirty="0">
                <a:latin typeface="Cambria" pitchFamily="18" charset="0"/>
              </a:rPr>
              <a:t>This is the parsing problem. </a:t>
            </a:r>
          </a:p>
          <a:p>
            <a:r>
              <a:rPr lang="en-US" sz="2200" i="1" dirty="0">
                <a:latin typeface="Cambria" pitchFamily="18" charset="0"/>
              </a:rPr>
              <a:t>The second problem is to account for how the meaning of a sentence is composed from the meanings of the words in it. </a:t>
            </a:r>
          </a:p>
          <a:p>
            <a:r>
              <a:rPr lang="en-US" sz="2200" u="sng" dirty="0">
                <a:latin typeface="Cambria" pitchFamily="18" charset="0"/>
              </a:rPr>
              <a:t>This is often referred to as compositional semantics to distinguish it from lexical semantics. </a:t>
            </a:r>
          </a:p>
          <a:p>
            <a:r>
              <a:rPr lang="en-US" sz="2200" dirty="0">
                <a:latin typeface="Cambria" pitchFamily="18" charset="0"/>
              </a:rPr>
              <a:t>The notion of sentence "meaning" can get quite tricky. </a:t>
            </a:r>
          </a:p>
          <a:p>
            <a:r>
              <a:rPr lang="en-US" sz="2200" dirty="0">
                <a:latin typeface="Cambria" pitchFamily="18" charset="0"/>
              </a:rPr>
              <a:t>True understanding may need a wealth of background and linguistic knowledge, as also knowledge inferred from the context in which a sentence is uttered, and these can interact in complex ways. </a:t>
            </a:r>
          </a:p>
          <a:p>
            <a:r>
              <a:rPr lang="en-US" sz="2200" dirty="0">
                <a:latin typeface="Cambria" pitchFamily="18" charset="0"/>
              </a:rPr>
              <a:t>Just as words come together to form sentences, sentences come together to form paragraphs or documents.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latin typeface="Cambria" pitchFamily="18" charset="0"/>
              </a:rPr>
              <a:t>NLP Introduction</a:t>
            </a: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Humans, seem to be seamlessly effective in communicating with each other in natural languages like English. </a:t>
            </a:r>
          </a:p>
          <a:p>
            <a:r>
              <a:rPr lang="en-US" sz="2200" dirty="0">
                <a:latin typeface="Cambria" pitchFamily="18" charset="0"/>
              </a:rPr>
              <a:t>Natural Language Processing (NLP), a subfield of Al, attempts to build computational systems that can converse with us in natural language. </a:t>
            </a:r>
          </a:p>
          <a:p>
            <a:r>
              <a:rPr lang="en-US" sz="2200" dirty="0">
                <a:latin typeface="Cambria" pitchFamily="18" charset="0"/>
              </a:rPr>
              <a:t>NLP has two sub disciplines: Natural Language Understanding (NLU) aims at building systems that can make sense of free-form text. </a:t>
            </a:r>
          </a:p>
          <a:p>
            <a:r>
              <a:rPr lang="en-US" sz="2200" dirty="0">
                <a:latin typeface="Cambria" pitchFamily="18" charset="0"/>
              </a:rPr>
              <a:t>Natural Language Generation (NLG) aims at building systems that can express their knowledge or explain their behaviour in natural language. </a:t>
            </a:r>
          </a:p>
          <a:p>
            <a:r>
              <a:rPr lang="en-US" sz="2200" dirty="0">
                <a:latin typeface="Cambria" pitchFamily="18" charset="0"/>
              </a:rPr>
              <a:t>Building systems that understand natural language is both important and challenging.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50" i="1" dirty="0">
                <a:latin typeface="Cambria" pitchFamily="18" charset="0"/>
              </a:rPr>
              <a:t>The technical name for a group of sentences conveying some information is discourse. </a:t>
            </a:r>
          </a:p>
          <a:p>
            <a:r>
              <a:rPr lang="en-US" sz="2150" dirty="0">
                <a:latin typeface="Cambria" pitchFamily="18" charset="0"/>
              </a:rPr>
              <a:t>Understanding discourse is a 'grand challenge umbrella' problem for NLP that encapsulates several long and short term problems. </a:t>
            </a:r>
          </a:p>
          <a:p>
            <a:r>
              <a:rPr lang="en-US" sz="2150" dirty="0">
                <a:latin typeface="Cambria" pitchFamily="18" charset="0"/>
              </a:rPr>
              <a:t>One immediate implication of effective discourse processing is that we could design systems that could read a story and answer questions based on it. </a:t>
            </a:r>
          </a:p>
          <a:p>
            <a:r>
              <a:rPr lang="en-US" sz="2150" dirty="0">
                <a:latin typeface="Cambria" pitchFamily="18" charset="0"/>
              </a:rPr>
              <a:t>This would also mean that we would have automated systems that can process Web pages and construct representations of these Web pages that have richer representations of the underlying semantic content. </a:t>
            </a:r>
          </a:p>
          <a:p>
            <a:r>
              <a:rPr lang="en-US" sz="2150" dirty="0">
                <a:latin typeface="Cambria" pitchFamily="18" charset="0"/>
              </a:rPr>
              <a:t>Web search engines, could exploit these systems to facilitate a more effective comparison of the queries to documents.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i="1" dirty="0">
                <a:latin typeface="Cambria" pitchFamily="18" charset="0"/>
              </a:rPr>
              <a:t>In natural language, there are occasions where the intent of the speaker does not have a straightforward correspondence with the words or sentences she uses. </a:t>
            </a:r>
          </a:p>
          <a:p>
            <a:r>
              <a:rPr lang="en-US" sz="2200" i="1" dirty="0">
                <a:latin typeface="Cambria" pitchFamily="18" charset="0"/>
              </a:rPr>
              <a:t>For example, imagine a pedestrian calling out "Taxi!!!" and the taxi driver shouting back "Pedestrian !!!'. </a:t>
            </a:r>
          </a:p>
          <a:p>
            <a:r>
              <a:rPr lang="en-US" sz="2200" i="1" dirty="0">
                <a:latin typeface="Cambria" pitchFamily="18" charset="0"/>
              </a:rPr>
              <a:t>This is referred to as the problem of pragmatics.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latin typeface="Cambria" pitchFamily="18" charset="0"/>
              </a:rPr>
              <a:t>Two Schools of Thought </a:t>
            </a: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There are principally two schools of thought in NLP, namely the rationalistic one and the empirical one. </a:t>
            </a:r>
          </a:p>
          <a:p>
            <a:r>
              <a:rPr lang="en-US" sz="2200" dirty="0">
                <a:latin typeface="Cambria" pitchFamily="18" charset="0"/>
              </a:rPr>
              <a:t>Till the mid-eighties, NLP systems were built using hand coded grammars and symbolic rules. </a:t>
            </a:r>
          </a:p>
          <a:p>
            <a:r>
              <a:rPr lang="en-US" sz="2200" dirty="0">
                <a:latin typeface="Cambria" pitchFamily="18" charset="0"/>
              </a:rPr>
              <a:t>There were two main limitations of this so called rationalistic approach. </a:t>
            </a:r>
          </a:p>
          <a:p>
            <a:r>
              <a:rPr lang="en-US" sz="2200" dirty="0">
                <a:latin typeface="Cambria" pitchFamily="18" charset="0"/>
              </a:rPr>
              <a:t>First, such systems were weak and often restricted to specific domains. </a:t>
            </a:r>
          </a:p>
          <a:p>
            <a:r>
              <a:rPr lang="en-US" sz="2200" dirty="0">
                <a:latin typeface="Cambria" pitchFamily="18" charset="0"/>
              </a:rPr>
              <a:t>A classic example is the SHRDLU system (</a:t>
            </a:r>
            <a:r>
              <a:rPr lang="en-US" sz="2200" dirty="0" err="1">
                <a:latin typeface="Cambria" pitchFamily="18" charset="0"/>
              </a:rPr>
              <a:t>Winograd</a:t>
            </a:r>
            <a:r>
              <a:rPr lang="en-US" sz="2200" dirty="0">
                <a:latin typeface="Cambria" pitchFamily="18" charset="0"/>
              </a:rPr>
              <a:t>, 1971) built by Terry </a:t>
            </a:r>
            <a:r>
              <a:rPr lang="en-US" sz="2200" dirty="0" err="1">
                <a:latin typeface="Cambria" pitchFamily="18" charset="0"/>
              </a:rPr>
              <a:t>Winograd</a:t>
            </a:r>
            <a:r>
              <a:rPr lang="en-US" sz="2200" dirty="0">
                <a:latin typeface="Cambria" pitchFamily="18" charset="0"/>
              </a:rPr>
              <a:t> as part of his PhD at MIT. </a:t>
            </a:r>
          </a:p>
          <a:p>
            <a:r>
              <a:rPr lang="en-US" sz="2200" dirty="0">
                <a:latin typeface="Cambria" pitchFamily="18" charset="0"/>
              </a:rPr>
              <a:t>The system could build a dialog about a world of toy blocks and move blocks around based on commands in a natural language.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Secondly, developing these systems needed a lot of manual intervention for knowledge engineering. </a:t>
            </a:r>
          </a:p>
          <a:p>
            <a:r>
              <a:rPr lang="en-US" sz="2200" dirty="0">
                <a:latin typeface="Cambria" pitchFamily="18" charset="0"/>
              </a:rPr>
              <a:t>These limitations were critical bottlenecks in the way of development and field deployment of real world NLP systems. </a:t>
            </a:r>
          </a:p>
          <a:p>
            <a:r>
              <a:rPr lang="en-US" sz="2200" dirty="0">
                <a:latin typeface="Cambria" pitchFamily="18" charset="0"/>
              </a:rPr>
              <a:t>Empirical methods in NLP were motivated by the need to address these limitations and gained prominence in the nineties and continues to dominate the bulk of NLU work reported today. </a:t>
            </a:r>
          </a:p>
          <a:p>
            <a:r>
              <a:rPr lang="en-US" sz="2200" dirty="0">
                <a:latin typeface="Cambria" pitchFamily="18" charset="0"/>
              </a:rPr>
              <a:t>Empirical NLU relies on statistical machine learning on a corpus. </a:t>
            </a:r>
          </a:p>
          <a:p>
            <a:r>
              <a:rPr lang="en-US" sz="2200" dirty="0">
                <a:latin typeface="Cambria" pitchFamily="18" charset="0"/>
              </a:rPr>
              <a:t>Given a collection of naturally occurring sentences as input, the aim is to algorithmically acquire useful information about the language.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Empirical NLP has had much remarkable success in several language tasks such as syntactic and semantic analysis, machine translation, discourse analysis, information extraction and in speech processing, though many believe that it is not appealing from the cognitive standpoint. </a:t>
            </a:r>
          </a:p>
          <a:p>
            <a:r>
              <a:rPr lang="en-US" sz="2200" dirty="0">
                <a:latin typeface="Cambria" pitchFamily="18" charset="0"/>
              </a:rPr>
              <a:t>Noam Chomsky, one of the pioneers of the rationalist school of thought, proclaims that language cannot be learnt from data, and that most of language is native to humans.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24</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It is important because intelligence is all about making sense of the world around us, and the world is more likely to present itself to an intelligent agent in natural language, than in structured representation languages. </a:t>
            </a:r>
          </a:p>
          <a:p>
            <a:r>
              <a:rPr lang="en-US" sz="2200" dirty="0">
                <a:latin typeface="Cambria" pitchFamily="18" charset="0"/>
              </a:rPr>
              <a:t>Understanding natural language is challenging. </a:t>
            </a:r>
          </a:p>
          <a:p>
            <a:r>
              <a:rPr lang="en-US" sz="2200" dirty="0">
                <a:latin typeface="Cambria" pitchFamily="18" charset="0"/>
              </a:rPr>
              <a:t>It may be illustrative here to compare a natural language like English against a programming language like C. </a:t>
            </a:r>
          </a:p>
          <a:p>
            <a:r>
              <a:rPr lang="en-US" sz="2200" dirty="0">
                <a:latin typeface="Cambria" pitchFamily="18" charset="0"/>
              </a:rPr>
              <a:t>Consider a news report headline: </a:t>
            </a:r>
          </a:p>
          <a:p>
            <a:pPr>
              <a:buNone/>
            </a:pPr>
            <a:r>
              <a:rPr lang="en-US" sz="2200" dirty="0">
                <a:latin typeface="Cambria" pitchFamily="18" charset="0"/>
              </a:rPr>
              <a:t>	"Stolen Painting Found by Tree" </a:t>
            </a:r>
          </a:p>
          <a:p>
            <a:r>
              <a:rPr lang="en-US" sz="2200" dirty="0">
                <a:latin typeface="Cambria" pitchFamily="18" charset="0"/>
              </a:rPr>
              <a:t>Our first observation is that the heading of the news report is not a well-formed English sentence, yet it makes perfect sense to an average reader. </a:t>
            </a:r>
          </a:p>
          <a:p>
            <a:r>
              <a:rPr lang="en-US" sz="2200" dirty="0">
                <a:latin typeface="Cambria" pitchFamily="18" charset="0"/>
              </a:rPr>
              <a:t>Ideally, an NLP system should be robust to such variations. </a:t>
            </a:r>
          </a:p>
          <a:p>
            <a:endParaRPr lang="en-US" sz="2200" dirty="0">
              <a:latin typeface="Cambria" pitchFamily="18" charset="0"/>
            </a:endParaRP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In contrast, a C program with statements that do not match to the underlying grammar will be rejected by a compiler. </a:t>
            </a:r>
          </a:p>
          <a:p>
            <a:r>
              <a:rPr lang="en-US" sz="2200" dirty="0">
                <a:latin typeface="Cambria" pitchFamily="18" charset="0"/>
              </a:rPr>
              <a:t>Ill-formed constructs are typical in our conversations (A: 'Looks nice, few typos though", B: "Doesn't matter"), and more recently in SMS messages ("C u b4 3"). </a:t>
            </a:r>
          </a:p>
          <a:p>
            <a:r>
              <a:rPr lang="en-US" sz="2200" dirty="0">
                <a:latin typeface="Cambria" pitchFamily="18" charset="0"/>
              </a:rPr>
              <a:t>Secondly, an NLU system must be able to effectively handle ambiguity. </a:t>
            </a:r>
          </a:p>
          <a:p>
            <a:r>
              <a:rPr lang="en-US" sz="2200" dirty="0">
                <a:latin typeface="Cambria" pitchFamily="18" charset="0"/>
              </a:rPr>
              <a:t>The news headline above has two possible interpretations, though an average reader has no trouble favoring one over the other. </a:t>
            </a:r>
          </a:p>
          <a:p>
            <a:r>
              <a:rPr lang="en-US" sz="2200" dirty="0">
                <a:latin typeface="Cambria" pitchFamily="18" charset="0"/>
              </a:rPr>
              <a:t>For us, it appears obvious that a tree cannot go around searching for a stolen painting. </a:t>
            </a:r>
          </a:p>
          <a:p>
            <a:r>
              <a:rPr lang="en-US" sz="2200" dirty="0">
                <a:latin typeface="Cambria" pitchFamily="18" charset="0"/>
              </a:rPr>
              <a:t>Programming machines to do the obvious, however, turns out to be challenging.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In contrast to natural language texts, a computer program typically has a single unambiguous representation, or else a machine would have difficulty executing it. </a:t>
            </a:r>
          </a:p>
          <a:p>
            <a:r>
              <a:rPr lang="en-US" sz="2200" dirty="0">
                <a:latin typeface="Cambria" pitchFamily="18" charset="0"/>
              </a:rPr>
              <a:t>Thirdly, unlike systems that process and execute programs, understanding natural language often needs recourse to a body of common sense and background knowledge. </a:t>
            </a:r>
          </a:p>
          <a:p>
            <a:r>
              <a:rPr lang="en-US" sz="2200" dirty="0">
                <a:latin typeface="Cambria" pitchFamily="18" charset="0"/>
              </a:rPr>
              <a:t>Let us consider the following example: </a:t>
            </a:r>
          </a:p>
          <a:p>
            <a:r>
              <a:rPr lang="en-US" sz="2200" dirty="0">
                <a:latin typeface="Cambria" pitchFamily="18" charset="0"/>
              </a:rPr>
              <a:t>"</a:t>
            </a:r>
            <a:r>
              <a:rPr lang="en-US" sz="2200" dirty="0" err="1">
                <a:latin typeface="Cambria" pitchFamily="18" charset="0"/>
              </a:rPr>
              <a:t>Shruti</a:t>
            </a:r>
            <a:r>
              <a:rPr lang="en-US" sz="2200" dirty="0">
                <a:latin typeface="Cambria" pitchFamily="18" charset="0"/>
              </a:rPr>
              <a:t> ordered a pizza. She left a tip before leaving the restaurant." </a:t>
            </a:r>
          </a:p>
          <a:p>
            <a:r>
              <a:rPr lang="en-US" sz="2200" dirty="0">
                <a:latin typeface="Cambria" pitchFamily="18" charset="0"/>
              </a:rPr>
              <a:t>To understand the above sentences, the reader must have knowledge of what people typically do when they visit restaurants. </a:t>
            </a:r>
          </a:p>
          <a:p>
            <a:endParaRPr lang="en-US" sz="2200" dirty="0">
              <a:latin typeface="Cambria" pitchFamily="18" charset="0"/>
            </a:endParaRPr>
          </a:p>
          <a:p>
            <a:pPr lvl="1"/>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Encoding all relevant common sense and background knowledge and incorporating them appropriately in NLU systems has proved to be the holy grail of Al. </a:t>
            </a:r>
          </a:p>
          <a:p>
            <a:r>
              <a:rPr lang="en-US" sz="2200" dirty="0">
                <a:latin typeface="Cambria" pitchFamily="18" charset="0"/>
              </a:rPr>
              <a:t>It is clear that we need to model the complex interaction of several phenomena to be able to understand how humans process natural language. </a:t>
            </a:r>
          </a:p>
          <a:p>
            <a:r>
              <a:rPr lang="en-US" sz="2200" dirty="0">
                <a:latin typeface="Cambria" pitchFamily="18" charset="0"/>
              </a:rPr>
              <a:t>In this respect, NLU is a scientific activity in a spirit very similar to natural sciences where language is a natural artifact being studied, and the goal is to arrive at sophisticated models of language and its understanding. </a:t>
            </a:r>
          </a:p>
          <a:p>
            <a:r>
              <a:rPr lang="en-US" sz="2200" dirty="0">
                <a:latin typeface="Cambria" pitchFamily="18" charset="0"/>
              </a:rPr>
              <a:t>This involves the coming together of several disciplines like cognitive science, theoretical linguistics, psychology, machine learning and artificial intelligence.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NLU is also an engineering activity, in that we attempt to build computational models that can make sense of textual data in the limited context of a given task or application.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latin typeface="Cambria" pitchFamily="18" charset="0"/>
              </a:rPr>
              <a:t>Classic problems in NLP</a:t>
            </a:r>
          </a:p>
        </p:txBody>
      </p:sp>
      <p:sp>
        <p:nvSpPr>
          <p:cNvPr id="3" name="Content Placeholder 2"/>
          <p:cNvSpPr>
            <a:spLocks noGrp="1"/>
          </p:cNvSpPr>
          <p:nvPr>
            <p:ph idx="1"/>
          </p:nvPr>
        </p:nvSpPr>
        <p:spPr>
          <a:xfrm>
            <a:off x="457200" y="1295400"/>
            <a:ext cx="8229600" cy="4724399"/>
          </a:xfrm>
        </p:spPr>
        <p:txBody>
          <a:bodyPr/>
          <a:lstStyle/>
          <a:p>
            <a:r>
              <a:rPr lang="en-US" sz="2200" dirty="0">
                <a:latin typeface="Cambria" pitchFamily="18" charset="0"/>
              </a:rPr>
              <a:t>While linguists are interested in characterizing languages and processes that account for its effective use, the field of Computational Linguistics (Natural Language Processing) restricts attention to models that are realizable on a computer. </a:t>
            </a:r>
          </a:p>
          <a:p>
            <a:r>
              <a:rPr lang="en-US" sz="2200" dirty="0">
                <a:latin typeface="Cambria" pitchFamily="18" charset="0"/>
              </a:rPr>
              <a:t>The number of distinct English sentences is infinite. </a:t>
            </a:r>
          </a:p>
          <a:p>
            <a:r>
              <a:rPr lang="en-US" sz="2200" dirty="0">
                <a:latin typeface="Cambria" pitchFamily="18" charset="0"/>
              </a:rPr>
              <a:t>An idealized computer as conceptualized using a Turing Machine has a finite number of states, but can recognize (or accept) a language having infinite number of strings. </a:t>
            </a:r>
          </a:p>
          <a:p>
            <a:r>
              <a:rPr lang="en-US" sz="2200" dirty="0">
                <a:latin typeface="Cambria" pitchFamily="18" charset="0"/>
              </a:rPr>
              <a:t>In the light of the problems discussed in the introduction, however, defining the grammar would be incredibly challenging, and getting around ambiguities harder. </a:t>
            </a:r>
          </a:p>
          <a:p>
            <a:r>
              <a:rPr lang="en-US" sz="2200" dirty="0">
                <a:latin typeface="Cambria" pitchFamily="18" charset="0"/>
              </a:rPr>
              <a:t>Even if we did manage to construct models for a subclass of English, we would not be sure we had systems that actually "understood" the sentences.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a:latin typeface="Cambria" pitchFamily="18" charset="0"/>
              </a:rPr>
              <a:t>It makes sense to systematically analyze the fundamental problems that we need to address, if we were to make some progress in understanding the conceptual basis of natural language. </a:t>
            </a:r>
          </a:p>
          <a:p>
            <a:r>
              <a:rPr lang="en-US" sz="2200" dirty="0">
                <a:latin typeface="Cambria" pitchFamily="18" charset="0"/>
              </a:rPr>
              <a:t>This is the first major step in building machines that can reason with natural languages. </a:t>
            </a:r>
          </a:p>
          <a:p>
            <a:r>
              <a:rPr lang="en-US" sz="2200" dirty="0">
                <a:latin typeface="Cambria" pitchFamily="18" charset="0"/>
              </a:rPr>
              <a:t>In NLP, the most fundamental building block is a word. </a:t>
            </a:r>
          </a:p>
          <a:p>
            <a:r>
              <a:rPr lang="en-US" sz="2200" dirty="0">
                <a:latin typeface="Cambria" pitchFamily="18" charset="0"/>
              </a:rPr>
              <a:t>We associate properties with words; an "elephant" refers to something and a "donkey" to something else. </a:t>
            </a:r>
          </a:p>
          <a:p>
            <a:r>
              <a:rPr lang="en-US" sz="2200" dirty="0">
                <a:latin typeface="Cambria" pitchFamily="18" charset="0"/>
              </a:rPr>
              <a:t>A word can be broken down to letters, but the letter "n" in "elephant" is indistinguishable from the letter "n" in "donkey". </a:t>
            </a:r>
          </a:p>
          <a:p>
            <a:r>
              <a:rPr lang="en-US" sz="2200" dirty="0">
                <a:latin typeface="Cambria" pitchFamily="18" charset="0"/>
              </a:rPr>
              <a:t>A word is a specific configuration of primitives (letters) that has a unique property. </a:t>
            </a:r>
          </a:p>
        </p:txBody>
      </p:sp>
      <p:sp>
        <p:nvSpPr>
          <p:cNvPr id="5" name="Footer Placeholder 4"/>
          <p:cNvSpPr>
            <a:spLocks noGrp="1"/>
          </p:cNvSpPr>
          <p:nvPr>
            <p:ph type="ftr" sz="quarter" idx="11"/>
          </p:nvPr>
        </p:nvSpPr>
        <p:spPr/>
        <p:txBody>
          <a:bodyPr/>
          <a:lstStyle/>
          <a:p>
            <a:r>
              <a:rPr lang="en-US" dirty="0">
                <a:latin typeface="Cambria" pitchFamily="18" charset="0"/>
              </a:rPr>
              <a:t>AI - Dr. Divyakant Meva</a:t>
            </a: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9</a:t>
            </a:fld>
            <a:endParaRPr lang="en-US" dirty="0"/>
          </a:p>
        </p:txBody>
      </p:sp>
    </p:spTree>
  </p:cSld>
  <p:clrMapOvr>
    <a:masterClrMapping/>
  </p:clrMapOvr>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2558</TotalTime>
  <Words>2586</Words>
  <Application>Microsoft Office PowerPoint</Application>
  <PresentationFormat>On-screen Show (4:3)</PresentationFormat>
  <Paragraphs>166</Paragraphs>
  <Slides>24</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24</vt:i4>
      </vt:variant>
    </vt:vector>
  </HeadingPairs>
  <TitlesOfParts>
    <vt:vector size="31" baseType="lpstr">
      <vt:lpstr>Arial</vt:lpstr>
      <vt:lpstr>Calibri</vt:lpstr>
      <vt:lpstr>Cambria</vt:lpstr>
      <vt:lpstr>BusDsgSld</vt:lpstr>
      <vt:lpstr>默认设计模板</vt:lpstr>
      <vt:lpstr>1_默认设计模板</vt:lpstr>
      <vt:lpstr>默认设计模板_2</vt:lpstr>
      <vt:lpstr>Unit  6 - Lecture 36</vt:lpstr>
      <vt:lpstr>NLP Introduction</vt:lpstr>
      <vt:lpstr>PowerPoint Presentation</vt:lpstr>
      <vt:lpstr>PowerPoint Presentation</vt:lpstr>
      <vt:lpstr>PowerPoint Presentation</vt:lpstr>
      <vt:lpstr>PowerPoint Presentation</vt:lpstr>
      <vt:lpstr>PowerPoint Presentation</vt:lpstr>
      <vt:lpstr>Classic problems in NLP</vt:lpstr>
      <vt:lpstr>PowerPoint Presentation</vt:lpstr>
      <vt:lpstr>PowerPoint Presentation</vt:lpstr>
      <vt:lpstr>PowerPoint Presentation</vt:lpstr>
      <vt:lpstr>A fragment of the WordNet Noun Network showing a concept hierarchy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Schools of Thought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Lenovo</cp:lastModifiedBy>
  <cp:revision>734</cp:revision>
  <dcterms:created xsi:type="dcterms:W3CDTF">2015-07-23T15:29:25Z</dcterms:created>
  <dcterms:modified xsi:type="dcterms:W3CDTF">2023-10-11T04:23:55Z</dcterms:modified>
</cp:coreProperties>
</file>