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Lst>
  <p:sldIdLst>
    <p:sldId id="256" r:id="rId5"/>
    <p:sldId id="258" r:id="rId6"/>
    <p:sldId id="259" r:id="rId7"/>
    <p:sldId id="260" r:id="rId8"/>
    <p:sldId id="261" r:id="rId9"/>
    <p:sldId id="262" r:id="rId10"/>
    <p:sldId id="263" r:id="rId11"/>
    <p:sldId id="272" r:id="rId12"/>
    <p:sldId id="264" r:id="rId13"/>
    <p:sldId id="273" r:id="rId14"/>
    <p:sldId id="265" r:id="rId15"/>
    <p:sldId id="274" r:id="rId16"/>
    <p:sldId id="266" r:id="rId17"/>
    <p:sldId id="275" r:id="rId18"/>
    <p:sldId id="276" r:id="rId19"/>
    <p:sldId id="277" r:id="rId20"/>
    <p:sldId id="267" r:id="rId21"/>
    <p:sldId id="268" r:id="rId22"/>
    <p:sldId id="269" r:id="rId23"/>
    <p:sldId id="270"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smtClean="0"/>
              <a:t>Click to edit Master title style</a:t>
            </a:r>
            <a:endParaRPr lang="en-IN"/>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atin typeface="Cambria" pitchFamily="18" charset="0"/>
              </a:defRPr>
            </a:lvl1pPr>
          </a:lstStyle>
          <a:p>
            <a:endParaRPr lang="en-US" dirty="0"/>
          </a:p>
        </p:txBody>
      </p:sp>
      <p:sp>
        <p:nvSpPr>
          <p:cNvPr id="5" name="Footer Placeholder 4"/>
          <p:cNvSpPr>
            <a:spLocks noGrp="1"/>
          </p:cNvSpPr>
          <p:nvPr>
            <p:ph type="ftr" sz="quarter" idx="11"/>
          </p:nvPr>
        </p:nvSpPr>
        <p:spPr/>
        <p:txBody>
          <a:bodyPr/>
          <a:lstStyle>
            <a:lvl1pPr>
              <a:defRPr>
                <a:latin typeface="Cambria"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mbria" pitchFamily="18" charset="0"/>
              </a:defRPr>
            </a:lvl1pPr>
          </a:lstStyle>
          <a:p>
            <a:fld id="{5A6F6D9E-6A91-45E1-B9A2-3F7CAAE218E2}" type="slidenum">
              <a:rPr lang="zh-CN" alt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Lecture 4</a:t>
            </a:r>
            <a:endParaRPr lang="en-US" sz="4000" dirty="0">
              <a:latin typeface="Cambria" pitchFamily="18" charset="0"/>
            </a:endParaRPr>
          </a:p>
        </p:txBody>
      </p:sp>
      <p:sp>
        <p:nvSpPr>
          <p:cNvPr id="3" name="Subtitle 2"/>
          <p:cNvSpPr>
            <a:spLocks noGrp="1"/>
          </p:cNvSpPr>
          <p:nvPr>
            <p:ph type="subTitle" idx="1"/>
          </p:nvPr>
        </p:nvSpPr>
        <p:spPr>
          <a:xfrm>
            <a:off x="685800" y="2209801"/>
            <a:ext cx="8077200" cy="3276599"/>
          </a:xfrm>
        </p:spPr>
        <p:txBody>
          <a:bodyPr>
            <a:normAutofit/>
          </a:bodyPr>
          <a:lstStyle/>
          <a:p>
            <a:pPr>
              <a:lnSpc>
                <a:spcPct val="130000"/>
              </a:lnSpc>
              <a:buFont typeface="Arial" pitchFamily="34" charset="0"/>
              <a:buChar char="•"/>
            </a:pPr>
            <a:r>
              <a:rPr lang="en-US" sz="2200" dirty="0" smtClean="0">
                <a:latin typeface="Cambria" pitchFamily="18" charset="0"/>
              </a:rPr>
              <a:t>  Agent program</a:t>
            </a:r>
          </a:p>
          <a:p>
            <a:pPr>
              <a:lnSpc>
                <a:spcPct val="130000"/>
              </a:lnSpc>
              <a:buFont typeface="Arial" pitchFamily="34" charset="0"/>
              <a:buChar char="•"/>
            </a:pPr>
            <a:r>
              <a:rPr lang="en-US" sz="2200" dirty="0" smtClean="0">
                <a:latin typeface="Cambria" pitchFamily="18" charset="0"/>
              </a:rPr>
              <a:t>  Example</a:t>
            </a:r>
          </a:p>
          <a:p>
            <a:pPr>
              <a:lnSpc>
                <a:spcPct val="130000"/>
              </a:lnSpc>
              <a:buFont typeface="Arial" pitchFamily="34" charset="0"/>
              <a:buChar char="•"/>
            </a:pPr>
            <a:r>
              <a:rPr lang="en-US" sz="2200" dirty="0" smtClean="0">
                <a:latin typeface="Cambria" pitchFamily="18" charset="0"/>
              </a:rPr>
              <a:t>  Environment</a:t>
            </a:r>
          </a:p>
          <a:p>
            <a:pPr lvl="1">
              <a:lnSpc>
                <a:spcPct val="130000"/>
              </a:lnSpc>
              <a:buFont typeface="Arial" pitchFamily="34" charset="0"/>
              <a:buChar char="•"/>
            </a:pPr>
            <a:r>
              <a:rPr lang="en-US" sz="1800" dirty="0" smtClean="0">
                <a:latin typeface="Cambria" pitchFamily="18" charset="0"/>
              </a:rPr>
              <a:t>Properties of environment</a:t>
            </a:r>
            <a:endParaRPr lang="en-US" sz="18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200" dirty="0" smtClean="0"/>
              <a:t>The Model-based agent can work in a partially observable environment, and track the situation.</a:t>
            </a:r>
          </a:p>
          <a:p>
            <a:r>
              <a:rPr lang="en-IN" sz="2200" dirty="0" smtClean="0"/>
              <a:t>A model-based agent has two important factors:</a:t>
            </a:r>
          </a:p>
          <a:p>
            <a:pPr lvl="1"/>
            <a:r>
              <a:rPr lang="en-IN" sz="2200" b="1" dirty="0" smtClean="0"/>
              <a:t>Model:</a:t>
            </a:r>
            <a:r>
              <a:rPr lang="en-IN" sz="2200" dirty="0" smtClean="0"/>
              <a:t> It is knowledge about "how things happen in the world," so it is called a Model-based agent.</a:t>
            </a:r>
          </a:p>
          <a:p>
            <a:pPr lvl="1"/>
            <a:r>
              <a:rPr lang="en-IN" sz="2200" b="1" dirty="0" smtClean="0"/>
              <a:t>Internal State:</a:t>
            </a:r>
            <a:r>
              <a:rPr lang="en-IN" sz="2200" dirty="0" smtClean="0"/>
              <a:t> It is a representation of the current state based on percept history.</a:t>
            </a:r>
          </a:p>
          <a:p>
            <a:r>
              <a:rPr lang="en-IN" sz="2200" dirty="0" smtClean="0"/>
              <a:t>These agents have the model, "which is knowledge of the world" and based on the model they perform actions.</a:t>
            </a:r>
          </a:p>
          <a:p>
            <a:r>
              <a:rPr lang="en-IN" sz="2200" dirty="0" smtClean="0"/>
              <a:t>Updating the agent state requires information about:</a:t>
            </a:r>
          </a:p>
          <a:p>
            <a:pPr lvl="1"/>
            <a:r>
              <a:rPr lang="en-IN" sz="2200" dirty="0" smtClean="0"/>
              <a:t>How the world evolves</a:t>
            </a:r>
          </a:p>
          <a:p>
            <a:pPr lvl="1"/>
            <a:r>
              <a:rPr lang="en-IN" sz="2200" dirty="0" smtClean="0"/>
              <a:t>How the agent's action affects the world.</a:t>
            </a:r>
          </a:p>
          <a:p>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Goal based agent with explicit goal</a:t>
            </a:r>
            <a:endParaRPr lang="en-US" sz="3600" dirty="0"/>
          </a:p>
        </p:txBody>
      </p:sp>
      <p:sp>
        <p:nvSpPr>
          <p:cNvPr id="4" name="Content Placeholder 3"/>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1524000" y="1905000"/>
            <a:ext cx="56388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200" dirty="0" smtClean="0"/>
              <a:t>The knowledge of the current state environment is not always sufficient to decide for an agent to what to do.</a:t>
            </a:r>
          </a:p>
          <a:p>
            <a:r>
              <a:rPr lang="en-IN" sz="2200" dirty="0" smtClean="0"/>
              <a:t>The agent needs to know its goal which describes desirable situations.</a:t>
            </a:r>
          </a:p>
          <a:p>
            <a:r>
              <a:rPr lang="en-IN" sz="2200" dirty="0" smtClean="0"/>
              <a:t>Goal-based agents expand the capabilities of the model-based agent by having the "goal" information.</a:t>
            </a:r>
          </a:p>
          <a:p>
            <a:r>
              <a:rPr lang="en-IN" sz="2200" dirty="0" smtClean="0"/>
              <a:t>They choose an action, so that they can achieve the goal.</a:t>
            </a:r>
          </a:p>
          <a:p>
            <a:r>
              <a:rPr lang="en-IN" sz="2200" dirty="0" smtClean="0"/>
              <a:t>These agents may have to consider a long sequence of possible actions before deciding whether the goal is achieved or not. Such considerations of different scenario are called searching and planning, which makes an agent proactive.</a:t>
            </a:r>
            <a:br>
              <a:rPr lang="en-IN" sz="2200" dirty="0" smtClean="0"/>
            </a:b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Utility based agent</a:t>
            </a:r>
            <a:endParaRPr lang="en-US" sz="3600"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752600" y="1981200"/>
            <a:ext cx="5787335"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200" dirty="0" smtClean="0"/>
              <a:t>These agents are similar to the goal-based agent but provide an extra component of utility measurement which makes them different by providing a measure of success at a given state.</a:t>
            </a:r>
          </a:p>
          <a:p>
            <a:r>
              <a:rPr lang="en-IN" sz="2200" dirty="0" smtClean="0"/>
              <a:t>Utility-based agent act based not only goals but also the best way to achieve the goal.</a:t>
            </a:r>
          </a:p>
          <a:p>
            <a:r>
              <a:rPr lang="en-IN" sz="2200" dirty="0" smtClean="0"/>
              <a:t>The Utility-based agent is useful when there are multiple possible alternatives, and an agent has to choose in order to perform the best action.</a:t>
            </a:r>
          </a:p>
          <a:p>
            <a:r>
              <a:rPr lang="en-IN" sz="2200" dirty="0" smtClean="0"/>
              <a:t>The utility function maps each state to a real number to check how efficiently each action achieves the goals.</a:t>
            </a:r>
          </a:p>
          <a:p>
            <a:endParaRPr lang="en-IN"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dirty="0" smtClean="0"/>
              <a:t>Learning Agents</a:t>
            </a:r>
            <a:endParaRPr lang="en-IN" sz="3200" dirty="0"/>
          </a:p>
        </p:txBody>
      </p:sp>
      <p:sp>
        <p:nvSpPr>
          <p:cNvPr id="3" name="Content Placeholder 2"/>
          <p:cNvSpPr>
            <a:spLocks noGrp="1"/>
          </p:cNvSpPr>
          <p:nvPr>
            <p:ph idx="1"/>
          </p:nvPr>
        </p:nvSpPr>
        <p:spPr>
          <a:xfrm>
            <a:off x="457200" y="1447800"/>
            <a:ext cx="8229600" cy="4678363"/>
          </a:xfrm>
        </p:spPr>
        <p:txBody>
          <a:bodyPr/>
          <a:lstStyle/>
          <a:p>
            <a:endParaRPr lang="en-IN" sz="2000" dirty="0"/>
          </a:p>
        </p:txBody>
      </p:sp>
      <p:pic>
        <p:nvPicPr>
          <p:cNvPr id="5122" name="Picture 2"/>
          <p:cNvPicPr>
            <a:picLocks noChangeAspect="1" noChangeArrowheads="1"/>
          </p:cNvPicPr>
          <p:nvPr/>
        </p:nvPicPr>
        <p:blipFill>
          <a:blip r:embed="rId2"/>
          <a:srcRect/>
          <a:stretch>
            <a:fillRect/>
          </a:stretch>
        </p:blipFill>
        <p:spPr bwMode="auto">
          <a:xfrm>
            <a:off x="1828800" y="1828800"/>
            <a:ext cx="5538882" cy="3733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000" dirty="0" smtClean="0"/>
              <a:t>A learning agent in AI is the type of agent which can learn from its past experiences, or it has learning capabilities.</a:t>
            </a:r>
          </a:p>
          <a:p>
            <a:r>
              <a:rPr lang="en-IN" sz="2000" dirty="0" smtClean="0"/>
              <a:t>It starts to act with basic knowledge and then able to act and adapt automatically through learning.</a:t>
            </a:r>
          </a:p>
          <a:p>
            <a:r>
              <a:rPr lang="en-IN" sz="2000" dirty="0" smtClean="0"/>
              <a:t>A learning agent has mainly four conceptual components, which are:</a:t>
            </a:r>
          </a:p>
          <a:p>
            <a:pPr lvl="1"/>
            <a:r>
              <a:rPr lang="en-IN" sz="2000" b="1" dirty="0" smtClean="0"/>
              <a:t>Learning element:</a:t>
            </a:r>
            <a:r>
              <a:rPr lang="en-IN" sz="2000" dirty="0" smtClean="0"/>
              <a:t> It is responsible for making improvements by learning from environment</a:t>
            </a:r>
          </a:p>
          <a:p>
            <a:pPr lvl="1"/>
            <a:r>
              <a:rPr lang="en-IN" sz="2000" b="1" dirty="0" smtClean="0"/>
              <a:t>Critic:</a:t>
            </a:r>
            <a:r>
              <a:rPr lang="en-IN" sz="2000" dirty="0" smtClean="0"/>
              <a:t> Learning element takes feedback from critic which describes that how well the agent is doing with respect to a fixed performance standard.</a:t>
            </a:r>
          </a:p>
          <a:p>
            <a:pPr lvl="1"/>
            <a:r>
              <a:rPr lang="en-IN" sz="2000" b="1" dirty="0" smtClean="0"/>
              <a:t>Performance element:</a:t>
            </a:r>
            <a:r>
              <a:rPr lang="en-IN" sz="2000" dirty="0" smtClean="0"/>
              <a:t> It is responsible for selecting external action</a:t>
            </a:r>
          </a:p>
          <a:p>
            <a:pPr lvl="1"/>
            <a:r>
              <a:rPr lang="en-IN" sz="2000" b="1" dirty="0" smtClean="0"/>
              <a:t>Problem generator:</a:t>
            </a:r>
            <a:r>
              <a:rPr lang="en-IN" sz="2000" dirty="0" smtClean="0"/>
              <a:t> This component is responsible for suggesting actions that will lead to new and informative experiences.</a:t>
            </a:r>
          </a:p>
          <a:p>
            <a:endParaRPr lang="en-IN" sz="2000"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Properties of environment</a:t>
            </a:r>
            <a:endParaRPr lang="en-US" sz="3600" dirty="0"/>
          </a:p>
        </p:txBody>
      </p:sp>
      <p:sp>
        <p:nvSpPr>
          <p:cNvPr id="3" name="Content Placeholder 2"/>
          <p:cNvSpPr>
            <a:spLocks noGrp="1"/>
          </p:cNvSpPr>
          <p:nvPr>
            <p:ph idx="1"/>
          </p:nvPr>
        </p:nvSpPr>
        <p:spPr/>
        <p:txBody>
          <a:bodyPr/>
          <a:lstStyle/>
          <a:p>
            <a:r>
              <a:rPr lang="en-US" sz="2200" dirty="0" smtClean="0"/>
              <a:t>Environments come in several flavors.</a:t>
            </a:r>
          </a:p>
          <a:p>
            <a:r>
              <a:rPr lang="en-US" sz="2200" dirty="0" smtClean="0"/>
              <a:t>The principal distinctions to be made are as follows:</a:t>
            </a:r>
          </a:p>
          <a:p>
            <a:pPr lvl="1"/>
            <a:r>
              <a:rPr lang="en-US" sz="2200" dirty="0" smtClean="0"/>
              <a:t>Accessible vs. inaccessible</a:t>
            </a:r>
          </a:p>
          <a:p>
            <a:pPr lvl="1"/>
            <a:r>
              <a:rPr lang="en-US" sz="2200" dirty="0" smtClean="0"/>
              <a:t>Deterministic vs. nondeterministic.</a:t>
            </a:r>
          </a:p>
          <a:p>
            <a:pPr lvl="1"/>
            <a:r>
              <a:rPr lang="en-US" sz="2200" dirty="0" smtClean="0"/>
              <a:t>Episodic vs. </a:t>
            </a:r>
            <a:r>
              <a:rPr lang="en-US" sz="2200" dirty="0" err="1" smtClean="0"/>
              <a:t>nonepisodic</a:t>
            </a:r>
            <a:endParaRPr lang="en-US" sz="2200" dirty="0" smtClean="0"/>
          </a:p>
          <a:p>
            <a:pPr lvl="1"/>
            <a:r>
              <a:rPr lang="en-US" sz="2200" dirty="0" smtClean="0"/>
              <a:t>Static vs. dynamic</a:t>
            </a:r>
          </a:p>
          <a:p>
            <a:pPr lvl="1"/>
            <a:r>
              <a:rPr lang="en-US" sz="2200" dirty="0" smtClean="0"/>
              <a:t>Discrete vs. continuous</a:t>
            </a:r>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b="1" dirty="0" smtClean="0"/>
              <a:t>Accessible vs. inaccessible.</a:t>
            </a:r>
          </a:p>
          <a:p>
            <a:pPr lvl="1"/>
            <a:r>
              <a:rPr lang="en-US" sz="1800" dirty="0" smtClean="0"/>
              <a:t>If an agent's sensory apparatus gives it access to the complete state of the environment, then we say that the environment is accessible to that agent.</a:t>
            </a:r>
          </a:p>
          <a:p>
            <a:pPr lvl="1"/>
            <a:r>
              <a:rPr lang="en-US" sz="1800" dirty="0" smtClean="0"/>
              <a:t>An environment is effectively accessible if the sensors detect all aspects that are relevant to the choice of action.</a:t>
            </a:r>
          </a:p>
          <a:p>
            <a:pPr lvl="1"/>
            <a:r>
              <a:rPr lang="en-US" sz="1800" dirty="0" smtClean="0"/>
              <a:t>An accessible environment is convenient because the agent need not maintain any internal state to keep track of the world. Ex. chess</a:t>
            </a:r>
          </a:p>
          <a:p>
            <a:r>
              <a:rPr lang="en-US" sz="2200" b="1" dirty="0" smtClean="0"/>
              <a:t>Deterministic vs. nondeterministic (stochastic).</a:t>
            </a:r>
          </a:p>
          <a:p>
            <a:pPr lvl="1"/>
            <a:r>
              <a:rPr lang="en-US" sz="1800" dirty="0" smtClean="0"/>
              <a:t>If the next state of the environment is completely determined by the current state and the actions selected by the agents, then we say the environment is deterministic.  Ex. chess</a:t>
            </a:r>
          </a:p>
          <a:p>
            <a:pPr lvl="1"/>
            <a:r>
              <a:rPr lang="en-US" sz="1800" dirty="0" smtClean="0"/>
              <a:t>In principle, an agent need not worry about uncertainty in an accessible, deterministic environment.</a:t>
            </a:r>
          </a:p>
          <a:p>
            <a:pPr lvl="1"/>
            <a:r>
              <a:rPr lang="en-US" sz="1800" dirty="0" smtClean="0"/>
              <a:t>If the environment is inaccessible, however, then it may </a:t>
            </a:r>
            <a:r>
              <a:rPr lang="en-US" sz="1800" i="1" dirty="0" smtClean="0"/>
              <a:t>appear to be nondeterministic. Ex. Autonomous vehicle</a:t>
            </a:r>
            <a:endParaRPr lang="en-US" sz="1800" dirty="0" smtClean="0"/>
          </a:p>
          <a:p>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b="1" dirty="0" smtClean="0"/>
              <a:t>Episodic vs. </a:t>
            </a:r>
            <a:r>
              <a:rPr lang="en-US" sz="2200" b="1" dirty="0" err="1" smtClean="0"/>
              <a:t>nonepisodic</a:t>
            </a:r>
            <a:r>
              <a:rPr lang="en-US" sz="2200" b="1" dirty="0" smtClean="0"/>
              <a:t> (sequential)</a:t>
            </a:r>
          </a:p>
          <a:p>
            <a:pPr lvl="1"/>
            <a:r>
              <a:rPr lang="en-US" sz="1800" dirty="0" smtClean="0"/>
              <a:t>In an episodic environment, the agent's experience is divided into "episodes.“</a:t>
            </a:r>
          </a:p>
          <a:p>
            <a:pPr lvl="1"/>
            <a:r>
              <a:rPr lang="en-US" sz="1800" dirty="0" smtClean="0"/>
              <a:t>Each episode consists of the agent perceiving and then acting.</a:t>
            </a:r>
          </a:p>
          <a:p>
            <a:pPr lvl="1"/>
            <a:r>
              <a:rPr lang="en-US" sz="1800" dirty="0" smtClean="0"/>
              <a:t>The quality of its action depends just on the episode itself, because subsequent episodes do not depend on what actions occur in previous episodes. </a:t>
            </a:r>
          </a:p>
          <a:p>
            <a:pPr lvl="1"/>
            <a:r>
              <a:rPr lang="en-US" sz="1800" dirty="0" smtClean="0"/>
              <a:t>Episodic environments are much simpler because the agent does not need to think ahead. Ex. Mechanical robot checking defects in a part</a:t>
            </a:r>
          </a:p>
          <a:p>
            <a:r>
              <a:rPr lang="en-US" sz="2200" b="1" dirty="0" smtClean="0"/>
              <a:t>Static vs. dynamic</a:t>
            </a:r>
          </a:p>
          <a:p>
            <a:pPr lvl="1"/>
            <a:r>
              <a:rPr lang="en-US" sz="1800" dirty="0" smtClean="0"/>
              <a:t>If the environment can change while an agent is deliberating, then we say the environment is dynamic for that agent; otherwise it is static.</a:t>
            </a:r>
          </a:p>
          <a:p>
            <a:pPr lvl="1"/>
            <a:r>
              <a:rPr lang="en-US" sz="1800" dirty="0" smtClean="0"/>
              <a:t>Static environments are easy to deal with because the agent need not keep looking at the world while it is deciding on an action, nor need it worry about the passage of time.</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Agent program</a:t>
            </a:r>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Agent program can be simple or intelligent, but the skeleton will be almost same.</a:t>
            </a:r>
          </a:p>
          <a:p>
            <a:r>
              <a:rPr lang="en-US" sz="2200" dirty="0" smtClean="0"/>
              <a:t>They will accept signals from environment and generate actions.</a:t>
            </a:r>
          </a:p>
          <a:p>
            <a:r>
              <a:rPr lang="en-US" sz="2200" dirty="0" smtClean="0">
                <a:latin typeface="Cambria" pitchFamily="18" charset="0"/>
              </a:rPr>
              <a:t>Two things to note about skeleton program :</a:t>
            </a:r>
          </a:p>
          <a:p>
            <a:pPr lvl="1"/>
            <a:r>
              <a:rPr lang="en-US" sz="1800" dirty="0" smtClean="0"/>
              <a:t>First, even though we defined the agent mapping as a function from percept sequences to actions, the agent program receives only a single percept as its input. </a:t>
            </a:r>
          </a:p>
          <a:p>
            <a:pPr lvl="1"/>
            <a:r>
              <a:rPr lang="en-US" sz="1800" dirty="0" smtClean="0"/>
              <a:t>It is up to the agent to build up the percept sequence in memory, if it so desires.</a:t>
            </a:r>
          </a:p>
          <a:p>
            <a:pPr lvl="1"/>
            <a:r>
              <a:rPr lang="en-US" sz="1800" dirty="0" smtClean="0"/>
              <a:t>Second, the goal or performance measure is not part of the skeleton program.</a:t>
            </a:r>
          </a:p>
          <a:p>
            <a:pPr lvl="1"/>
            <a:r>
              <a:rPr lang="en-US" sz="1800" dirty="0" smtClean="0"/>
              <a:t>This is because the performance measure is applied externally to judge the behavior of the agent, and it is often possible to achieve high performance without explicit knowledge of the performance measure</a:t>
            </a: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b="1" dirty="0" smtClean="0"/>
              <a:t>Discrete vs. continuous</a:t>
            </a:r>
          </a:p>
          <a:p>
            <a:pPr lvl="1"/>
            <a:r>
              <a:rPr lang="en-US" sz="1800" dirty="0" smtClean="0"/>
              <a:t>If there are a limited number of distinct, clearly defined percepts and actions, we say that the environment is discrete. </a:t>
            </a:r>
          </a:p>
          <a:p>
            <a:pPr lvl="1"/>
            <a:r>
              <a:rPr lang="en-US" sz="1800" dirty="0" smtClean="0"/>
              <a:t>Chess is discrete—there are a fixed number of possible moves on each turn.</a:t>
            </a:r>
          </a:p>
          <a:p>
            <a:pPr lvl="1"/>
            <a:r>
              <a:rPr lang="en-US" sz="1800" dirty="0" smtClean="0"/>
              <a:t>Taxi driving is continuous—the speed and location of the taxi and the other vehicles sweep through a range of continuous values.</a:t>
            </a:r>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Example environments and characteristics</a:t>
            </a:r>
            <a:endParaRPr lang="en-US" sz="3200"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457200" y="1676400"/>
            <a:ext cx="8251963"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35749" y="1600200"/>
            <a:ext cx="8034996" cy="2669016"/>
          </a:xfrm>
          <a:prstGeom prst="rect">
            <a:avLst/>
          </a:prstGeom>
          <a:noFill/>
          <a:ln w="9525">
            <a:noFill/>
            <a:miter lim="800000"/>
            <a:headEnd/>
            <a:tailEnd/>
          </a:ln>
          <a:effectLst/>
        </p:spPr>
      </p:pic>
      <p:sp>
        <p:nvSpPr>
          <p:cNvPr id="5" name="TextBox 4"/>
          <p:cNvSpPr txBox="1"/>
          <p:nvPr/>
        </p:nvSpPr>
        <p:spPr>
          <a:xfrm>
            <a:off x="685800" y="4572000"/>
            <a:ext cx="7848600" cy="1323439"/>
          </a:xfrm>
          <a:prstGeom prst="rect">
            <a:avLst/>
          </a:prstGeom>
          <a:noFill/>
        </p:spPr>
        <p:txBody>
          <a:bodyPr wrap="square" rtlCol="0">
            <a:spAutoFit/>
          </a:bodyPr>
          <a:lstStyle/>
          <a:p>
            <a:r>
              <a:rPr lang="en-US" sz="2000" dirty="0" smtClean="0">
                <a:latin typeface="Cambria" pitchFamily="18" charset="0"/>
              </a:rPr>
              <a:t>On each invocation, the agent's memory is updated to reflect the new percept, the best action is chosen, and the fact that the action was taken is also stored in memory. The memory persists from one invocation to the next.</a:t>
            </a:r>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Example</a:t>
            </a:r>
            <a:endParaRPr lang="en-US" dirty="0"/>
          </a:p>
        </p:txBody>
      </p:sp>
      <p:sp>
        <p:nvSpPr>
          <p:cNvPr id="3" name="Content Placeholder 2"/>
          <p:cNvSpPr>
            <a:spLocks noGrp="1"/>
          </p:cNvSpPr>
          <p:nvPr>
            <p:ph idx="1"/>
          </p:nvPr>
        </p:nvSpPr>
        <p:spPr/>
        <p:txBody>
          <a:bodyPr/>
          <a:lstStyle/>
          <a:p>
            <a:r>
              <a:rPr lang="en-US" sz="2200" dirty="0" smtClean="0"/>
              <a:t>Let us look at the job of designing an automated taxi driver.</a:t>
            </a:r>
          </a:p>
          <a:p>
            <a:r>
              <a:rPr lang="en-US" sz="2200" dirty="0" smtClean="0"/>
              <a:t>The </a:t>
            </a:r>
            <a:r>
              <a:rPr lang="en-US" sz="2200" dirty="0" smtClean="0"/>
              <a:t>full driving task is extremely </a:t>
            </a:r>
            <a:r>
              <a:rPr lang="en-US" sz="2200" i="1" dirty="0" smtClean="0"/>
              <a:t>open-ended—there is no limit to the novel combinations of </a:t>
            </a:r>
            <a:r>
              <a:rPr lang="en-US" sz="2200" dirty="0" smtClean="0"/>
              <a:t>circumstances that can arise</a:t>
            </a:r>
          </a:p>
          <a:p>
            <a:r>
              <a:rPr lang="en-US" sz="2200" dirty="0" smtClean="0"/>
              <a:t>We must first think about the percepts, actions, goals and environment for the taxi.</a:t>
            </a:r>
          </a:p>
          <a:p>
            <a:r>
              <a:rPr lang="en-US" sz="2200" dirty="0" smtClean="0"/>
              <a:t>See the figure in next slide.</a:t>
            </a:r>
          </a:p>
          <a:p>
            <a:r>
              <a:rPr lang="en-US" sz="2200" dirty="0" smtClean="0"/>
              <a:t>The taxi will need to know where it is, what else is on the road, and how fast it is going.</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7163" y="2290763"/>
            <a:ext cx="8829675" cy="2276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Based on the information given in previous slide, we have to decide  how to build a real program to implement the mapping from percepts to action.</a:t>
            </a:r>
          </a:p>
          <a:p>
            <a:r>
              <a:rPr lang="en-US" sz="2200" dirty="0" smtClean="0"/>
              <a:t>Different aspects of driving suggest different types of agent program.</a:t>
            </a:r>
          </a:p>
          <a:p>
            <a:pPr lvl="1"/>
            <a:r>
              <a:rPr lang="en-US" sz="1800" dirty="0" smtClean="0"/>
              <a:t>Simple reflex agents</a:t>
            </a:r>
          </a:p>
          <a:p>
            <a:pPr lvl="1"/>
            <a:r>
              <a:rPr lang="en-US" sz="1800" dirty="0" smtClean="0"/>
              <a:t>Agents that keep track of the </a:t>
            </a:r>
            <a:r>
              <a:rPr lang="en-US" sz="1800" dirty="0" smtClean="0"/>
              <a:t>world ( Model based reflex agent )</a:t>
            </a:r>
            <a:endParaRPr lang="en-US" sz="1800" dirty="0" smtClean="0"/>
          </a:p>
          <a:p>
            <a:pPr lvl="1"/>
            <a:r>
              <a:rPr lang="en-US" sz="1800" dirty="0" smtClean="0"/>
              <a:t>Goal-based agents</a:t>
            </a:r>
          </a:p>
          <a:p>
            <a:pPr lvl="1"/>
            <a:r>
              <a:rPr lang="en-US" sz="1800" dirty="0" smtClean="0"/>
              <a:t>Utility-based </a:t>
            </a:r>
            <a:r>
              <a:rPr lang="en-US" sz="1800" dirty="0" smtClean="0"/>
              <a:t>agents</a:t>
            </a:r>
          </a:p>
          <a:p>
            <a:pPr lvl="1"/>
            <a:r>
              <a:rPr lang="en-US" sz="1800" dirty="0" smtClean="0"/>
              <a:t>Learning agents</a:t>
            </a:r>
            <a:endParaRPr lang="en-US"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Simple reflex agents</a:t>
            </a:r>
            <a:endParaRPr lang="en-US" sz="3600" dirty="0"/>
          </a:p>
        </p:txBody>
      </p:sp>
      <p:sp>
        <p:nvSpPr>
          <p:cNvPr id="4" name="Content Placeholder 3"/>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1905000" y="1905000"/>
            <a:ext cx="5363196" cy="337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000" dirty="0" smtClean="0"/>
              <a:t>The Simple reflex agents are the simplest agents. These agents take decisions on the basis of the current percepts and ignore the rest of the percept history.</a:t>
            </a:r>
          </a:p>
          <a:p>
            <a:r>
              <a:rPr lang="en-IN" sz="2000" dirty="0" smtClean="0"/>
              <a:t>These agents only succeed in the fully observable environment.</a:t>
            </a:r>
          </a:p>
          <a:p>
            <a:r>
              <a:rPr lang="en-IN" sz="2000" dirty="0" smtClean="0"/>
              <a:t>The Simple reflex agent does not consider any part of percepts history during their decision and action process.</a:t>
            </a:r>
          </a:p>
          <a:p>
            <a:r>
              <a:rPr lang="en-IN" sz="2000" dirty="0" smtClean="0"/>
              <a:t>The Simple reflex agent works on Condition-action rule, which means it maps the current state to action. Such as a Room Cleaner agent, it works only if there is dirt in the room.</a:t>
            </a:r>
          </a:p>
          <a:p>
            <a:r>
              <a:rPr lang="en-IN" sz="2000" dirty="0" smtClean="0"/>
              <a:t>Problems for the simple reflex agent design approach:</a:t>
            </a:r>
          </a:p>
          <a:p>
            <a:pPr lvl="1"/>
            <a:r>
              <a:rPr lang="en-IN" sz="1800" dirty="0" smtClean="0"/>
              <a:t>They have very limited intelligence</a:t>
            </a:r>
          </a:p>
          <a:p>
            <a:pPr lvl="1"/>
            <a:r>
              <a:rPr lang="en-IN" sz="1800" dirty="0" smtClean="0"/>
              <a:t>They do not have knowledge of non-perceptual parts of the current state</a:t>
            </a:r>
          </a:p>
          <a:p>
            <a:pPr lvl="1"/>
            <a:r>
              <a:rPr lang="en-IN" sz="1800" dirty="0" smtClean="0"/>
              <a:t>Mostly too big to generate and to store.</a:t>
            </a:r>
          </a:p>
          <a:p>
            <a:pPr lvl="1"/>
            <a:r>
              <a:rPr lang="en-IN" sz="1800" dirty="0" smtClean="0"/>
              <a:t>Not adaptive to changes in the environment.</a:t>
            </a:r>
          </a:p>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smtClean="0"/>
              <a:t>Model-based reflex agents</a:t>
            </a:r>
            <a:endParaRPr lang="en-US" sz="3600" dirty="0"/>
          </a:p>
        </p:txBody>
      </p:sp>
      <p:sp>
        <p:nvSpPr>
          <p:cNvPr id="4" name="Content Placeholder 3"/>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1905000" y="1905000"/>
            <a:ext cx="5328181"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1079</TotalTime>
  <Words>1176</Words>
  <Application>Microsoft Office PowerPoint</Application>
  <PresentationFormat>On-screen Show (4:3)</PresentationFormat>
  <Paragraphs>94</Paragraphs>
  <Slides>21</Slides>
  <Notes>0</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BusDsgSld</vt:lpstr>
      <vt:lpstr>默认设计模板</vt:lpstr>
      <vt:lpstr>1_默认设计模板</vt:lpstr>
      <vt:lpstr>默认设计模板_2</vt:lpstr>
      <vt:lpstr>Lecture 4</vt:lpstr>
      <vt:lpstr>Agent program</vt:lpstr>
      <vt:lpstr>Slide 3</vt:lpstr>
      <vt:lpstr>Example</vt:lpstr>
      <vt:lpstr>Slide 5</vt:lpstr>
      <vt:lpstr>Slide 6</vt:lpstr>
      <vt:lpstr>Simple reflex agents</vt:lpstr>
      <vt:lpstr>Slide 8</vt:lpstr>
      <vt:lpstr>Model-based reflex agents</vt:lpstr>
      <vt:lpstr>Slide 10</vt:lpstr>
      <vt:lpstr>Goal based agent with explicit goal</vt:lpstr>
      <vt:lpstr>Slide 12</vt:lpstr>
      <vt:lpstr>Utility based agent</vt:lpstr>
      <vt:lpstr>Slide 14</vt:lpstr>
      <vt:lpstr>Learning Agents</vt:lpstr>
      <vt:lpstr>Slide 16</vt:lpstr>
      <vt:lpstr>Properties of environment</vt:lpstr>
      <vt:lpstr>Slide 18</vt:lpstr>
      <vt:lpstr>Slide 19</vt:lpstr>
      <vt:lpstr>Slide 20</vt:lpstr>
      <vt:lpstr>Example environments and characteristics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334</cp:revision>
  <dcterms:created xsi:type="dcterms:W3CDTF">2015-07-23T15:29:25Z</dcterms:created>
  <dcterms:modified xsi:type="dcterms:W3CDTF">2024-07-04T03:41:00Z</dcterms:modified>
</cp:coreProperties>
</file>