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1/6/2023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1/6/2023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1/6/2023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Robotics parts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1371600" y="1295400"/>
            <a:ext cx="5972175" cy="47312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smtClean="0"/>
              <a:t>At the end of the manipulator is the robot's end effector, which interacts directly with objects in the world.</a:t>
            </a:r>
          </a:p>
          <a:p>
            <a:r>
              <a:rPr lang="en-IN" sz="2400" dirty="0" smtClean="0"/>
              <a:t>It may be a screwdriver or other tool, a welding gun, paint sprayer, or a gripper.</a:t>
            </a:r>
          </a:p>
          <a:p>
            <a:r>
              <a:rPr lang="en-IN" sz="2400" dirty="0" smtClean="0"/>
              <a:t>Grippers vary enormously in complexity.</a:t>
            </a:r>
          </a:p>
          <a:p>
            <a:r>
              <a:rPr lang="en-IN" sz="2400" dirty="0" smtClean="0"/>
              <a:t>Two- and three-fingered grippers perform most tasks in manufacturing.</a:t>
            </a:r>
          </a:p>
          <a:p>
            <a:r>
              <a:rPr lang="en-IN" sz="2400" dirty="0" smtClean="0"/>
              <a:t>The mechanical simplicity of these grippers makes them reliable and easy to control, both important attributes for manufacturing.</a:t>
            </a:r>
          </a:p>
          <a:p>
            <a:r>
              <a:rPr lang="en-IN" sz="2400" dirty="0" smtClean="0"/>
              <a:t>At the other end of the complexity spectrum are anthropomorphic hands.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sz="2400" dirty="0" smtClean="0"/>
              <a:t>The Utah-MIT hand shown here faithfully replicates most of the kinematics of a human hand, less one finger.</a:t>
            </a:r>
          </a:p>
          <a:p>
            <a:endParaRPr lang="en-IN" dirty="0"/>
          </a:p>
        </p:txBody>
      </p:sp>
      <p:pic>
        <p:nvPicPr>
          <p:cNvPr id="4" name="Picture 3" descr="102693567.03.01.lg.jpg"/>
          <p:cNvPicPr>
            <a:picLocks noChangeAspect="1"/>
          </p:cNvPicPr>
          <p:nvPr/>
        </p:nvPicPr>
        <p:blipFill>
          <a:blip r:embed="rId2"/>
          <a:stretch>
            <a:fillRect/>
          </a:stretch>
        </p:blipFill>
        <p:spPr>
          <a:xfrm>
            <a:off x="2590800" y="2133600"/>
            <a:ext cx="3352800" cy="39537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Sensors: Tools for perception</a:t>
            </a:r>
            <a:endParaRPr lang="en-IN" dirty="0"/>
          </a:p>
        </p:txBody>
      </p:sp>
      <p:sp>
        <p:nvSpPr>
          <p:cNvPr id="3" name="Content Placeholder 2"/>
          <p:cNvSpPr>
            <a:spLocks noGrp="1"/>
          </p:cNvSpPr>
          <p:nvPr>
            <p:ph sz="quarter" idx="1"/>
          </p:nvPr>
        </p:nvSpPr>
        <p:spPr/>
        <p:txBody>
          <a:bodyPr>
            <a:normAutofit/>
          </a:bodyPr>
          <a:lstStyle/>
          <a:p>
            <a:r>
              <a:rPr lang="en-IN" sz="2400" b="1" dirty="0" smtClean="0"/>
              <a:t>Proprioception</a:t>
            </a:r>
          </a:p>
          <a:p>
            <a:r>
              <a:rPr lang="en-IN" sz="2400" dirty="0" smtClean="0"/>
              <a:t>Like humans, robots have a proprioceptive sense that tells them where their joints are.</a:t>
            </a:r>
          </a:p>
          <a:p>
            <a:r>
              <a:rPr lang="en-IN" sz="2400" b="1" dirty="0" smtClean="0"/>
              <a:t>Encoders</a:t>
            </a:r>
            <a:r>
              <a:rPr lang="en-IN" sz="2400" dirty="0" smtClean="0"/>
              <a:t> fitted to the joints provide very accurate data about joint angle or extension.</a:t>
            </a:r>
          </a:p>
          <a:p>
            <a:r>
              <a:rPr lang="en-IN" sz="2400" dirty="0" smtClean="0"/>
              <a:t>If the output of the encoder is fed back to the control mechanism during motion, the robot can have much greater positioning accuracy than humans.</a:t>
            </a:r>
          </a:p>
          <a:p>
            <a:r>
              <a:rPr lang="en-IN" sz="2400" dirty="0" smtClean="0"/>
              <a:t>For a manipulator, this typically translates to around a few mils (thousandths of an inch) of accuracy in its end-effector position.</a:t>
            </a:r>
          </a:p>
          <a:p>
            <a:r>
              <a:rPr lang="en-IN" sz="2400" dirty="0" smtClean="0"/>
              <a:t>In contrast, humans can manage only a </a:t>
            </a:r>
            <a:r>
              <a:rPr lang="en-IN" sz="2400" dirty="0" err="1" smtClean="0"/>
              <a:t>centimeter</a:t>
            </a:r>
            <a:r>
              <a:rPr lang="en-IN" sz="2400" dirty="0" smtClean="0"/>
              <a:t> or two.</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err="1" smtClean="0"/>
              <a:t>Mobots</a:t>
            </a:r>
            <a:r>
              <a:rPr lang="en-IN" sz="2400" dirty="0" smtClean="0"/>
              <a:t> can measure their change in position using </a:t>
            </a:r>
            <a:r>
              <a:rPr lang="en-IN" sz="2400" b="1" dirty="0" err="1" smtClean="0"/>
              <a:t>odometry</a:t>
            </a:r>
            <a:r>
              <a:rPr lang="en-IN" sz="2400" dirty="0" smtClean="0"/>
              <a:t>, based on sensors that measure wheel rotation</a:t>
            </a:r>
          </a:p>
          <a:p>
            <a:r>
              <a:rPr lang="en-IN" sz="2400" dirty="0" smtClean="0"/>
              <a:t>Orientation can be measured more reliably, using a </a:t>
            </a:r>
            <a:r>
              <a:rPr lang="en-IN" sz="2400" b="1" dirty="0" smtClean="0"/>
              <a:t>magnetic compass or a gyroscope system</a:t>
            </a:r>
            <a:r>
              <a:rPr lang="en-IN" sz="2400" dirty="0" smtClean="0"/>
              <a:t>.</a:t>
            </a:r>
          </a:p>
          <a:p>
            <a:r>
              <a:rPr lang="en-IN" sz="2400" b="1" dirty="0" smtClean="0"/>
              <a:t>Accelerometers</a:t>
            </a:r>
            <a:r>
              <a:rPr lang="en-IN" sz="2400" dirty="0" smtClean="0"/>
              <a:t> can measure the change in velocity.</a:t>
            </a:r>
          </a:p>
          <a:p>
            <a:r>
              <a:rPr lang="en-IN" sz="2400" b="1" dirty="0" smtClean="0"/>
              <a:t>Force sensing</a:t>
            </a:r>
          </a:p>
          <a:p>
            <a:r>
              <a:rPr lang="en-IN" sz="2400" dirty="0" smtClean="0"/>
              <a:t>Even though robots can sense and control the positions of their joints much more accurately than humans, there are still many tasks that cannot be carried out using only position sensing.</a:t>
            </a:r>
          </a:p>
          <a:p>
            <a:r>
              <a:rPr lang="en-IN" sz="2400" dirty="0" smtClean="0"/>
              <a:t>Consider, for example, the task of scraping paint off a windowpane using a razor blade.</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IN" sz="2400" dirty="0" smtClean="0"/>
              <a:t>To get all the paint requires positioning accuracy of about a micron in the direction perpendicular to the glass.</a:t>
            </a:r>
          </a:p>
          <a:p>
            <a:r>
              <a:rPr lang="en-IN" sz="2400" dirty="0" smtClean="0"/>
              <a:t>An error of a </a:t>
            </a:r>
            <a:r>
              <a:rPr lang="en-IN" sz="2400" dirty="0" err="1" smtClean="0"/>
              <a:t>millimeter</a:t>
            </a:r>
            <a:r>
              <a:rPr lang="en-IN" sz="2400" dirty="0" smtClean="0"/>
              <a:t> would cause the robot to either miss the paint altogether or break the glass.</a:t>
            </a:r>
          </a:p>
          <a:p>
            <a:r>
              <a:rPr lang="en-IN" sz="2400" dirty="0" smtClean="0"/>
              <a:t>Obviously, humans are not doing this using position control alone.</a:t>
            </a:r>
          </a:p>
          <a:p>
            <a:r>
              <a:rPr lang="en-IN" sz="2400" dirty="0" smtClean="0"/>
              <a:t>Force can be regulated to some extent by controlling electric motor current, but accurate control requires a </a:t>
            </a:r>
            <a:r>
              <a:rPr lang="en-IN" sz="2400" b="1" dirty="0" smtClean="0"/>
              <a:t>force sensor.</a:t>
            </a:r>
          </a:p>
          <a:p>
            <a:r>
              <a:rPr lang="en-IN" sz="2400" dirty="0" smtClean="0"/>
              <a:t>These sensors are usually placed between the manipulator and end effector and can sense forces and torques in six directions.</a:t>
            </a:r>
          </a:p>
          <a:p>
            <a:r>
              <a:rPr lang="en-IN" sz="2400" dirty="0" smtClean="0"/>
              <a:t>Using force control, a robot can move along a surface while maintaining contact with a fixed pressure.</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IN" sz="2400" dirty="0" smtClean="0"/>
              <a:t>Such motions are called compliant motions, and are extremely important in many robotic applications.</a:t>
            </a:r>
          </a:p>
          <a:p>
            <a:r>
              <a:rPr lang="en-IN" sz="2400" b="1" dirty="0" smtClean="0"/>
              <a:t>Tactile sensing</a:t>
            </a:r>
          </a:p>
          <a:p>
            <a:r>
              <a:rPr lang="en-IN" sz="2400" dirty="0" smtClean="0"/>
              <a:t>Picking up a paper coffee cup or manipulating a tiny screw requires more than </a:t>
            </a:r>
            <a:r>
              <a:rPr lang="en-IN" sz="2400" dirty="0" smtClean="0"/>
              <a:t>Proprioception.</a:t>
            </a:r>
            <a:endParaRPr lang="en-IN" sz="2400" dirty="0" smtClean="0"/>
          </a:p>
          <a:p>
            <a:r>
              <a:rPr lang="en-IN" sz="2400" dirty="0" smtClean="0"/>
              <a:t>The force applied to the cup must be just enough to stop it from slipping, but not enough to crush it.</a:t>
            </a:r>
          </a:p>
          <a:p>
            <a:r>
              <a:rPr lang="en-IN" sz="2400" dirty="0" smtClean="0"/>
              <a:t>Manipulating the screw requires information about exactly where it lies against the fingers that it contacts.</a:t>
            </a:r>
          </a:p>
          <a:p>
            <a:r>
              <a:rPr lang="en-IN" sz="2400" dirty="0" smtClean="0"/>
              <a:t>In both cases, tactile sensing (or touch sensing) can provide the needed information.</a:t>
            </a:r>
          </a:p>
          <a:p>
            <a:r>
              <a:rPr lang="en-IN" sz="2400" dirty="0" smtClean="0"/>
              <a:t>Tactile sensing is the robotic version of the human sense of touch.</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smtClean="0"/>
              <a:t>A robot's tactile sensor uses an elastic material and a sensing scheme that measures the distortion of the material under contact.</a:t>
            </a:r>
          </a:p>
          <a:p>
            <a:r>
              <a:rPr lang="en-IN" sz="2400" dirty="0" smtClean="0"/>
              <a:t>The sensor may give data at an array of points on the elastic surface, producing the analogue of a camera image, but of deformation rather than light intensity.</a:t>
            </a:r>
          </a:p>
          <a:p>
            <a:r>
              <a:rPr lang="en-IN" sz="2400" dirty="0" smtClean="0"/>
              <a:t>Tactile sensors can also sense vibration, which helps to detect the </a:t>
            </a:r>
            <a:r>
              <a:rPr lang="en-IN" sz="2400" dirty="0" smtClean="0"/>
              <a:t>escape </a:t>
            </a:r>
            <a:r>
              <a:rPr lang="en-IN" sz="2400" dirty="0" smtClean="0"/>
              <a:t>of the coffee cup from the holder's grasp.</a:t>
            </a:r>
          </a:p>
          <a:p>
            <a:r>
              <a:rPr lang="en-IN" sz="2400" dirty="0" smtClean="0"/>
              <a:t>Human beings use this scheme with a very fast servo loop to detect slip and control the grasping force to near the minimum needed to prevent slip.</a:t>
            </a: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Autofit/>
          </a:bodyPr>
          <a:lstStyle/>
          <a:p>
            <a:r>
              <a:rPr lang="en-IN" sz="2400" b="1" dirty="0" smtClean="0"/>
              <a:t>Sonar</a:t>
            </a:r>
          </a:p>
          <a:p>
            <a:r>
              <a:rPr lang="en-IN" sz="2400" dirty="0" smtClean="0"/>
              <a:t>Sonar is </a:t>
            </a:r>
            <a:r>
              <a:rPr lang="en-IN" sz="2400" dirty="0" err="1" smtClean="0"/>
              <a:t>SOund</a:t>
            </a:r>
            <a:r>
              <a:rPr lang="en-IN" sz="2400" dirty="0" smtClean="0"/>
              <a:t> </a:t>
            </a:r>
            <a:r>
              <a:rPr lang="en-IN" sz="2400" dirty="0" err="1" smtClean="0"/>
              <a:t>NAvigation</a:t>
            </a:r>
            <a:r>
              <a:rPr lang="en-IN" sz="2400" dirty="0" smtClean="0"/>
              <a:t> and Ranging.</a:t>
            </a:r>
          </a:p>
          <a:p>
            <a:r>
              <a:rPr lang="en-IN" sz="2400" dirty="0" smtClean="0"/>
              <a:t>Sonar provides useful information about objects very close to the robot and is often used for fast emergency collision avoidance.</a:t>
            </a:r>
          </a:p>
          <a:p>
            <a:r>
              <a:rPr lang="en-IN" sz="2400" dirty="0" smtClean="0"/>
              <a:t>It is sometimes used to map the robot's environment over a larger area.</a:t>
            </a:r>
          </a:p>
          <a:p>
            <a:r>
              <a:rPr lang="en-IN" sz="2400" dirty="0" smtClean="0"/>
              <a:t>In the </a:t>
            </a:r>
            <a:r>
              <a:rPr lang="en-IN" sz="2400" dirty="0" smtClean="0"/>
              <a:t>later </a:t>
            </a:r>
            <a:r>
              <a:rPr lang="en-IN" sz="2400" dirty="0" smtClean="0"/>
              <a:t>case, an array of a dozen or more sonar sensors is fitted around the perimeter of the robot, each pointing in a different direction.</a:t>
            </a:r>
          </a:p>
          <a:p>
            <a:r>
              <a:rPr lang="en-IN" sz="2400" dirty="0" smtClean="0"/>
              <a:t>Each sensor ideally measures the distance to the nearest obstacle in the direction it is pointing.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IN" sz="2400" dirty="0" smtClean="0"/>
              <a:t>Sonar works by measuring the time of flight for a sound pulse generated by the sensor to reach an object and be reflected back.</a:t>
            </a:r>
          </a:p>
          <a:p>
            <a:r>
              <a:rPr lang="en-IN" sz="2400" dirty="0" smtClean="0"/>
              <a:t>Sonar has been very effective for obstacle avoidance and tracking a nearby target, such as another mobile robot.</a:t>
            </a:r>
          </a:p>
          <a:p>
            <a:r>
              <a:rPr lang="en-IN" sz="2400" dirty="0" smtClean="0"/>
              <a:t>But although it should be possible to measure the time delay very accurately, sonar has rarely been able to produce reliable and precise data for mapping.</a:t>
            </a:r>
          </a:p>
          <a:p>
            <a:r>
              <a:rPr lang="en-IN" sz="2400" b="1" dirty="0" smtClean="0"/>
              <a:t>Camera data</a:t>
            </a:r>
          </a:p>
          <a:p>
            <a:r>
              <a:rPr lang="en-IN" sz="2400" dirty="0" smtClean="0"/>
              <a:t>Human and animal vision systems remain the envy of all machine-vision researchers.</a:t>
            </a:r>
          </a:p>
          <a:p>
            <a:r>
              <a:rPr lang="en-IN" sz="2400" dirty="0" smtClean="0"/>
              <a:t>Fortunately, for a robot‘s purposes, something simpler than a general vision system will usually suffice.</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smtClean="0"/>
              <a:t>Robots are distinguished from each other by the effectors and sensors with which they are equipped.</a:t>
            </a:r>
          </a:p>
          <a:p>
            <a:r>
              <a:rPr lang="en-IN" sz="2400" dirty="0" smtClean="0"/>
              <a:t>A mobile robot requires some kind of legs or wheels, and a </a:t>
            </a:r>
            <a:r>
              <a:rPr lang="en-IN" sz="2400" dirty="0" err="1" smtClean="0"/>
              <a:t>teleoperated</a:t>
            </a:r>
            <a:r>
              <a:rPr lang="en-IN" sz="2400" dirty="0" smtClean="0"/>
              <a:t> robot needs a camera.</a:t>
            </a:r>
          </a:p>
          <a:p>
            <a:r>
              <a:rPr lang="en-IN" sz="2400" dirty="0" smtClean="0"/>
              <a:t>A robot has some sort of rigid body, with rigid links that can move about.</a:t>
            </a:r>
          </a:p>
          <a:p>
            <a:r>
              <a:rPr lang="en-IN" sz="2400" dirty="0" smtClean="0"/>
              <a:t>Links meet each other at joints, which allow motion.</a:t>
            </a:r>
          </a:p>
          <a:p>
            <a:r>
              <a:rPr lang="en-IN" sz="2400" dirty="0" smtClean="0"/>
              <a:t>Attached to the final links of the robot are </a:t>
            </a:r>
            <a:r>
              <a:rPr lang="en-IN" sz="2400" b="1" dirty="0" smtClean="0"/>
              <a:t>end effectors</a:t>
            </a:r>
            <a:r>
              <a:rPr lang="en-IN" sz="2400" dirty="0" smtClean="0"/>
              <a:t>, which the robot uses to interact with the world.</a:t>
            </a:r>
          </a:p>
          <a:p>
            <a:r>
              <a:rPr lang="en-IN" sz="2400" dirty="0" smtClean="0"/>
              <a:t>End effectors may be suction cups, squeeze grippers, screwdrivers, welding guns, or paint sprayers, to name a few.</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1219200"/>
            <a:ext cx="8229600" cy="5105400"/>
          </a:xfrm>
        </p:spPr>
        <p:txBody>
          <a:bodyPr>
            <a:normAutofit fontScale="92500" lnSpcReduction="10000"/>
          </a:bodyPr>
          <a:lstStyle/>
          <a:p>
            <a:r>
              <a:rPr lang="en-IN" dirty="0" smtClean="0"/>
              <a:t>If the set of tasks the robot needs to perform is limited, then vision need only supply the information relevant to those tasks.</a:t>
            </a:r>
          </a:p>
          <a:p>
            <a:r>
              <a:rPr lang="en-IN" dirty="0" smtClean="0"/>
              <a:t>Special-purpose robots can also take advantage of so-called </a:t>
            </a:r>
            <a:r>
              <a:rPr lang="en-IN" b="1" dirty="0" smtClean="0"/>
              <a:t>domain constraints </a:t>
            </a:r>
            <a:r>
              <a:rPr lang="en-IN" dirty="0" smtClean="0"/>
              <a:t>that can be assumed to apply in restricted environments.</a:t>
            </a:r>
          </a:p>
          <a:p>
            <a:r>
              <a:rPr lang="en-IN" dirty="0" smtClean="0"/>
              <a:t>For example, in a building, flat surfaces can be assumed to be vertical or horizontal, and objects are supported on a flat ground plane.</a:t>
            </a:r>
          </a:p>
          <a:p>
            <a:r>
              <a:rPr lang="en-IN" dirty="0" smtClean="0"/>
              <a:t>In some cases, one can also modify the environment itself to make the robot's task easier.</a:t>
            </a:r>
          </a:p>
          <a:p>
            <a:r>
              <a:rPr lang="en-IN" dirty="0" smtClean="0"/>
              <a:t>One simple way of doing this, widely used in warehousing tasks, is to put bar-code stickers in various locations that the robot can read and use to get an exact position fix.</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1219200"/>
            <a:ext cx="8229600" cy="5105400"/>
          </a:xfrm>
        </p:spPr>
        <p:txBody>
          <a:bodyPr>
            <a:normAutofit fontScale="92500" lnSpcReduction="10000"/>
          </a:bodyPr>
          <a:lstStyle/>
          <a:p>
            <a:r>
              <a:rPr lang="en-IN" dirty="0" smtClean="0"/>
              <a:t>Slightly more drastic is the use of </a:t>
            </a:r>
            <a:r>
              <a:rPr lang="en-IN" b="1" dirty="0" smtClean="0"/>
              <a:t>structured light sensors, which project their own light source onto objects </a:t>
            </a:r>
            <a:r>
              <a:rPr lang="en-IN" dirty="0" smtClean="0"/>
              <a:t>to simplify the problem of shape determination.</a:t>
            </a:r>
          </a:p>
          <a:p>
            <a:r>
              <a:rPr lang="en-IN" dirty="0" smtClean="0"/>
              <a:t>Imagine a vertical light stripe cast as shown in slide 23. </a:t>
            </a:r>
          </a:p>
          <a:p>
            <a:r>
              <a:rPr lang="en-IN" dirty="0" smtClean="0"/>
              <a:t>When this stripe cuts an object, it produces a contour whose 3-D shape is easily inferred by triangulation from any vantage point not in the plane of the stripe.</a:t>
            </a:r>
          </a:p>
          <a:p>
            <a:r>
              <a:rPr lang="en-IN" dirty="0" smtClean="0"/>
              <a:t>By moving the stripe, or by using several </a:t>
            </a:r>
            <a:r>
              <a:rPr lang="en-IN" dirty="0" err="1" smtClean="0"/>
              <a:t>rasters</a:t>
            </a:r>
            <a:r>
              <a:rPr lang="en-IN" dirty="0" smtClean="0"/>
              <a:t> of stripes at different </a:t>
            </a:r>
            <a:r>
              <a:rPr lang="en-IN" dirty="0" err="1" smtClean="0"/>
              <a:t>spacings</a:t>
            </a:r>
            <a:r>
              <a:rPr lang="en-IN" dirty="0" smtClean="0"/>
              <a:t>, it is possible to produce a very dense three-dimensional map of the object in a short space of time.</a:t>
            </a:r>
          </a:p>
          <a:p>
            <a:r>
              <a:rPr lang="en-IN" dirty="0" smtClean="0"/>
              <a:t>A number of devices are available now that include a laser source, stripe control, camera, and all the image processing needed to compute a map of distances to points in the image.</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smtClean="0"/>
              <a:t>From the user's point of view, these laser range finders really are depth sensors, providing a depth image that updates rapidly, perhaps several times a second.</a:t>
            </a:r>
          </a:p>
          <a:p>
            <a:r>
              <a:rPr lang="en-IN" sz="2400" dirty="0" smtClean="0"/>
              <a:t>For model-based recognition, some very simple light-beam sensors have been used recently.</a:t>
            </a:r>
          </a:p>
          <a:p>
            <a:r>
              <a:rPr lang="en-IN" sz="2400" dirty="0" smtClean="0"/>
              <a:t>These sensors provide a small number of very accurate measurements of object geometry.</a:t>
            </a:r>
          </a:p>
          <a:p>
            <a:r>
              <a:rPr lang="en-IN" sz="2400" dirty="0" smtClean="0"/>
              <a:t>When models are known, these measurements suffice to compute the object's identity and position.</a:t>
            </a:r>
          </a:p>
          <a:p>
            <a:r>
              <a:rPr lang="en-IN" sz="2400" dirty="0" smtClean="0"/>
              <a:t>In slide 24, two examples are shown, a cross-beam sensor and a parallel-beam sensor.</a:t>
            </a:r>
          </a:p>
          <a:p>
            <a:endParaRPr lang="en-I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pic>
        <p:nvPicPr>
          <p:cNvPr id="4099" name="Picture 3"/>
          <p:cNvPicPr>
            <a:picLocks noChangeAspect="1" noChangeArrowheads="1"/>
          </p:cNvPicPr>
          <p:nvPr/>
        </p:nvPicPr>
        <p:blipFill>
          <a:blip r:embed="rId2"/>
          <a:srcRect/>
          <a:stretch>
            <a:fillRect/>
          </a:stretch>
        </p:blipFill>
        <p:spPr bwMode="auto">
          <a:xfrm>
            <a:off x="457200" y="1371600"/>
            <a:ext cx="8041198" cy="3733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5122" name="Picture 2"/>
          <p:cNvPicPr>
            <a:picLocks noChangeAspect="1" noChangeArrowheads="1"/>
          </p:cNvPicPr>
          <p:nvPr/>
        </p:nvPicPr>
        <p:blipFill>
          <a:blip r:embed="rId2"/>
          <a:srcRect/>
          <a:stretch>
            <a:fillRect/>
          </a:stretch>
        </p:blipFill>
        <p:spPr bwMode="auto">
          <a:xfrm>
            <a:off x="533400" y="1752600"/>
            <a:ext cx="8081668" cy="3352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smtClean="0"/>
              <a:t>Some robots have special connectors on the last link that allow them to quickly remove one end effector and attach another.</a:t>
            </a:r>
          </a:p>
          <a:p>
            <a:r>
              <a:rPr lang="en-IN" sz="2400" dirty="0" smtClean="0"/>
              <a:t>The well-equipped robot also has one or more sensors, perhaps including cameras, infrared sensors, radar, sonar, and accelerometer.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Effectors: Tools for action</a:t>
            </a:r>
            <a:endParaRPr lang="en-IN" dirty="0"/>
          </a:p>
        </p:txBody>
      </p:sp>
      <p:sp>
        <p:nvSpPr>
          <p:cNvPr id="3" name="Content Placeholder 2"/>
          <p:cNvSpPr>
            <a:spLocks noGrp="1"/>
          </p:cNvSpPr>
          <p:nvPr>
            <p:ph sz="quarter" idx="1"/>
          </p:nvPr>
        </p:nvSpPr>
        <p:spPr/>
        <p:txBody>
          <a:bodyPr>
            <a:normAutofit/>
          </a:bodyPr>
          <a:lstStyle/>
          <a:p>
            <a:r>
              <a:rPr lang="en-IN" sz="2400" dirty="0" smtClean="0"/>
              <a:t>An effector is any device that affects the environment, under the control of the robot.</a:t>
            </a:r>
          </a:p>
          <a:p>
            <a:r>
              <a:rPr lang="en-IN" sz="2400" dirty="0" smtClean="0"/>
              <a:t>An effector must be equipped with an </a:t>
            </a:r>
            <a:r>
              <a:rPr lang="en-IN" sz="2400" b="1" dirty="0" smtClean="0"/>
              <a:t>actuator </a:t>
            </a:r>
            <a:r>
              <a:rPr lang="en-IN" sz="2400" dirty="0" smtClean="0"/>
              <a:t>that converts software commands into physical motion.</a:t>
            </a:r>
          </a:p>
          <a:p>
            <a:r>
              <a:rPr lang="en-IN" sz="2400" dirty="0" smtClean="0"/>
              <a:t>The actuators themselves are typically electric motors or hydraulic or pneumatic cylinders.</a:t>
            </a:r>
          </a:p>
          <a:p>
            <a:r>
              <a:rPr lang="en-IN" sz="2400" dirty="0" smtClean="0"/>
              <a:t>For simplicity, we will assume that each actuator determines a single motion or degree of freedom.</a:t>
            </a:r>
          </a:p>
          <a:p>
            <a:r>
              <a:rPr lang="en-IN" sz="2400" dirty="0" smtClean="0"/>
              <a:t>Effectors are used in two main ways: to change the position of the robot within its environment (locomotion), and to move other objects in the environment (manipulation).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b="1" dirty="0" smtClean="0"/>
              <a:t>Locomotion</a:t>
            </a:r>
          </a:p>
          <a:p>
            <a:r>
              <a:rPr lang="en-IN" sz="2400" dirty="0" smtClean="0"/>
              <a:t>The vast majority of land animals use legs for locomotion.</a:t>
            </a:r>
          </a:p>
          <a:p>
            <a:r>
              <a:rPr lang="en-IN" sz="2400" dirty="0" smtClean="0"/>
              <a:t>Legged locomotion turns out to be very difficult for robots, and is used only in special circumstances.</a:t>
            </a:r>
          </a:p>
          <a:p>
            <a:r>
              <a:rPr lang="en-IN" sz="2400" dirty="0" smtClean="0"/>
              <a:t>The most obvious application is motion in rough terrain with large obstacles.</a:t>
            </a:r>
          </a:p>
          <a:p>
            <a:r>
              <a:rPr lang="da-DK" sz="2400" dirty="0" smtClean="0"/>
              <a:t>The Ambler robot, for </a:t>
            </a:r>
            <a:r>
              <a:rPr lang="en-IN" sz="2400" dirty="0" smtClean="0"/>
              <a:t>example, is a six-legged robot, about 30 feet tall, capable of negotiating obstacles more than 6 feet in diameter.</a:t>
            </a:r>
          </a:p>
          <a:p>
            <a:r>
              <a:rPr lang="en-IN" sz="2400" dirty="0" smtClean="0"/>
              <a:t>The Ambler is a statically stable walker. That is, it can pause at any stage during its gait without tumbling over.</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r>
              <a:rPr lang="en-IN" dirty="0" smtClean="0"/>
              <a:t>T</a:t>
            </a:r>
            <a:r>
              <a:rPr lang="en-IN" dirty="0" smtClean="0"/>
              <a:t>he </a:t>
            </a:r>
            <a:r>
              <a:rPr lang="en-IN" dirty="0" smtClean="0"/>
              <a:t>quest for faster, more efficient legged machines has led to a series of dynamically stable hopping robots which would crash if forced to pause, but do well as long as they keep moving.</a:t>
            </a:r>
          </a:p>
          <a:p>
            <a:r>
              <a:rPr lang="en-IN" dirty="0" smtClean="0"/>
              <a:t>These robots use rhythmic motion of four, two, or even a single leg to control the locomotion of the body in three dimensions.</a:t>
            </a:r>
          </a:p>
          <a:p>
            <a:r>
              <a:rPr lang="en-IN" dirty="0" smtClean="0"/>
              <a:t>They do not have enough legs in contact with the ground to be stable statically, and will fall if their hopping motion stops.</a:t>
            </a:r>
          </a:p>
          <a:p>
            <a:r>
              <a:rPr lang="en-IN" dirty="0" smtClean="0"/>
              <a:t>They are dynamically stable because corrections to leg motion keep the body upright when it is bumped or when the ground is uneven.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b="1" dirty="0" smtClean="0"/>
              <a:t>Manipulation</a:t>
            </a:r>
          </a:p>
          <a:p>
            <a:r>
              <a:rPr lang="en-IN" sz="2400" dirty="0" smtClean="0"/>
              <a:t>Manipulators are the  effectors that move objects in the environment.</a:t>
            </a:r>
          </a:p>
          <a:p>
            <a:r>
              <a:rPr lang="en-IN" sz="2400" dirty="0" smtClean="0"/>
              <a:t>The ancestors of robot manipulators were </a:t>
            </a:r>
            <a:r>
              <a:rPr lang="en-IN" sz="2400" dirty="0" err="1" smtClean="0"/>
              <a:t>teleoperated</a:t>
            </a:r>
            <a:r>
              <a:rPr lang="en-IN" sz="2400" dirty="0" smtClean="0"/>
              <a:t> mechanisms that allowed humans to manipulate hazardous materials, and that mimicked the geometry of a human arm.</a:t>
            </a:r>
          </a:p>
          <a:p>
            <a:r>
              <a:rPr lang="en-IN" sz="2400" dirty="0" smtClean="0"/>
              <a:t>Early robots as a rule followed this precedent, and have anthropomorphic kinematics.</a:t>
            </a:r>
          </a:p>
          <a:p>
            <a:r>
              <a:rPr lang="en-IN" sz="2400" b="1" dirty="0" smtClean="0"/>
              <a:t>kinematics is the study of </a:t>
            </a:r>
            <a:r>
              <a:rPr lang="en-IN" sz="2400" dirty="0" smtClean="0"/>
              <a:t>the correspondence between the actuator motions in a mechanism, and the resulting motion of its various parts.</a:t>
            </a:r>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smtClean="0"/>
              <a:t>Most manipulators allow for either rotary motion (rotation around a fixed hub) or prismatic motion (linear movement, as with a piston inside a cylinder).</a:t>
            </a:r>
          </a:p>
          <a:p>
            <a:r>
              <a:rPr lang="en-IN" sz="2400" dirty="0" smtClean="0"/>
              <a:t>Figure in next slide shows the Stanford Manipulator, used in several early experiments in robotics.</a:t>
            </a:r>
          </a:p>
          <a:p>
            <a:r>
              <a:rPr lang="en-IN" sz="2400" dirty="0" smtClean="0"/>
              <a:t>This design has six rotary joints arranged sequentially.</a:t>
            </a:r>
          </a:p>
          <a:p>
            <a:r>
              <a:rPr lang="en-IN" sz="2400" dirty="0" smtClean="0"/>
              <a:t>A nearly anthropomorphic design is the </a:t>
            </a:r>
            <a:r>
              <a:rPr lang="en-IN" sz="2400" dirty="0" err="1" smtClean="0"/>
              <a:t>Unimation</a:t>
            </a:r>
            <a:r>
              <a:rPr lang="en-IN" sz="2400" dirty="0" smtClean="0"/>
              <a:t> PUMA shown in Figure in slide 10.</a:t>
            </a:r>
          </a:p>
          <a:p>
            <a:r>
              <a:rPr lang="en-IN" sz="2400" dirty="0" smtClean="0"/>
              <a:t>This design has six rotary joints arranged sequentially.</a:t>
            </a:r>
          </a:p>
          <a:p>
            <a:r>
              <a:rPr lang="en-IN" sz="2400" dirty="0" smtClean="0"/>
              <a:t>The shorthand description of its kinematic configuration is "RRRRRR“.</a:t>
            </a:r>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smtClean="0"/>
              <a:t>The Stanford Manipulator, an early robot arm with five rotary (R) and one prismatic (P) joints, for a total of six degrees of freedom.</a:t>
            </a:r>
            <a:endParaRPr lang="en-IN" sz="2400" dirty="0"/>
          </a:p>
        </p:txBody>
      </p:sp>
      <p:pic>
        <p:nvPicPr>
          <p:cNvPr id="2050" name="Picture 2"/>
          <p:cNvPicPr>
            <a:picLocks noChangeAspect="1" noChangeArrowheads="1"/>
          </p:cNvPicPr>
          <p:nvPr/>
        </p:nvPicPr>
        <p:blipFill>
          <a:blip r:embed="rId2"/>
          <a:srcRect/>
          <a:stretch>
            <a:fillRect/>
          </a:stretch>
        </p:blipFill>
        <p:spPr bwMode="auto">
          <a:xfrm>
            <a:off x="533400" y="2895600"/>
            <a:ext cx="7966841" cy="3505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220</TotalTime>
  <Words>1843</Words>
  <Application>Microsoft Office PowerPoint</Application>
  <PresentationFormat>On-screen Show (4:3)</PresentationFormat>
  <Paragraphs>101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Origin</vt:lpstr>
      <vt:lpstr>Robotics parts</vt:lpstr>
      <vt:lpstr>Slide 2</vt:lpstr>
      <vt:lpstr>Slide 3</vt:lpstr>
      <vt:lpstr>Effectors: Tools for action</vt:lpstr>
      <vt:lpstr>Slide 5</vt:lpstr>
      <vt:lpstr>Slide 6</vt:lpstr>
      <vt:lpstr>Slide 7</vt:lpstr>
      <vt:lpstr>Slide 8</vt:lpstr>
      <vt:lpstr>Slide 9</vt:lpstr>
      <vt:lpstr>Slide 10</vt:lpstr>
      <vt:lpstr>Slide 11</vt:lpstr>
      <vt:lpstr>Slide 12</vt:lpstr>
      <vt:lpstr>Sensors: Tools for perception</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parts</dc:title>
  <dc:creator>User</dc:creator>
  <cp:lastModifiedBy>Windows User</cp:lastModifiedBy>
  <cp:revision>22</cp:revision>
  <dcterms:created xsi:type="dcterms:W3CDTF">2006-08-16T00:00:00Z</dcterms:created>
  <dcterms:modified xsi:type="dcterms:W3CDTF">2023-01-06T08:18:34Z</dcterms:modified>
</cp:coreProperties>
</file>