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10/20/2023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10/20/2023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s.cmu.edu/~tom/pubs/theo_framework_1989.pdf" TargetMode="External"/><Relationship Id="rId2" Type="http://schemas.openxmlformats.org/officeDocument/2006/relationships/hyperlink" Target="https://en.wikipedia.org/wiki/Soar_(cognitive_architectu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Robotics architecture</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a:t>Soar is a cognitive architecture, originally created by John Laird, Allen Newell, and Paul </a:t>
            </a:r>
            <a:r>
              <a:rPr lang="en-IN" sz="2400" dirty="0" err="1"/>
              <a:t>Rosenbloom</a:t>
            </a:r>
            <a:r>
              <a:rPr lang="en-IN" sz="2400" dirty="0"/>
              <a:t> at Carnegie Mellon University. </a:t>
            </a:r>
          </a:p>
          <a:p>
            <a:r>
              <a:rPr lang="en-IN" sz="2400" dirty="0"/>
              <a:t>It is now maintained and developed by John Laird's research group at the University of Michigan.</a:t>
            </a:r>
          </a:p>
          <a:p>
            <a:r>
              <a:rPr lang="en-IN" sz="2400" dirty="0"/>
              <a:t>The goal of the Soar project is to develop the fixed computational building blocks necessary for general intelligent agents – agents that can perform a wide range of tasks and encode, use, and learn all types of knowledge to realize the full range of cognitive capabilities found in humans, such as decision making, problem solving, planning, and natural-language understanding.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Architectures</a:t>
            </a:r>
            <a:endParaRPr lang="en-IN" dirty="0"/>
          </a:p>
        </p:txBody>
      </p:sp>
      <p:sp>
        <p:nvSpPr>
          <p:cNvPr id="3" name="Content Placeholder 2"/>
          <p:cNvSpPr>
            <a:spLocks noGrp="1"/>
          </p:cNvSpPr>
          <p:nvPr>
            <p:ph sz="quarter" idx="1"/>
          </p:nvPr>
        </p:nvSpPr>
        <p:spPr/>
        <p:txBody>
          <a:bodyPr>
            <a:normAutofit/>
          </a:bodyPr>
          <a:lstStyle/>
          <a:p>
            <a:r>
              <a:rPr lang="en-IN" sz="2400" dirty="0"/>
              <a:t>The architecture of a robot defines how the job of generating actions from </a:t>
            </a:r>
            <a:r>
              <a:rPr lang="en-IN" sz="2400" dirty="0" err="1"/>
              <a:t>percepts</a:t>
            </a:r>
            <a:r>
              <a:rPr lang="en-IN" sz="2400" dirty="0"/>
              <a:t> is organized.</a:t>
            </a:r>
          </a:p>
          <a:p>
            <a:r>
              <a:rPr lang="en-IN" sz="2400" dirty="0"/>
              <a:t>We will largely be concerned with autonomous mobile robots in dynamic environments, for which the need for a sophisticated control architecture is clear.</a:t>
            </a:r>
          </a:p>
          <a:p>
            <a:r>
              <a:rPr lang="en-IN" sz="2400" dirty="0"/>
              <a:t>The design of robot architectures is essentially the same agent design problem.</a:t>
            </a:r>
          </a:p>
          <a:p>
            <a:r>
              <a:rPr lang="en-IN" sz="2400" dirty="0"/>
              <a:t>There is no accepted theory of architecture design that can be used to prove that one design is better than another.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219200"/>
            <a:ext cx="8229600" cy="5181600"/>
          </a:xfrm>
        </p:spPr>
        <p:txBody>
          <a:bodyPr>
            <a:normAutofit lnSpcReduction="10000"/>
          </a:bodyPr>
          <a:lstStyle/>
          <a:p>
            <a:r>
              <a:rPr lang="en-IN" sz="2400" b="1" dirty="0"/>
              <a:t>Classical architecture</a:t>
            </a:r>
          </a:p>
          <a:p>
            <a:r>
              <a:rPr lang="en-IN" sz="2400" dirty="0"/>
              <a:t>By the late 1960s, primitive but serviceable tools for intelligent robots were available.</a:t>
            </a:r>
          </a:p>
          <a:p>
            <a:r>
              <a:rPr lang="en-IN" sz="2400" dirty="0"/>
              <a:t>These included vision systems that could locate simple polyhedral objects; two-dimensional </a:t>
            </a:r>
            <a:r>
              <a:rPr lang="en-IN" sz="2400" dirty="0" err="1"/>
              <a:t>pathplanning</a:t>
            </a:r>
            <a:r>
              <a:rPr lang="en-IN" sz="2400" dirty="0"/>
              <a:t> algorithms; and resolution theorem </a:t>
            </a:r>
            <a:r>
              <a:rPr lang="en-IN" sz="2400" dirty="0" err="1"/>
              <a:t>provers</a:t>
            </a:r>
            <a:r>
              <a:rPr lang="en-IN" sz="2400" dirty="0"/>
              <a:t> that could construct simple, symbolic plans using situation calculus.</a:t>
            </a:r>
          </a:p>
          <a:p>
            <a:r>
              <a:rPr lang="en-IN" sz="2400" dirty="0"/>
              <a:t>From these tools, together with a collection of wheels, motors and sensors, emerged </a:t>
            </a:r>
            <a:r>
              <a:rPr lang="en-IN" sz="2400" dirty="0" err="1"/>
              <a:t>Shakey</a:t>
            </a:r>
            <a:r>
              <a:rPr lang="en-IN" sz="2400" dirty="0"/>
              <a:t>, the forerunner of many intelligent robot projects.</a:t>
            </a:r>
          </a:p>
          <a:p>
            <a:r>
              <a:rPr lang="en-IN" sz="2400" dirty="0"/>
              <a:t>The first version of Shakey, appearing in 1969, demonstrated the importance of experimental research in bringing to light unsuspected difficulties.</a:t>
            </a:r>
          </a:p>
          <a:p>
            <a:r>
              <a:rPr lang="en-IN" sz="2400" dirty="0"/>
              <a:t>https://en.wikipedia.org/wiki/Shakey_the_robot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r>
              <a:rPr lang="en-IN" sz="2400" dirty="0"/>
              <a:t>The researchers found that general purpose resolution theorem-</a:t>
            </a:r>
            <a:r>
              <a:rPr lang="en-IN" sz="2400" dirty="0" err="1"/>
              <a:t>provers</a:t>
            </a:r>
            <a:r>
              <a:rPr lang="en-IN" sz="2400" dirty="0"/>
              <a:t> were too inefficient to find nontrivial plans, that integrating geometric and symbolic representations of the world was extremely difficult, and that plans don‘t work.</a:t>
            </a:r>
          </a:p>
          <a:p>
            <a:r>
              <a:rPr lang="en-IN" sz="2400" dirty="0"/>
              <a:t>This last discovery came about because </a:t>
            </a:r>
            <a:r>
              <a:rPr lang="en-IN" sz="2400" dirty="0" err="1"/>
              <a:t>Shakey</a:t>
            </a:r>
            <a:r>
              <a:rPr lang="en-IN" sz="2400" dirty="0"/>
              <a:t> was designed to execute plans without monitoring their success or failure.</a:t>
            </a:r>
          </a:p>
          <a:p>
            <a:r>
              <a:rPr lang="en-IN" sz="2400" dirty="0"/>
              <a:t>Because of wheel slippage, measurement errors and so on, almost all plans of any length failed at some point during execution.</a:t>
            </a:r>
          </a:p>
          <a:p>
            <a:r>
              <a:rPr lang="en-IN" sz="2400" dirty="0"/>
              <a:t>The second version of </a:t>
            </a:r>
            <a:r>
              <a:rPr lang="en-IN" sz="2400" dirty="0" err="1"/>
              <a:t>Shakey</a:t>
            </a:r>
            <a:r>
              <a:rPr lang="en-IN" sz="2400" dirty="0"/>
              <a:t> incorporated several improvements.</a:t>
            </a:r>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IN" sz="2400" dirty="0"/>
              <a:t>First, most of the detailed work of finding paths and moving objects was moved from the general problem-solving level down into special-purpose programs called intermediate-level actions (ILAs).</a:t>
            </a:r>
          </a:p>
          <a:p>
            <a:r>
              <a:rPr lang="en-IN" sz="2400" dirty="0"/>
              <a:t>These actions in fact consisted of complex routines of low-level actions (LLAs) for controlling the physical robot, and included some error detection and recovery capabilities.</a:t>
            </a:r>
          </a:p>
          <a:p>
            <a:r>
              <a:rPr lang="en-IN" sz="2400" dirty="0"/>
              <a:t>For example, one ILA called </a:t>
            </a:r>
            <a:r>
              <a:rPr lang="en-IN" sz="2400" dirty="0" err="1"/>
              <a:t>NAvTo</a:t>
            </a:r>
            <a:r>
              <a:rPr lang="en-IN" sz="2400" dirty="0"/>
              <a:t> could move the robot from one place to another within a room by calling the </a:t>
            </a:r>
            <a:r>
              <a:rPr lang="en-IN" sz="2400" b="1" dirty="0"/>
              <a:t>A* algorithm</a:t>
            </a:r>
            <a:r>
              <a:rPr lang="en-IN" sz="2400" dirty="0"/>
              <a:t> to plan a path and then calling LLAs to execute the path, doing some path corrections along the way.</a:t>
            </a:r>
          </a:p>
          <a:p>
            <a:r>
              <a:rPr lang="en-IN" sz="2400" dirty="0"/>
              <a:t>The LLAs were also responsible for updating the internal model of the world state, which was stored in first-order logic.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Autofit/>
          </a:bodyPr>
          <a:lstStyle/>
          <a:p>
            <a:r>
              <a:rPr lang="en-IN" sz="2300" dirty="0"/>
              <a:t>Motion errors were explicitly modelled, so that as the robot moved, its uncertainty about its location increased.</a:t>
            </a:r>
          </a:p>
          <a:p>
            <a:r>
              <a:rPr lang="en-IN" sz="2300" dirty="0"/>
              <a:t>Once the uncertainty exceeded a threshold for safe navigation, the LLA would call on the vision subsystem to provide a new position fix.</a:t>
            </a:r>
          </a:p>
          <a:p>
            <a:r>
              <a:rPr lang="en-IN" sz="2300" dirty="0"/>
              <a:t>The key contribution of the ILA/LLA system, then, was to provide a relatively clean and reliable set of actions for the planning system.</a:t>
            </a:r>
          </a:p>
          <a:p>
            <a:r>
              <a:rPr lang="en-IN" sz="2300" dirty="0"/>
              <a:t>The planning system used the STRIPS algorithm, essentially a theorem-</a:t>
            </a:r>
            <a:r>
              <a:rPr lang="en-IN" sz="2300" dirty="0" err="1"/>
              <a:t>prover</a:t>
            </a:r>
            <a:r>
              <a:rPr lang="en-IN" sz="2300" dirty="0"/>
              <a:t> specially designed for efficient generation of action sequences.</a:t>
            </a:r>
          </a:p>
          <a:p>
            <a:r>
              <a:rPr lang="en-IN" sz="2300" dirty="0"/>
              <a:t>STRIPS also introduced the idea of compiling MACRO-OPERATORS the results of planning into generalized macro-operators,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a:t>The entire system was controlled by </a:t>
            </a:r>
            <a:r>
              <a:rPr lang="en-IN" sz="2400" b="1" dirty="0"/>
              <a:t>PLANEX</a:t>
            </a:r>
            <a:r>
              <a:rPr lang="en-IN" sz="2400" dirty="0"/>
              <a:t>, which accepted goals from the user, called </a:t>
            </a:r>
            <a:r>
              <a:rPr lang="en-IN" sz="2400" b="1" dirty="0"/>
              <a:t>STRIPS</a:t>
            </a:r>
            <a:r>
              <a:rPr lang="en-IN" sz="2400" dirty="0"/>
              <a:t> to generate plans, then executed them by calling the specified </a:t>
            </a:r>
            <a:r>
              <a:rPr lang="en-IN" sz="2400" b="1" dirty="0"/>
              <a:t>ILA</a:t>
            </a:r>
            <a:r>
              <a:rPr lang="en-IN" sz="2400" dirty="0"/>
              <a:t>s.</a:t>
            </a:r>
          </a:p>
          <a:p>
            <a:r>
              <a:rPr lang="en-IN" sz="2400" dirty="0"/>
              <a:t>PLANEX kept track of the current world state, comparing it to the preconditions of each subsequence in the original plan.</a:t>
            </a:r>
          </a:p>
          <a:p>
            <a:r>
              <a:rPr lang="en-IN" sz="2400" dirty="0"/>
              <a:t>After each action completed, PLANEX would execute the shortest plan subsequence that led to a goal and whose preconditions were satisfied.</a:t>
            </a:r>
          </a:p>
          <a:p>
            <a:r>
              <a:rPr lang="en-IN" sz="2400" dirty="0"/>
              <a:t>In this way, actions that failed would be retried, and fortunate accidents would lead to reduced effort.</a:t>
            </a:r>
          </a:p>
          <a:p>
            <a:r>
              <a:rPr lang="en-IN" sz="2400" dirty="0"/>
              <a:t>If no subsequence was applicable, PLANEX could call STRIPS to make a new plan.</a:t>
            </a:r>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219200"/>
            <a:ext cx="8229600" cy="5029200"/>
          </a:xfrm>
        </p:spPr>
        <p:txBody>
          <a:bodyPr>
            <a:normAutofit fontScale="92500" lnSpcReduction="10000"/>
          </a:bodyPr>
          <a:lstStyle/>
          <a:p>
            <a:r>
              <a:rPr lang="en-IN" sz="2400" dirty="0"/>
              <a:t>The basic elements of </a:t>
            </a:r>
            <a:r>
              <a:rPr lang="en-IN" sz="2400" dirty="0" err="1"/>
              <a:t>Shakey's</a:t>
            </a:r>
            <a:r>
              <a:rPr lang="en-IN" sz="2400" dirty="0"/>
              <a:t> design—specialized components for low-level control and geometric reasoning, a centralized world model for planning, compilation to increase speed, and execution monitoring to handle unexpected problems—are repeated in many modern systems.</a:t>
            </a:r>
          </a:p>
          <a:p>
            <a:r>
              <a:rPr lang="en-IN" sz="2400" dirty="0"/>
              <a:t>Compilation, or explanation-based learning, has been used extensively in two robot architectures: </a:t>
            </a:r>
            <a:r>
              <a:rPr lang="en-IN" sz="2400" b="1" dirty="0"/>
              <a:t>Robo-SOAR </a:t>
            </a:r>
            <a:r>
              <a:rPr lang="en-IN" sz="2400" dirty="0"/>
              <a:t>(Laird </a:t>
            </a:r>
            <a:r>
              <a:rPr lang="en-IN" sz="2400" i="1" dirty="0"/>
              <a:t>et al., 1991) and </a:t>
            </a:r>
            <a:r>
              <a:rPr lang="en-IN" sz="2400" b="1" i="1" dirty="0"/>
              <a:t>THEO </a:t>
            </a:r>
            <a:r>
              <a:rPr lang="en-IN" sz="2400" i="1" dirty="0"/>
              <a:t>(Mitchell, 1990).</a:t>
            </a:r>
          </a:p>
          <a:p>
            <a:r>
              <a:rPr lang="en-IN" sz="2400" i="1" dirty="0">
                <a:hlinkClick r:id="rId2"/>
              </a:rPr>
              <a:t>https://en.wikipedia.org/wiki/Soar_(cognitive_architecture)</a:t>
            </a:r>
            <a:endParaRPr lang="en-IN" sz="2400" i="1" dirty="0"/>
          </a:p>
          <a:p>
            <a:r>
              <a:rPr lang="en-IN" sz="2400" i="1" dirty="0">
                <a:hlinkClick r:id="rId3">
                  <a:extLst>
                    <a:ext uri="{A12FA001-AC4F-418D-AE19-62706E023703}">
                      <ahyp:hlinkClr xmlns:ahyp="http://schemas.microsoft.com/office/drawing/2018/hyperlinkcolor" val="tx"/>
                    </a:ext>
                  </a:extLst>
                </a:hlinkClick>
              </a:rPr>
              <a:t>https://www.cs.cmu.edu/~tom/pubs/theo_framework_1989.pdf</a:t>
            </a:r>
            <a:endParaRPr lang="en-IN" sz="2400" i="1" dirty="0"/>
          </a:p>
          <a:p>
            <a:r>
              <a:rPr lang="en-IN" sz="2400" dirty="0"/>
              <a:t>Computation times for simple tasks can be reduced from several minutes to less than a second in some cases.</a:t>
            </a:r>
          </a:p>
          <a:p>
            <a:r>
              <a:rPr lang="en-IN" sz="2400" dirty="0"/>
              <a:t>In both of these architectures, compilation is invoked whenever a problem is solved for which no ready-made solution was available.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a:t>In this way, the robot gradually becomes competent and efficient in routine tasks, while still being able to fall back on general-purpose reasoning when faced with unexpected circumstances.</a:t>
            </a:r>
          </a:p>
          <a:p>
            <a:r>
              <a:rPr lang="en-IN" sz="2400" dirty="0"/>
              <a:t>Much of the research in robotics since </a:t>
            </a:r>
            <a:r>
              <a:rPr lang="en-IN" sz="2400" dirty="0" err="1"/>
              <a:t>Shakey</a:t>
            </a:r>
            <a:r>
              <a:rPr lang="en-IN" sz="2400" dirty="0"/>
              <a:t> was switched off has been at the level of ILAs and LLAs.</a:t>
            </a:r>
          </a:p>
          <a:p>
            <a:r>
              <a:rPr lang="en-IN" sz="2400" dirty="0" err="1"/>
              <a:t>Shakey</a:t>
            </a:r>
            <a:r>
              <a:rPr lang="en-IN" sz="2400" dirty="0"/>
              <a:t> was able to move on a flat floor, and could push large objects around with difficulty.</a:t>
            </a:r>
          </a:p>
          <a:p>
            <a:r>
              <a:rPr lang="en-IN" sz="2400" dirty="0"/>
              <a:t>Modern robots can twirl pencils in their fingers, screw in screws and perform high-precision surgery with greater accuracy than human experts.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308</TotalTime>
  <Words>979</Words>
  <Application>Microsoft Office PowerPoint</Application>
  <PresentationFormat>On-screen Show (4:3)</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Bookman Old Style</vt:lpstr>
      <vt:lpstr>Gill Sans MT</vt:lpstr>
      <vt:lpstr>Wingdings</vt:lpstr>
      <vt:lpstr>Wingdings 3</vt:lpstr>
      <vt:lpstr>Origin</vt:lpstr>
      <vt:lpstr>Robotics architecture</vt:lpstr>
      <vt:lpstr>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parts</dc:title>
  <dc:creator>User</dc:creator>
  <cp:lastModifiedBy>Lenovo</cp:lastModifiedBy>
  <cp:revision>38</cp:revision>
  <dcterms:created xsi:type="dcterms:W3CDTF">2006-08-16T00:00:00Z</dcterms:created>
  <dcterms:modified xsi:type="dcterms:W3CDTF">2023-10-20T03:41:09Z</dcterms:modified>
</cp:coreProperties>
</file>