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44" r:id="rId2"/>
    <p:sldMasterId id="2147483756" r:id="rId3"/>
    <p:sldMasterId id="2147483768" r:id="rId4"/>
  </p:sldMasterIdLst>
  <p:sldIdLst>
    <p:sldId id="256" r:id="rId5"/>
    <p:sldId id="258" r:id="rId6"/>
    <p:sldId id="259" r:id="rId7"/>
    <p:sldId id="260" r:id="rId8"/>
    <p:sldId id="261" r:id="rId9"/>
    <p:sldId id="262" r:id="rId10"/>
    <p:sldId id="263" r:id="rId11"/>
    <p:sldId id="264" r:id="rId12"/>
    <p:sldId id="265" r:id="rId13"/>
    <p:sldId id="266" r:id="rId14"/>
    <p:sldId id="274" r:id="rId15"/>
    <p:sldId id="275" r:id="rId16"/>
    <p:sldId id="276" r:id="rId17"/>
    <p:sldId id="277" r:id="rId18"/>
    <p:sldId id="267" r:id="rId19"/>
    <p:sldId id="268" r:id="rId20"/>
    <p:sldId id="269" r:id="rId21"/>
    <p:sldId id="270" r:id="rId22"/>
    <p:sldId id="271" r:id="rId23"/>
    <p:sldId id="278" r:id="rId24"/>
    <p:sldId id="272" r:id="rId25"/>
    <p:sldId id="279" r:id="rId26"/>
    <p:sldId id="27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13" autoAdjust="0"/>
    <p:restoredTop sz="94660"/>
  </p:normalViewPr>
  <p:slideViewPr>
    <p:cSldViewPr>
      <p:cViewPr varScale="1">
        <p:scale>
          <a:sx n="72" d="100"/>
          <a:sy n="72" d="100"/>
        </p:scale>
        <p:origin x="-111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0"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1"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2"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3"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4"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5" name="Rectangle 7"/>
          <p:cNvSpPr>
            <a:spLocks noGrp="1" noChangeArrowheads="1"/>
          </p:cNvSpPr>
          <p:nvPr>
            <p:ph type="ctrTitle"/>
          </p:nvPr>
        </p:nvSpPr>
        <p:spPr>
          <a:xfrm>
            <a:off x="685800" y="2130425"/>
            <a:ext cx="7772400" cy="1470025"/>
          </a:xfrm>
        </p:spPr>
        <p:txBody>
          <a:bodyPr/>
          <a:lstStyle>
            <a:lvl1pPr marL="0" indent="0" algn="ctr">
              <a:defRPr sz="4000"/>
            </a:lvl1pPr>
          </a:lstStyle>
          <a:p>
            <a:r>
              <a:rPr lang="en-US" altLang="zh-CN" smtClean="0"/>
              <a:t>Click to edit Master title style</a:t>
            </a:r>
            <a:endParaRPr lang="zh-CN"/>
          </a:p>
        </p:txBody>
      </p:sp>
      <p:sp>
        <p:nvSpPr>
          <p:cNvPr id="2056" name="Rectangle 8"/>
          <p:cNvSpPr>
            <a:spLocks noGrp="1" noChangeArrowheads="1"/>
          </p:cNvSpPr>
          <p:nvPr>
            <p:ph type="subTitle" idx="1"/>
          </p:nvPr>
        </p:nvSpPr>
        <p:spPr>
          <a:xfrm>
            <a:off x="1362075" y="3811588"/>
            <a:ext cx="6400800" cy="1116012"/>
          </a:xfrm>
        </p:spPr>
        <p:txBody>
          <a:bodyPr/>
          <a:lstStyle>
            <a:lvl1pPr marL="0" indent="0" algn="ctr">
              <a:defRPr sz="3000"/>
            </a:lvl1pPr>
          </a:lstStyle>
          <a:p>
            <a:r>
              <a:rPr lang="en-US" altLang="zh-CN" smtClean="0"/>
              <a:t>Click to edit Master subtitle style</a:t>
            </a: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F855D29B-E621-41A1-B462-92DAB752F54F}"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7AF04633-0D8E-44BD-8474-341C2C4CD8C9}"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094BD139-2611-4B44-9F1E-0AF02C35A4AA}"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FB6F353D-7539-4736-9CBF-21DADCD91581}" type="slidenum">
              <a:rPr lang="en-US" altLang="zh-CN"/>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endParaRPr lang="en-US" altLang="zh-CN"/>
          </a:p>
        </p:txBody>
      </p:sp>
      <p:sp>
        <p:nvSpPr>
          <p:cNvPr id="9" name="Slide Number Placeholder 8"/>
          <p:cNvSpPr>
            <a:spLocks noGrp="1"/>
          </p:cNvSpPr>
          <p:nvPr>
            <p:ph type="sldNum" sz="quarter" idx="12"/>
          </p:nvPr>
        </p:nvSpPr>
        <p:spPr/>
        <p:txBody>
          <a:bodyPr/>
          <a:lstStyle>
            <a:lvl1pPr>
              <a:defRPr/>
            </a:lvl1pPr>
          </a:lstStyle>
          <a:p>
            <a:fld id="{C5FE2C41-B833-4F9A-B97F-9BBD2959507C}" type="slidenum">
              <a:rPr lang="en-US" altLang="zh-CN"/>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endParaRPr lang="en-US" altLang="zh-CN"/>
          </a:p>
        </p:txBody>
      </p:sp>
      <p:sp>
        <p:nvSpPr>
          <p:cNvPr id="5" name="Slide Number Placeholder 4"/>
          <p:cNvSpPr>
            <a:spLocks noGrp="1"/>
          </p:cNvSpPr>
          <p:nvPr>
            <p:ph type="sldNum" sz="quarter" idx="12"/>
          </p:nvPr>
        </p:nvSpPr>
        <p:spPr/>
        <p:txBody>
          <a:bodyPr/>
          <a:lstStyle>
            <a:lvl1pPr>
              <a:defRPr/>
            </a:lvl1pPr>
          </a:lstStyle>
          <a:p>
            <a:fld id="{ADF68A35-6EFB-46B4-B75D-E852E966EAC7}" type="slidenum">
              <a:rPr lang="en-US" altLang="zh-CN"/>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endParaRPr lang="en-US" altLang="zh-CN"/>
          </a:p>
        </p:txBody>
      </p:sp>
      <p:sp>
        <p:nvSpPr>
          <p:cNvPr id="4" name="Slide Number Placeholder 3"/>
          <p:cNvSpPr>
            <a:spLocks noGrp="1"/>
          </p:cNvSpPr>
          <p:nvPr>
            <p:ph type="sldNum" sz="quarter" idx="12"/>
          </p:nvPr>
        </p:nvSpPr>
        <p:spPr/>
        <p:txBody>
          <a:bodyPr/>
          <a:lstStyle>
            <a:lvl1pPr>
              <a:defRPr/>
            </a:lvl1pPr>
          </a:lstStyle>
          <a:p>
            <a:fld id="{5EA64D01-37B2-4B52-ACAC-DD5C5B831620}" type="slidenum">
              <a:rPr lang="en-US" altLang="zh-CN"/>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506669E3-A38A-4831-BD63-CD44887BF32A}"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F6B0B2F8-F854-4BA3-AF89-073B94EC17ED}" type="slidenum">
              <a:rPr lang="en-US" altLang="zh-CN"/>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8BC67BE0-197F-4749-B1DB-78DBBEBAAFF2}" type="slidenum">
              <a:rPr lang="en-US" altLang="zh-CN"/>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9B7B9193-2C76-4D85-A775-073F310B50C5}" type="slidenum">
              <a:rPr lang="en-US" altLang="zh-CN"/>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3600"/>
            <a:ext cx="7772400" cy="1012825"/>
          </a:xfrm>
        </p:spPr>
        <p:txBody>
          <a:bodyPr/>
          <a:lstStyle>
            <a:lvl1pPr algn="l">
              <a:defRPr/>
            </a:lvl1pPr>
          </a:lstStyle>
          <a:p>
            <a:r>
              <a:rPr lang="en-US" altLang="zh-CN" smtClean="0"/>
              <a:t>Click to edit Master title style</a:t>
            </a:r>
            <a:endParaRPr lang="zh-CN"/>
          </a:p>
        </p:txBody>
      </p:sp>
      <p:sp>
        <p:nvSpPr>
          <p:cNvPr id="2051" name="Rectangle 3"/>
          <p:cNvSpPr>
            <a:spLocks noGrp="1" noChangeArrowheads="1"/>
          </p:cNvSpPr>
          <p:nvPr>
            <p:ph type="subTitle" idx="1"/>
          </p:nvPr>
        </p:nvSpPr>
        <p:spPr>
          <a:xfrm>
            <a:off x="685800" y="3200400"/>
            <a:ext cx="6400800" cy="762000"/>
          </a:xfrm>
        </p:spPr>
        <p:txBody>
          <a:bodyPr/>
          <a:lstStyle>
            <a:lvl1pPr marL="0" indent="0">
              <a:buFontTx/>
              <a:buNone/>
              <a:defRPr/>
            </a:lvl1pPr>
          </a:lstStyle>
          <a:p>
            <a:r>
              <a:rPr lang="en-US" altLang="zh-CN" smtClean="0"/>
              <a:t>Click to edit Master subtitle style</a:t>
            </a:r>
            <a:endParaRPr lang="zh-CN"/>
          </a:p>
        </p:txBody>
      </p:sp>
      <p:sp>
        <p:nvSpPr>
          <p:cNvPr id="2052" name="Rectangle 4"/>
          <p:cNvSpPr>
            <a:spLocks noGrp="1" noChangeArrowheads="1"/>
          </p:cNvSpPr>
          <p:nvPr>
            <p:ph type="dt" sz="half" idx="2"/>
          </p:nvPr>
        </p:nvSpPr>
        <p:spPr/>
        <p:txBody>
          <a:bodyPr/>
          <a:lstStyle>
            <a:lvl1pPr>
              <a:defRPr/>
            </a:lvl1pPr>
          </a:lstStyle>
          <a:p>
            <a:endParaRPr lang="en-US"/>
          </a:p>
        </p:txBody>
      </p:sp>
      <p:sp>
        <p:nvSpPr>
          <p:cNvPr id="2053" name="Rectangle 5"/>
          <p:cNvSpPr>
            <a:spLocks noGrp="1" noChangeArrowheads="1"/>
          </p:cNvSpPr>
          <p:nvPr>
            <p:ph type="ftr" sz="quarter" idx="3"/>
          </p:nvPr>
        </p:nvSpPr>
        <p:spPr/>
        <p:txBody>
          <a:bodyPr/>
          <a:lstStyle>
            <a:lvl1pPr>
              <a:defRPr/>
            </a:lvl1pPr>
          </a:lstStyle>
          <a:p>
            <a:endParaRPr lang="en-US"/>
          </a:p>
        </p:txBody>
      </p:sp>
      <p:sp>
        <p:nvSpPr>
          <p:cNvPr id="2054" name="Rectangle 6"/>
          <p:cNvSpPr>
            <a:spLocks noGrp="1" noChangeArrowheads="1"/>
          </p:cNvSpPr>
          <p:nvPr>
            <p:ph type="sldNum" sz="quarter" idx="4"/>
          </p:nvPr>
        </p:nvSpPr>
        <p:spPr/>
        <p:txBody>
          <a:bodyPr/>
          <a:lstStyle>
            <a:lvl1pPr>
              <a:defRPr/>
            </a:lvl1pPr>
          </a:lstStyle>
          <a:p>
            <a:fld id="{589AF691-123B-42EE-9273-E1E9909C2A8E}" type="slidenum">
              <a:rPr lang="zh-CN" alt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A6F6D9E-6A91-45E1-B9A2-3F7CAAE218E2}" type="slidenum">
              <a:rPr lang="zh-CN" alt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9295DB-D648-49DF-A06C-3DBDC1E73C1A}" type="slidenum">
              <a:rPr lang="zh-CN" altLang="en-US"/>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3F7646-A268-43AD-8BE2-C6061482BF01}" type="slidenum">
              <a:rPr lang="zh-CN" altLang="en-US"/>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2C36F2A-9BC0-4574-B5BD-609A75473885}" type="slidenum">
              <a:rPr lang="zh-CN" altLang="en-US"/>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E1A5F70-D418-4057-9089-A042A167591F}" type="slidenum">
              <a:rPr lang="zh-CN" altLang="en-US"/>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BCABE55-4251-41A1-942B-81A7D8411334}" type="slidenum">
              <a:rPr lang="zh-CN" alt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4711E76-B73C-4088-984B-C66C7A23147D}" type="slidenum">
              <a:rPr lang="zh-CN" altLang="en-US"/>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9759666-CDD1-42AD-8C88-46480B8C5018}" type="slidenum">
              <a:rPr lang="zh-CN" altLang="en-US"/>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59BAA0A-00EE-45C5-A4DB-BA5D6A2D7F93}" type="slidenum">
              <a:rPr lang="zh-CN" altLang="en-US"/>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1B73AA-9FC8-4C45-B971-5278E2047D2F}" type="slidenum">
              <a:rPr lang="zh-CN" altLang="en-US"/>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EE94C296-1CAB-418B-9967-47D31D4198FD}" type="slidenum">
              <a:rPr lang="en-US" altLang="zh-CN"/>
              <a:pPr/>
              <a:t>‹#›</a:t>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AEE52D83-8788-4A45-8C98-54F798B22135}" type="slidenum">
              <a:rPr lang="en-US" altLang="zh-CN"/>
              <a:pPr/>
              <a:t>‹#›</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1F7D5FED-4F81-43D4-A3D1-A337707ED5E5}" type="slidenum">
              <a:rPr lang="en-US" altLang="zh-CN"/>
              <a:pPr/>
              <a:t>‹#›</a:t>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00C93875-B5F8-4F74-89DE-F2B7E4AB14D3}" type="slidenum">
              <a:rPr lang="en-US" altLang="zh-CN"/>
              <a:pPr/>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endParaRPr lang="en-US" altLang="zh-CN"/>
          </a:p>
        </p:txBody>
      </p:sp>
      <p:sp>
        <p:nvSpPr>
          <p:cNvPr id="9" name="Slide Number Placeholder 8"/>
          <p:cNvSpPr>
            <a:spLocks noGrp="1"/>
          </p:cNvSpPr>
          <p:nvPr>
            <p:ph type="sldNum" sz="quarter" idx="12"/>
          </p:nvPr>
        </p:nvSpPr>
        <p:spPr/>
        <p:txBody>
          <a:bodyPr/>
          <a:lstStyle>
            <a:lvl1pPr>
              <a:defRPr/>
            </a:lvl1pPr>
          </a:lstStyle>
          <a:p>
            <a:fld id="{36936005-D732-47C3-92D6-097FEF1CBF60}" type="slidenum">
              <a:rPr lang="en-US" altLang="zh-CN"/>
              <a:pPr/>
              <a:t>‹#›</a:t>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endParaRPr lang="en-US" altLang="zh-CN"/>
          </a:p>
        </p:txBody>
      </p:sp>
      <p:sp>
        <p:nvSpPr>
          <p:cNvPr id="5" name="Slide Number Placeholder 4"/>
          <p:cNvSpPr>
            <a:spLocks noGrp="1"/>
          </p:cNvSpPr>
          <p:nvPr>
            <p:ph type="sldNum" sz="quarter" idx="12"/>
          </p:nvPr>
        </p:nvSpPr>
        <p:spPr/>
        <p:txBody>
          <a:bodyPr/>
          <a:lstStyle>
            <a:lvl1pPr>
              <a:defRPr/>
            </a:lvl1pPr>
          </a:lstStyle>
          <a:p>
            <a:fld id="{605AF659-CD8C-4F91-8E81-7A88B176FAF4}"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endParaRPr lang="en-US" altLang="zh-CN"/>
          </a:p>
        </p:txBody>
      </p:sp>
      <p:sp>
        <p:nvSpPr>
          <p:cNvPr id="4" name="Slide Number Placeholder 3"/>
          <p:cNvSpPr>
            <a:spLocks noGrp="1"/>
          </p:cNvSpPr>
          <p:nvPr>
            <p:ph type="sldNum" sz="quarter" idx="12"/>
          </p:nvPr>
        </p:nvSpPr>
        <p:spPr/>
        <p:txBody>
          <a:bodyPr/>
          <a:lstStyle>
            <a:lvl1pPr>
              <a:defRPr/>
            </a:lvl1pPr>
          </a:lstStyle>
          <a:p>
            <a:fld id="{054BA90E-3E3C-49D9-8311-E0BA16F93E19}" type="slidenum">
              <a:rPr lang="en-US" altLang="zh-CN"/>
              <a:pPr/>
              <a:t>‹#›</a:t>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92123B6C-25C9-4C5E-9920-6B626933E0EA}" type="slidenum">
              <a:rPr lang="en-US" altLang="zh-CN"/>
              <a:pPr/>
              <a:t>‹#›</a:t>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01719B72-FD9D-412A-82C4-F511435AB71A}" type="slidenum">
              <a:rPr lang="en-US" altLang="zh-CN"/>
              <a:pPr/>
              <a:t>‹#›</a:t>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8F58C533-135B-4809-9C4A-D11F3013DC29}" type="slidenum">
              <a:rPr lang="en-US" altLang="zh-CN"/>
              <a:pPr/>
              <a:t>‹#›</a:t>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1BCA1895-F799-4952-B339-483C8E5E5ACA}"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27"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28"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29"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30"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31" name="Rectangle 7"/>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32" name="Rectangle 8"/>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marL="914400" indent="-914400" algn="l" rtl="0" eaLnBrk="1" fontAlgn="base" hangingPunct="1">
        <a:spcBef>
          <a:spcPct val="0"/>
        </a:spcBef>
        <a:spcAft>
          <a:spcPct val="0"/>
        </a:spcAft>
        <a:defRPr sz="3200" b="1">
          <a:solidFill>
            <a:srgbClr val="59160A"/>
          </a:solidFill>
          <a:latin typeface="+mj-lt"/>
          <a:ea typeface="+mj-ea"/>
          <a:cs typeface="+mj-cs"/>
          <a:sym typeface="Calibri" pitchFamily="34" charset="0"/>
        </a:defRPr>
      </a:lvl1pPr>
      <a:lvl2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2pPr>
      <a:lvl3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3pPr>
      <a:lvl4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4pPr>
      <a:lvl5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5pPr>
      <a:lvl6pPr marL="13716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6pPr>
      <a:lvl7pPr marL="18288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7pPr>
      <a:lvl8pPr marL="22860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8pPr>
      <a:lvl9pPr marL="27432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9pPr>
    </p:titleStyle>
    <p:bodyStyle>
      <a:lvl1pPr marL="342900" indent="-342900" algn="l" rtl="0" eaLnBrk="1" fontAlgn="base" hangingPunct="1">
        <a:spcBef>
          <a:spcPct val="20000"/>
        </a:spcBef>
        <a:spcAft>
          <a:spcPct val="0"/>
        </a:spcAft>
        <a:defRPr sz="2400">
          <a:solidFill>
            <a:srgbClr val="862110"/>
          </a:solidFill>
          <a:latin typeface="+mn-lt"/>
          <a:ea typeface="+mn-ea"/>
          <a:cs typeface="+mn-cs"/>
          <a:sym typeface="Calibri" pitchFamily="34" charset="0"/>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2pPr>
      <a:lvl3pPr marL="1143000" indent="-228600" algn="l" rtl="0" eaLnBrk="1" fontAlgn="base" hangingPunct="1">
        <a:spcBef>
          <a:spcPct val="20000"/>
        </a:spcBef>
        <a:spcAft>
          <a:spcPct val="0"/>
        </a:spcAft>
        <a:buFont typeface="Arial" pitchFamily="34" charset="0"/>
        <a:buChar char="•"/>
        <a:defRPr>
          <a:solidFill>
            <a:schemeClr val="tx1"/>
          </a:solidFill>
          <a:latin typeface="+mn-lt"/>
          <a:ea typeface="+mn-ea"/>
          <a:sym typeface="Calibri" pitchFamily="34" charset="0"/>
        </a:defRPr>
      </a:lvl3pPr>
      <a:lvl4pPr marL="1600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5pPr>
      <a:lvl6pPr marL="25146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6pPr>
      <a:lvl7pPr marL="29718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7pPr>
      <a:lvl8pPr marL="34290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8pPr>
      <a:lvl9pPr marL="3886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5F598B1-3DE6-4964-8FFE-11882F3C65F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F7FF51D-CF0D-4EF8-82A2-8725CA1306FF}" type="slidenum">
              <a:rPr lang="zh-CN" altLang="en-US"/>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SimHei" pitchFamily="49" charset="-122"/>
        </a:defRPr>
      </a:lvl2pPr>
      <a:lvl3pPr algn="ctr" rtl="0" eaLnBrk="1" fontAlgn="base" hangingPunct="1">
        <a:spcBef>
          <a:spcPct val="0"/>
        </a:spcBef>
        <a:spcAft>
          <a:spcPct val="0"/>
        </a:spcAft>
        <a:defRPr sz="4400">
          <a:solidFill>
            <a:schemeClr val="tx2"/>
          </a:solidFill>
          <a:latin typeface="Arial" pitchFamily="34" charset="0"/>
          <a:ea typeface="SimHei" pitchFamily="49" charset="-122"/>
        </a:defRPr>
      </a:lvl3pPr>
      <a:lvl4pPr algn="ctr" rtl="0" eaLnBrk="1" fontAlgn="base" hangingPunct="1">
        <a:spcBef>
          <a:spcPct val="0"/>
        </a:spcBef>
        <a:spcAft>
          <a:spcPct val="0"/>
        </a:spcAft>
        <a:defRPr sz="4400">
          <a:solidFill>
            <a:schemeClr val="tx2"/>
          </a:solidFill>
          <a:latin typeface="Arial" pitchFamily="34" charset="0"/>
          <a:ea typeface="SimHei" pitchFamily="49" charset="-122"/>
        </a:defRPr>
      </a:lvl4pPr>
      <a:lvl5pPr algn="ctr" rtl="0" eaLnBrk="1" fontAlgn="base" hangingPunct="1">
        <a:spcBef>
          <a:spcPct val="0"/>
        </a:spcBef>
        <a:spcAft>
          <a:spcPct val="0"/>
        </a:spcAft>
        <a:defRPr sz="4400">
          <a:solidFill>
            <a:schemeClr val="tx2"/>
          </a:solidFill>
          <a:latin typeface="Arial" pitchFamily="34" charset="0"/>
          <a:ea typeface="SimHei" pitchFamily="49" charset="-122"/>
        </a:defRPr>
      </a:lvl5pPr>
      <a:lvl6pPr marL="457200" algn="ctr" rtl="0" eaLnBrk="1" fontAlgn="base" hangingPunct="1">
        <a:spcBef>
          <a:spcPct val="0"/>
        </a:spcBef>
        <a:spcAft>
          <a:spcPct val="0"/>
        </a:spcAft>
        <a:defRPr sz="4400">
          <a:solidFill>
            <a:schemeClr val="tx2"/>
          </a:solidFill>
          <a:latin typeface="Arial" pitchFamily="34" charset="0"/>
          <a:ea typeface="SimHei" pitchFamily="49" charset="-122"/>
        </a:defRPr>
      </a:lvl6pPr>
      <a:lvl7pPr marL="914400" algn="ctr" rtl="0" eaLnBrk="1" fontAlgn="base" hangingPunct="1">
        <a:spcBef>
          <a:spcPct val="0"/>
        </a:spcBef>
        <a:spcAft>
          <a:spcPct val="0"/>
        </a:spcAft>
        <a:defRPr sz="4400">
          <a:solidFill>
            <a:schemeClr val="tx2"/>
          </a:solidFill>
          <a:latin typeface="Arial" pitchFamily="34" charset="0"/>
          <a:ea typeface="SimHei" pitchFamily="49" charset="-122"/>
        </a:defRPr>
      </a:lvl7pPr>
      <a:lvl8pPr marL="1371600" algn="ctr" rtl="0" eaLnBrk="1" fontAlgn="base" hangingPunct="1">
        <a:spcBef>
          <a:spcPct val="0"/>
        </a:spcBef>
        <a:spcAft>
          <a:spcPct val="0"/>
        </a:spcAft>
        <a:defRPr sz="4400">
          <a:solidFill>
            <a:schemeClr val="tx2"/>
          </a:solidFill>
          <a:latin typeface="Arial" pitchFamily="34" charset="0"/>
          <a:ea typeface="SimHei" pitchFamily="49" charset="-122"/>
        </a:defRPr>
      </a:lvl8pPr>
      <a:lvl9pPr marL="1828800" algn="ctr" rtl="0" eaLnBrk="1" fontAlgn="base" hangingPunct="1">
        <a:spcBef>
          <a:spcPct val="0"/>
        </a:spcBef>
        <a:spcAft>
          <a:spcPct val="0"/>
        </a:spcAft>
        <a:defRPr sz="4400">
          <a:solidFill>
            <a:schemeClr val="tx2"/>
          </a:solidFill>
          <a:latin typeface="Arial" pitchFamily="34" charset="0"/>
          <a:ea typeface="SimHei" pitchFamily="49"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AC048A0-514F-4F64-8D81-4BC23632203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1295399"/>
          </a:xfrm>
        </p:spPr>
        <p:txBody>
          <a:bodyPr>
            <a:normAutofit/>
          </a:bodyPr>
          <a:lstStyle/>
          <a:p>
            <a:pPr algn="l"/>
            <a:r>
              <a:rPr lang="en-US" sz="4000" dirty="0" smtClean="0">
                <a:latin typeface="Cambria" pitchFamily="18" charset="0"/>
              </a:rPr>
              <a:t>Lecture 5</a:t>
            </a:r>
            <a:endParaRPr lang="en-US" sz="4000" dirty="0">
              <a:latin typeface="Cambria" pitchFamily="18" charset="0"/>
            </a:endParaRPr>
          </a:p>
        </p:txBody>
      </p:sp>
      <p:sp>
        <p:nvSpPr>
          <p:cNvPr id="3" name="Subtitle 2"/>
          <p:cNvSpPr>
            <a:spLocks noGrp="1"/>
          </p:cNvSpPr>
          <p:nvPr>
            <p:ph type="subTitle" idx="1"/>
          </p:nvPr>
        </p:nvSpPr>
        <p:spPr>
          <a:xfrm>
            <a:off x="685800" y="2209801"/>
            <a:ext cx="8077200" cy="2057399"/>
          </a:xfrm>
        </p:spPr>
        <p:txBody>
          <a:bodyPr>
            <a:normAutofit/>
          </a:bodyPr>
          <a:lstStyle/>
          <a:p>
            <a:pPr>
              <a:lnSpc>
                <a:spcPct val="130000"/>
              </a:lnSpc>
              <a:buFont typeface="Arial" pitchFamily="34" charset="0"/>
              <a:buChar char="•"/>
            </a:pPr>
            <a:r>
              <a:rPr lang="en-US" sz="2200" dirty="0" smtClean="0">
                <a:latin typeface="Cambria" pitchFamily="18" charset="0"/>
              </a:rPr>
              <a:t>  Introduction to state space search</a:t>
            </a:r>
          </a:p>
          <a:p>
            <a:pPr>
              <a:lnSpc>
                <a:spcPct val="130000"/>
              </a:lnSpc>
              <a:buFont typeface="Arial" pitchFamily="34" charset="0"/>
              <a:buChar char="•"/>
            </a:pPr>
            <a:r>
              <a:rPr lang="en-US" sz="2200" dirty="0" smtClean="0">
                <a:latin typeface="Cambria" pitchFamily="18" charset="0"/>
              </a:rPr>
              <a:t>  Generate and test</a:t>
            </a:r>
          </a:p>
          <a:p>
            <a:pPr>
              <a:lnSpc>
                <a:spcPct val="130000"/>
              </a:lnSpc>
            </a:pPr>
            <a:endParaRPr lang="en-US" sz="2200" dirty="0">
              <a:latin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The solution</a:t>
            </a:r>
            <a:endParaRPr lang="en-US" sz="3600" dirty="0">
              <a:latin typeface="Cambria" pitchFamily="18" charset="0"/>
            </a:endParaRPr>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rcRect/>
          <a:stretch>
            <a:fillRect/>
          </a:stretch>
        </p:blipFill>
        <p:spPr bwMode="auto">
          <a:xfrm>
            <a:off x="533400" y="1676400"/>
            <a:ext cx="678180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F:\College\Divyakant\MCA sem 5 documents\batch 2017\Waterjug problem rules.PNG"/>
          <p:cNvPicPr>
            <a:picLocks noChangeAspect="1" noChangeArrowheads="1"/>
          </p:cNvPicPr>
          <p:nvPr/>
        </p:nvPicPr>
        <p:blipFill>
          <a:blip r:embed="rId2">
            <a:lum contrast="-10000"/>
          </a:blip>
          <a:srcRect/>
          <a:stretch>
            <a:fillRect/>
          </a:stretch>
        </p:blipFill>
        <p:spPr bwMode="auto">
          <a:xfrm>
            <a:off x="184826" y="152400"/>
            <a:ext cx="8197174" cy="6518904"/>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2050" name="Picture 2" descr="F:\College\Divyakant\MCA sem 5 documents\batch 2017\Waterjug solution 1.PNG"/>
          <p:cNvPicPr>
            <a:picLocks noChangeAspect="1" noChangeArrowheads="1"/>
          </p:cNvPicPr>
          <p:nvPr/>
        </p:nvPicPr>
        <p:blipFill>
          <a:blip r:embed="rId2">
            <a:lum bright="-10000" contrast="-10000"/>
          </a:blip>
          <a:srcRect/>
          <a:stretch>
            <a:fillRect/>
          </a:stretch>
        </p:blipFill>
        <p:spPr bwMode="auto">
          <a:xfrm>
            <a:off x="1219200" y="2057400"/>
            <a:ext cx="6837148" cy="3343275"/>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F:\College\Divyakant\MCA sem 5 documents\batch 2017\Waterjug solution 2.PNG"/>
          <p:cNvPicPr>
            <a:picLocks noChangeAspect="1" noChangeArrowheads="1"/>
          </p:cNvPicPr>
          <p:nvPr/>
        </p:nvPicPr>
        <p:blipFill>
          <a:blip r:embed="rId2">
            <a:lum bright="-10000" contrast="-10000"/>
          </a:blip>
          <a:srcRect/>
          <a:stretch>
            <a:fillRect/>
          </a:stretch>
        </p:blipFill>
        <p:spPr bwMode="auto">
          <a:xfrm>
            <a:off x="1219200" y="2362200"/>
            <a:ext cx="6699083" cy="306705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descr="F:\College\Divyakant\MCA sem 5 documents\batch 2017\Waterjug solution 3.PNG"/>
          <p:cNvPicPr>
            <a:picLocks noChangeAspect="1" noChangeArrowheads="1"/>
          </p:cNvPicPr>
          <p:nvPr/>
        </p:nvPicPr>
        <p:blipFill>
          <a:blip r:embed="rId2">
            <a:lum bright="-10000" contrast="-10000"/>
          </a:blip>
          <a:srcRect/>
          <a:stretch>
            <a:fillRect/>
          </a:stretch>
        </p:blipFill>
        <p:spPr bwMode="auto">
          <a:xfrm>
            <a:off x="1371599" y="2209800"/>
            <a:ext cx="6460715" cy="32766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Generate and test</a:t>
            </a:r>
            <a:endParaRPr lang="en-US" sz="3600" dirty="0">
              <a:latin typeface="Cambria" pitchFamily="18" charset="0"/>
            </a:endParaRPr>
          </a:p>
        </p:txBody>
      </p:sp>
      <p:sp>
        <p:nvSpPr>
          <p:cNvPr id="3" name="Content Placeholder 2"/>
          <p:cNvSpPr>
            <a:spLocks noGrp="1"/>
          </p:cNvSpPr>
          <p:nvPr>
            <p:ph idx="1"/>
          </p:nvPr>
        </p:nvSpPr>
        <p:spPr>
          <a:xfrm>
            <a:off x="457200" y="1447800"/>
            <a:ext cx="8229600" cy="4678363"/>
          </a:xfrm>
        </p:spPr>
        <p:txBody>
          <a:bodyPr/>
          <a:lstStyle/>
          <a:p>
            <a:r>
              <a:rPr lang="en-US" sz="2200" dirty="0" smtClean="0">
                <a:latin typeface="Cambria" pitchFamily="18" charset="0"/>
              </a:rPr>
              <a:t>Basic approach is to search the state space looking for the solution. </a:t>
            </a:r>
          </a:p>
          <a:p>
            <a:r>
              <a:rPr lang="en-US" sz="2200" dirty="0" smtClean="0">
                <a:latin typeface="Cambria" pitchFamily="18" charset="0"/>
              </a:rPr>
              <a:t>The high level search algorithm has two components; one, to generate a candidate from the state space, and two, to test whether the candidate generated is the solution. </a:t>
            </a:r>
          </a:p>
          <a:p>
            <a:r>
              <a:rPr lang="en-US" sz="2200" dirty="0" smtClean="0">
                <a:latin typeface="Cambria" pitchFamily="18" charset="0"/>
              </a:rPr>
              <a:t>Generate And Test( )  </a:t>
            </a:r>
          </a:p>
          <a:p>
            <a:pPr lvl="1"/>
            <a:r>
              <a:rPr lang="en-US" sz="2200" dirty="0" smtClean="0">
                <a:latin typeface="Cambria" pitchFamily="18" charset="0"/>
              </a:rPr>
              <a:t>While more candidates exist </a:t>
            </a:r>
          </a:p>
          <a:p>
            <a:pPr lvl="1"/>
            <a:r>
              <a:rPr lang="en-US" sz="2200" dirty="0" smtClean="0">
                <a:latin typeface="Cambria" pitchFamily="18" charset="0"/>
              </a:rPr>
              <a:t>Do Generate a candidate </a:t>
            </a:r>
          </a:p>
          <a:p>
            <a:pPr lvl="2"/>
            <a:r>
              <a:rPr lang="en-US" sz="1800" dirty="0" smtClean="0">
                <a:latin typeface="Cambria" pitchFamily="18" charset="0"/>
              </a:rPr>
              <a:t>Test whether it is a solution  </a:t>
            </a:r>
          </a:p>
          <a:p>
            <a:pPr lvl="1"/>
            <a:r>
              <a:rPr lang="en-US" sz="2200" dirty="0" smtClean="0">
                <a:latin typeface="Cambria" pitchFamily="18" charset="0"/>
              </a:rPr>
              <a:t>return FAILURE </a:t>
            </a:r>
          </a:p>
          <a:p>
            <a:pPr marL="342900" lvl="1" indent="-342900">
              <a:buChar char="•"/>
            </a:pPr>
            <a:r>
              <a:rPr lang="en-US" sz="2200" dirty="0" smtClean="0">
                <a:latin typeface="Cambria" pitchFamily="18" charset="0"/>
                <a:cs typeface="+mn-cs"/>
              </a:rPr>
              <a:t>Assume that the problem domain has functions defined that allow us to operate in the domain. </a:t>
            </a:r>
          </a:p>
          <a:p>
            <a:pPr marL="342900" lvl="1" indent="-342900">
              <a:buNone/>
            </a:pPr>
            <a:endParaRPr lang="en-US" sz="2200" dirty="0" smtClean="0">
              <a:latin typeface="Cambria" pitchFamily="18" charset="0"/>
              <a:cs typeface="+mn-cs"/>
            </a:endParaRPr>
          </a:p>
          <a:p>
            <a:endParaRPr lang="en-US" sz="2200" dirty="0">
              <a:latin typeface="Cambria"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447800"/>
            <a:ext cx="8229600" cy="4678363"/>
          </a:xfrm>
        </p:spPr>
        <p:txBody>
          <a:bodyPr/>
          <a:lstStyle/>
          <a:p>
            <a:r>
              <a:rPr lang="en-US" sz="2200" dirty="0" smtClean="0">
                <a:latin typeface="Cambria" pitchFamily="18" charset="0"/>
              </a:rPr>
              <a:t>At the moment, two functions required to be defined on the domain. They are the following: </a:t>
            </a:r>
          </a:p>
          <a:p>
            <a:r>
              <a:rPr lang="en-US" sz="2200" b="1" dirty="0" err="1" smtClean="0">
                <a:latin typeface="Cambria" pitchFamily="18" charset="0"/>
              </a:rPr>
              <a:t>moveGen</a:t>
            </a:r>
            <a:r>
              <a:rPr lang="en-US" sz="2200" b="1" dirty="0" smtClean="0">
                <a:latin typeface="Cambria" pitchFamily="18" charset="0"/>
              </a:rPr>
              <a:t>(State)</a:t>
            </a:r>
            <a:r>
              <a:rPr lang="en-US" sz="2200" dirty="0" smtClean="0">
                <a:latin typeface="Cambria" pitchFamily="18" charset="0"/>
              </a:rPr>
              <a:t> Takes a state as input and returns a set of states that are reachable in one step from the input state, as shown in Figure 2.6.</a:t>
            </a:r>
          </a:p>
          <a:p>
            <a:r>
              <a:rPr lang="en-US" sz="2200" dirty="0" smtClean="0">
                <a:latin typeface="Cambria" pitchFamily="18" charset="0"/>
              </a:rPr>
              <a:t>We call the set of states as successors or children of the input state. The input state is the parent of the children. </a:t>
            </a:r>
          </a:p>
          <a:p>
            <a:r>
              <a:rPr lang="en-US" sz="2200" b="1" dirty="0" err="1" smtClean="0">
                <a:latin typeface="Cambria" pitchFamily="18" charset="0"/>
              </a:rPr>
              <a:t>goalTest</a:t>
            </a:r>
            <a:r>
              <a:rPr lang="en-US" sz="2200" b="1" dirty="0" smtClean="0">
                <a:latin typeface="Cambria" pitchFamily="18" charset="0"/>
              </a:rPr>
              <a:t>(State)</a:t>
            </a:r>
            <a:r>
              <a:rPr lang="en-US" sz="2200" dirty="0" smtClean="0">
                <a:latin typeface="Cambria" pitchFamily="18" charset="0"/>
              </a:rPr>
              <a:t> Returns true if the input state is the goal state and false otherwise. </a:t>
            </a:r>
            <a:r>
              <a:rPr lang="en-US" sz="1800" dirty="0" smtClean="0">
                <a:latin typeface="Cambria" pitchFamily="18" charset="0"/>
              </a:rPr>
              <a:t>(</a:t>
            </a:r>
            <a:r>
              <a:rPr lang="en-US" sz="1800" dirty="0" smtClean="0">
                <a:latin typeface="Cambria" pitchFamily="18" charset="0"/>
              </a:rPr>
              <a:t>This is </a:t>
            </a:r>
            <a:r>
              <a:rPr lang="en-US" sz="1800" dirty="0" smtClean="0">
                <a:latin typeface="Cambria" pitchFamily="18" charset="0"/>
              </a:rPr>
              <a:t>used when the goal is described by some properties that are checked by the </a:t>
            </a:r>
            <a:r>
              <a:rPr lang="en-US" sz="1800" dirty="0" smtClean="0">
                <a:latin typeface="Cambria" pitchFamily="18" charset="0"/>
              </a:rPr>
              <a:t>function )</a:t>
            </a:r>
            <a:endParaRPr lang="en-US" sz="2200" dirty="0" smtClean="0">
              <a:latin typeface="Cambria" pitchFamily="18" charset="0"/>
            </a:endParaRPr>
          </a:p>
          <a:p>
            <a:r>
              <a:rPr lang="en-US" sz="2200" b="1" dirty="0" err="1" smtClean="0">
                <a:latin typeface="Cambria" pitchFamily="18" charset="0"/>
              </a:rPr>
              <a:t>goalTest</a:t>
            </a:r>
            <a:r>
              <a:rPr lang="en-US" sz="2200" b="1" dirty="0" smtClean="0">
                <a:latin typeface="Cambria" pitchFamily="18" charset="0"/>
              </a:rPr>
              <a:t>(State, Goal)</a:t>
            </a:r>
            <a:r>
              <a:rPr lang="en-US" sz="2200" dirty="0" smtClean="0">
                <a:latin typeface="Cambria" pitchFamily="18" charset="0"/>
              </a:rPr>
              <a:t> Returns true if State matches Goal, and false otherwise. </a:t>
            </a:r>
            <a:r>
              <a:rPr lang="en-US" sz="1800" dirty="0" smtClean="0">
                <a:latin typeface="Cambria" pitchFamily="18" charset="0"/>
              </a:rPr>
              <a:t>(</a:t>
            </a:r>
            <a:r>
              <a:rPr lang="en-US" sz="1800" dirty="0" smtClean="0">
                <a:latin typeface="Cambria" pitchFamily="18" charset="0"/>
              </a:rPr>
              <a:t>This  </a:t>
            </a:r>
            <a:r>
              <a:rPr lang="en-US" sz="1800" dirty="0" smtClean="0">
                <a:latin typeface="Cambria" pitchFamily="18" charset="0"/>
              </a:rPr>
              <a:t>takes an explicit goal state and uses that to compare with the candidate state</a:t>
            </a:r>
            <a:r>
              <a:rPr lang="en-US" sz="1800" dirty="0" smtClean="0">
                <a:latin typeface="Cambria" pitchFamily="18" charset="0"/>
              </a:rPr>
              <a:t>.)</a:t>
            </a:r>
            <a:endParaRPr lang="en-US" sz="1800" dirty="0" smtClean="0">
              <a:latin typeface="Cambria" pitchFamily="18" charset="0"/>
            </a:endParaRPr>
          </a:p>
          <a:p>
            <a:endParaRPr lang="en-US" sz="2200" dirty="0" smtClean="0">
              <a:latin typeface="Cambria" pitchFamily="18" charset="0"/>
            </a:endParaRPr>
          </a:p>
          <a:p>
            <a:endParaRPr lang="en-US" sz="2200" dirty="0" smtClean="0">
              <a:latin typeface="Cambria" pitchFamily="18" charset="0"/>
            </a:endParaRPr>
          </a:p>
          <a:p>
            <a:pPr marL="342900" lvl="1" indent="-342900">
              <a:buNone/>
            </a:pPr>
            <a:endParaRPr lang="en-US" sz="2200" dirty="0" smtClean="0">
              <a:latin typeface="Cambria" pitchFamily="18" charset="0"/>
              <a:cs typeface="+mn-cs"/>
            </a:endParaRPr>
          </a:p>
          <a:p>
            <a:endParaRPr lang="en-US" sz="2200" dirty="0">
              <a:latin typeface="Cambria"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5"/>
          <p:cNvPicPr>
            <a:picLocks noChangeAspect="1" noChangeArrowheads="1"/>
          </p:cNvPicPr>
          <p:nvPr/>
        </p:nvPicPr>
        <p:blipFill>
          <a:blip r:embed="rId2"/>
          <a:srcRect/>
          <a:stretch>
            <a:fillRect/>
          </a:stretch>
        </p:blipFill>
        <p:spPr bwMode="auto">
          <a:xfrm>
            <a:off x="1905000" y="1828800"/>
            <a:ext cx="5638800" cy="3810000"/>
          </a:xfrm>
          <a:prstGeom prst="rect">
            <a:avLst/>
          </a:prstGeom>
          <a:noFill/>
        </p:spPr>
      </p:pic>
      <p:sp>
        <p:nvSpPr>
          <p:cNvPr id="1027" name="Rectangle 3"/>
          <p:cNvSpPr>
            <a:spLocks noChangeArrowheads="1"/>
          </p:cNvSpPr>
          <p:nvPr/>
        </p:nvSpPr>
        <p:spPr bwMode="auto">
          <a:xfrm>
            <a:off x="838200" y="5715000"/>
            <a:ext cx="7745262"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Figure 2.6 The </a:t>
            </a:r>
            <a:r>
              <a:rPr kumimoji="0" lang="en-US" sz="1400" b="0" i="0" u="none" strike="noStrike" cap="none" normalizeH="0" baseline="0" dirty="0" err="1" smtClean="0">
                <a:ln>
                  <a:noFill/>
                </a:ln>
                <a:solidFill>
                  <a:schemeClr val="tx1"/>
                </a:solidFill>
                <a:effectLst/>
                <a:latin typeface="Cambria" pitchFamily="18" charset="0"/>
                <a:ea typeface="Calibri" pitchFamily="34" charset="0"/>
                <a:cs typeface="Times New Roman" pitchFamily="18" charset="0"/>
              </a:rPr>
              <a:t>moveGen</a:t>
            </a:r>
            <a:r>
              <a:rPr kumimoji="0" lang="en-US" sz="14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function returns a set of states that are reachable in one from a given state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447800"/>
            <a:ext cx="8229600" cy="4678363"/>
          </a:xfrm>
        </p:spPr>
        <p:txBody>
          <a:bodyPr/>
          <a:lstStyle/>
          <a:p>
            <a:r>
              <a:rPr lang="en-US" sz="2200" dirty="0" smtClean="0">
                <a:latin typeface="Cambria" pitchFamily="18" charset="0"/>
              </a:rPr>
              <a:t>Observe that we may have either of the above goal-test functions. </a:t>
            </a:r>
          </a:p>
          <a:p>
            <a:r>
              <a:rPr lang="en-US" sz="2200" dirty="0" smtClean="0">
                <a:latin typeface="Cambria" pitchFamily="18" charset="0"/>
              </a:rPr>
              <a:t>The former is used when the goal is described by some properties that are checked by the function.</a:t>
            </a:r>
          </a:p>
          <a:p>
            <a:r>
              <a:rPr lang="en-US" sz="2200" dirty="0" smtClean="0">
                <a:latin typeface="Cambria" pitchFamily="18" charset="0"/>
              </a:rPr>
              <a:t>The latter takes an explicit goal state and uses that to compare with the candidate state.</a:t>
            </a:r>
          </a:p>
          <a:p>
            <a:r>
              <a:rPr lang="en-US" sz="2200" dirty="0" smtClean="0">
                <a:latin typeface="Cambria" pitchFamily="18" charset="0"/>
              </a:rPr>
              <a:t>Search algorithms should be able to operate in any domain for which the above functions are provided. </a:t>
            </a:r>
          </a:p>
          <a:p>
            <a:r>
              <a:rPr lang="en-US" sz="2200" dirty="0" smtClean="0">
                <a:latin typeface="Cambria" pitchFamily="18" charset="0"/>
              </a:rPr>
              <a:t>We view the set of states as `nodes' in the state space, and the set of moves as the edges connecting these nodes. </a:t>
            </a:r>
          </a:p>
          <a:p>
            <a:r>
              <a:rPr lang="en-US" sz="2200" dirty="0" smtClean="0">
                <a:latin typeface="Cambria" pitchFamily="18" charset="0"/>
              </a:rPr>
              <a:t>Thus our view of the state space will be that of a graph that is defined implicitly by the domain function </a:t>
            </a:r>
            <a:r>
              <a:rPr lang="en-US" sz="2200" dirty="0" err="1" smtClean="0">
                <a:latin typeface="Cambria" pitchFamily="18" charset="0"/>
              </a:rPr>
              <a:t>moveGen</a:t>
            </a:r>
            <a:r>
              <a:rPr lang="en-US" sz="2200" dirty="0" smtClean="0">
                <a:latin typeface="Cambria" pitchFamily="18" charset="0"/>
              </a:rPr>
              <a:t>. </a:t>
            </a:r>
          </a:p>
          <a:p>
            <a:pPr marL="342900" lvl="1" indent="-342900">
              <a:buNone/>
            </a:pPr>
            <a:endParaRPr lang="en-US" sz="2200" dirty="0" smtClean="0">
              <a:latin typeface="Cambria" pitchFamily="18" charset="0"/>
              <a:cs typeface="+mn-cs"/>
            </a:endParaRPr>
          </a:p>
          <a:p>
            <a:endParaRPr lang="en-US" sz="2200" dirty="0">
              <a:latin typeface="Cambria"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447800"/>
            <a:ext cx="8229600" cy="4678363"/>
          </a:xfrm>
        </p:spPr>
        <p:txBody>
          <a:bodyPr/>
          <a:lstStyle/>
          <a:p>
            <a:r>
              <a:rPr lang="en-US" sz="2200" dirty="0" smtClean="0">
                <a:latin typeface="Cambria" pitchFamily="18" charset="0"/>
              </a:rPr>
              <a:t>The next figure depicts the part of the state space generated and explored by the </a:t>
            </a:r>
            <a:r>
              <a:rPr lang="en-US" sz="2200" dirty="0" err="1" smtClean="0">
                <a:latin typeface="Cambria" pitchFamily="18" charset="0"/>
              </a:rPr>
              <a:t>Generate&amp;Test</a:t>
            </a:r>
            <a:r>
              <a:rPr lang="en-US" sz="2200" dirty="0" smtClean="0">
                <a:latin typeface="Cambria" pitchFamily="18" charset="0"/>
              </a:rPr>
              <a:t> algorithm.</a:t>
            </a:r>
          </a:p>
          <a:p>
            <a:r>
              <a:rPr lang="en-US" sz="2200" dirty="0" smtClean="0">
                <a:latin typeface="Cambria" pitchFamily="18" charset="0"/>
              </a:rPr>
              <a:t>The generated space is known as the search tree generated by the search program.</a:t>
            </a:r>
          </a:p>
          <a:p>
            <a:r>
              <a:rPr lang="en-US" sz="2200" dirty="0" smtClean="0">
                <a:latin typeface="Cambria" pitchFamily="18" charset="0"/>
              </a:rPr>
              <a:t>M</a:t>
            </a:r>
            <a:r>
              <a:rPr lang="en-US" sz="2200" dirty="0" smtClean="0">
                <a:latin typeface="Cambria" pitchFamily="18" charset="0"/>
              </a:rPr>
              <a:t>any </a:t>
            </a:r>
            <a:r>
              <a:rPr lang="en-US" sz="2200" dirty="0" smtClean="0">
                <a:latin typeface="Cambria" pitchFamily="18" charset="0"/>
              </a:rPr>
              <a:t>real world problems can indeed be posed as search problems, we prefer simpler problems often posed as puzzles.</a:t>
            </a:r>
          </a:p>
          <a:p>
            <a:r>
              <a:rPr lang="en-US" sz="2200" dirty="0" smtClean="0">
                <a:latin typeface="Cambria" pitchFamily="18" charset="0"/>
              </a:rPr>
              <a:t>Small, well defined problems are easy to visualize and easy to implement, and serve to illustrate the algorithms.</a:t>
            </a:r>
          </a:p>
          <a:p>
            <a:r>
              <a:rPr lang="en-US" sz="2200" dirty="0" smtClean="0">
                <a:latin typeface="Cambria" pitchFamily="18" charset="0"/>
              </a:rPr>
              <a:t>Real problems on the other hand would be complex to represent, and divert from the understanding of search methods.</a:t>
            </a:r>
          </a:p>
          <a:p>
            <a:r>
              <a:rPr lang="en-US" sz="2200" dirty="0" smtClean="0">
                <a:latin typeface="Cambria" pitchFamily="18" charset="0"/>
              </a:rPr>
              <a:t>Common sorts of puzzles are river-crossing puzzles.</a:t>
            </a:r>
            <a:endParaRPr lang="en-US" sz="2200" dirty="0">
              <a:latin typeface="Cambria"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Introduction to state space search</a:t>
            </a:r>
            <a:endParaRPr lang="en-US" sz="3600" dirty="0">
              <a:latin typeface="Cambria" pitchFamily="18" charset="0"/>
            </a:endParaRPr>
          </a:p>
        </p:txBody>
      </p:sp>
      <p:sp>
        <p:nvSpPr>
          <p:cNvPr id="3" name="Content Placeholder 2"/>
          <p:cNvSpPr>
            <a:spLocks noGrp="1"/>
          </p:cNvSpPr>
          <p:nvPr>
            <p:ph idx="1"/>
          </p:nvPr>
        </p:nvSpPr>
        <p:spPr>
          <a:xfrm>
            <a:off x="457200" y="1371600"/>
            <a:ext cx="8229600" cy="4754563"/>
          </a:xfrm>
        </p:spPr>
        <p:txBody>
          <a:bodyPr/>
          <a:lstStyle/>
          <a:p>
            <a:r>
              <a:rPr lang="en-US" sz="2200" dirty="0" smtClean="0">
                <a:latin typeface="Cambria" pitchFamily="18" charset="0"/>
              </a:rPr>
              <a:t>Problem solving involves doing right thing at right time</a:t>
            </a:r>
          </a:p>
          <a:p>
            <a:r>
              <a:rPr lang="en-US" sz="2200" dirty="0" smtClean="0">
                <a:latin typeface="Cambria" pitchFamily="18" charset="0"/>
              </a:rPr>
              <a:t>Given a problem to solve, the task is to select the right moves that leads to solution</a:t>
            </a:r>
          </a:p>
          <a:p>
            <a:r>
              <a:rPr lang="en-US" sz="2200" dirty="0" smtClean="0">
                <a:latin typeface="Cambria" pitchFamily="18" charset="0"/>
              </a:rPr>
              <a:t>Next slide shows problem of moving football for goal</a:t>
            </a:r>
          </a:p>
          <a:p>
            <a:r>
              <a:rPr lang="en-US" sz="2200" dirty="0" smtClean="0">
                <a:latin typeface="Cambria" pitchFamily="18" charset="0"/>
              </a:rPr>
              <a:t>What is the intelligent thing to do?</a:t>
            </a:r>
          </a:p>
          <a:p>
            <a:r>
              <a:rPr lang="en-US" sz="2200" dirty="0" smtClean="0">
                <a:latin typeface="Cambria" pitchFamily="18" charset="0"/>
              </a:rPr>
              <a:t>To solve problem in computer, one must first create a representation of the domain; </a:t>
            </a:r>
          </a:p>
          <a:p>
            <a:r>
              <a:rPr lang="en-US" sz="2200" dirty="0" smtClean="0">
                <a:latin typeface="Cambria" pitchFamily="18" charset="0"/>
              </a:rPr>
              <a:t>in this case, a football game being the problem, the decision to make next, the set of alternatives available, and the moves one can make. </a:t>
            </a:r>
          </a:p>
          <a:p>
            <a:r>
              <a:rPr lang="en-US" sz="2200" dirty="0" smtClean="0">
                <a:latin typeface="Cambria" pitchFamily="18" charset="0"/>
              </a:rPr>
              <a:t>There are many players and the outcome depends on their moves too. </a:t>
            </a:r>
            <a:endParaRPr lang="en-US" sz="2200" dirty="0">
              <a:latin typeface="Cambria"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518006" y="1600200"/>
            <a:ext cx="6107987" cy="4525963"/>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447800"/>
            <a:ext cx="8229600" cy="4678363"/>
          </a:xfrm>
        </p:spPr>
        <p:txBody>
          <a:bodyPr/>
          <a:lstStyle/>
          <a:p>
            <a:r>
              <a:rPr lang="en-US" sz="2200" dirty="0" smtClean="0">
                <a:latin typeface="Cambria" pitchFamily="18" charset="0"/>
              </a:rPr>
              <a:t>In these puzzles, a group of entities need to cross the river, but all of them cannot cross at the same time due to the limited capacity of the boat or the bridge. </a:t>
            </a:r>
          </a:p>
          <a:p>
            <a:r>
              <a:rPr lang="en-US" sz="2200" dirty="0" smtClean="0">
                <a:latin typeface="Cambria" pitchFamily="18" charset="0"/>
              </a:rPr>
              <a:t>In addition, there may be constraints that restrict the combination of entities that can stay in one place. </a:t>
            </a:r>
          </a:p>
          <a:p>
            <a:r>
              <a:rPr lang="en-US" sz="2200" dirty="0" smtClean="0">
                <a:latin typeface="Cambria" pitchFamily="18" charset="0"/>
              </a:rPr>
              <a:t>The next figure shows the well known Eight Puzzle used extensively in one of the earliest textbooks on artificial intelligence (Nilsson, 1971). </a:t>
            </a:r>
          </a:p>
          <a:p>
            <a:r>
              <a:rPr lang="en-US" sz="2200" dirty="0" smtClean="0">
                <a:latin typeface="Cambria" pitchFamily="18" charset="0"/>
              </a:rPr>
              <a:t>The goal is to find a path to a desired arrangement of tiles, for example as shown in Figure 2.8. </a:t>
            </a:r>
          </a:p>
          <a:p>
            <a:r>
              <a:rPr lang="en-US" sz="2200" dirty="0" smtClean="0">
                <a:latin typeface="Cambria" pitchFamily="18" charset="0"/>
              </a:rPr>
              <a:t>The idea in weak methods or general methods in artificial intelligence (Al) is that we develop a general algorithm that can be applied to many domains. </a:t>
            </a:r>
            <a:endParaRPr lang="en-US" sz="2200" dirty="0">
              <a:latin typeface="Cambria"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200" b="1" dirty="0" smtClean="0">
                <a:latin typeface="Cambria" pitchFamily="18" charset="0"/>
              </a:rPr>
              <a:t>Question: </a:t>
            </a:r>
            <a:r>
              <a:rPr lang="en-IN" sz="2200" dirty="0" smtClean="0">
                <a:latin typeface="Cambria" pitchFamily="18" charset="0"/>
              </a:rPr>
              <a:t>In the missionaries and cannibals problem, three missionaries and three cannibals must cross a river using a boat which can carry at most two people, under the constraint that, for both banks, if there are missionaries present on the bank, they cannot be outnumbered by cannibals (if they were, the cannibals would eat the missionaries). The boat cannot cross the river by itself with no people on board.</a:t>
            </a:r>
            <a:endParaRPr lang="en-IN" sz="2200" dirty="0">
              <a:latin typeface="Cambria"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a:p>
        </p:txBody>
      </p:sp>
      <p:pic>
        <p:nvPicPr>
          <p:cNvPr id="4" name="Picture 3" descr="fig 2-8.jpg"/>
          <p:cNvPicPr/>
          <p:nvPr/>
        </p:nvPicPr>
        <p:blipFill>
          <a:blip r:embed="rId2"/>
          <a:stretch>
            <a:fillRect/>
          </a:stretch>
        </p:blipFill>
        <p:spPr>
          <a:xfrm>
            <a:off x="762000" y="1600200"/>
            <a:ext cx="7620000" cy="4572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Football playing</a:t>
            </a:r>
            <a:endParaRPr lang="en-US" sz="3600" dirty="0">
              <a:latin typeface="Cambria" pitchFamily="18" charset="0"/>
            </a:endParaRPr>
          </a:p>
        </p:txBody>
      </p:sp>
      <p:sp>
        <p:nvSpPr>
          <p:cNvPr id="3" name="Content Placeholder 2"/>
          <p:cNvSpPr>
            <a:spLocks noGrp="1"/>
          </p:cNvSpPr>
          <p:nvPr>
            <p:ph idx="1"/>
          </p:nvPr>
        </p:nvSpPr>
        <p:spPr/>
        <p:txBody>
          <a:bodyPr/>
          <a:lstStyle/>
          <a:p>
            <a:pPr>
              <a:buNone/>
            </a:pPr>
            <a:endParaRPr lang="en-US" dirty="0"/>
          </a:p>
        </p:txBody>
      </p:sp>
      <p:pic>
        <p:nvPicPr>
          <p:cNvPr id="1026" name="Picture 2"/>
          <p:cNvPicPr>
            <a:picLocks noChangeAspect="1" noChangeArrowheads="1"/>
          </p:cNvPicPr>
          <p:nvPr/>
        </p:nvPicPr>
        <p:blipFill>
          <a:blip r:embed="rId2"/>
          <a:srcRect/>
          <a:stretch>
            <a:fillRect/>
          </a:stretch>
        </p:blipFill>
        <p:spPr bwMode="auto">
          <a:xfrm>
            <a:off x="1676400" y="1676400"/>
            <a:ext cx="5943600" cy="46151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754563"/>
          </a:xfrm>
        </p:spPr>
        <p:txBody>
          <a:bodyPr/>
          <a:lstStyle/>
          <a:p>
            <a:r>
              <a:rPr lang="en-US" sz="2200" dirty="0" smtClean="0">
                <a:latin typeface="Cambria" pitchFamily="18" charset="0"/>
              </a:rPr>
              <a:t>Use the term agent to refer to the problem solver</a:t>
            </a:r>
          </a:p>
          <a:p>
            <a:r>
              <a:rPr lang="en-US" sz="2200" dirty="0" smtClean="0">
                <a:latin typeface="Cambria" pitchFamily="18" charset="0"/>
              </a:rPr>
              <a:t>The problem solver, or the agent, operates on a representation of the space in which the problem has to be solved and also a representation of the moves or decisions that the agent has to choose from to solve the problem.</a:t>
            </a:r>
          </a:p>
          <a:p>
            <a:r>
              <a:rPr lang="en-US" sz="2200" dirty="0" smtClean="0">
                <a:latin typeface="Cambria" pitchFamily="18" charset="0"/>
              </a:rPr>
              <a:t>The algorithms will be general purpose in nature and could be adapted to solve problems in different domains</a:t>
            </a:r>
          </a:p>
          <a:p>
            <a:r>
              <a:rPr lang="en-US" sz="2200" dirty="0" smtClean="0">
                <a:latin typeface="Cambria" pitchFamily="18" charset="0"/>
              </a:rPr>
              <a:t>A user would only have to implement the domain description and call the domain specific functions from the general program.</a:t>
            </a:r>
            <a:endParaRPr lang="en-US" sz="2200" dirty="0">
              <a:latin typeface="Cambria"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rcRect/>
          <a:stretch>
            <a:fillRect/>
          </a:stretch>
        </p:blipFill>
        <p:spPr bwMode="auto">
          <a:xfrm>
            <a:off x="533400" y="1600200"/>
            <a:ext cx="815340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latin typeface="Cambria" pitchFamily="18" charset="0"/>
              </a:rPr>
              <a:t>We model the problem solving process as traversing a state space.</a:t>
            </a:r>
          </a:p>
          <a:p>
            <a:r>
              <a:rPr lang="en-US" sz="2200" u="sng" dirty="0" smtClean="0">
                <a:latin typeface="Cambria" pitchFamily="18" charset="0"/>
              </a:rPr>
              <a:t>The </a:t>
            </a:r>
            <a:r>
              <a:rPr lang="en-US" sz="2200" b="1" u="sng" dirty="0" smtClean="0">
                <a:latin typeface="Cambria" pitchFamily="18" charset="0"/>
              </a:rPr>
              <a:t>state space </a:t>
            </a:r>
            <a:r>
              <a:rPr lang="en-US" sz="2200" u="sng" dirty="0" smtClean="0">
                <a:latin typeface="Cambria" pitchFamily="18" charset="0"/>
              </a:rPr>
              <a:t>is a space in which each element is a state.</a:t>
            </a:r>
          </a:p>
          <a:p>
            <a:r>
              <a:rPr lang="en-US" sz="2200" u="sng" dirty="0" smtClean="0">
                <a:latin typeface="Cambria" pitchFamily="18" charset="0"/>
              </a:rPr>
              <a:t>A </a:t>
            </a:r>
            <a:r>
              <a:rPr lang="en-US" sz="2200" b="1" u="sng" dirty="0" smtClean="0">
                <a:latin typeface="Cambria" pitchFamily="18" charset="0"/>
              </a:rPr>
              <a:t>state</a:t>
            </a:r>
            <a:r>
              <a:rPr lang="en-US" sz="2200" u="sng" dirty="0" smtClean="0">
                <a:latin typeface="Cambria" pitchFamily="18" charset="0"/>
              </a:rPr>
              <a:t> is a description of the world in which the problem solver operates.</a:t>
            </a:r>
          </a:p>
          <a:p>
            <a:r>
              <a:rPr lang="en-US" sz="2200" dirty="0" smtClean="0">
                <a:latin typeface="Cambria" pitchFamily="18" charset="0"/>
              </a:rPr>
              <a:t>The given situation is described by a state called the START state.</a:t>
            </a:r>
          </a:p>
          <a:p>
            <a:r>
              <a:rPr lang="en-US" sz="2200" dirty="0" smtClean="0">
                <a:latin typeface="Cambria" pitchFamily="18" charset="0"/>
              </a:rPr>
              <a:t>The desired or the goal situation is described by one or more GOAL states.</a:t>
            </a:r>
          </a:p>
          <a:p>
            <a:r>
              <a:rPr lang="en-US" sz="2200" dirty="0" smtClean="0">
                <a:latin typeface="Cambria" pitchFamily="18" charset="0"/>
              </a:rPr>
              <a:t>In any given state, an action or a decision by the agent changes something and the agent makes a move to a new state.</a:t>
            </a:r>
          </a:p>
          <a:p>
            <a:r>
              <a:rPr lang="en-US" sz="2200" dirty="0" smtClean="0">
                <a:latin typeface="Cambria" pitchFamily="18" charset="0"/>
              </a:rPr>
              <a:t>The task is to make a sequence of moves, such that the agent ends up being in a goal state.</a:t>
            </a:r>
            <a:endParaRPr lang="en-US" sz="2200" dirty="0">
              <a:latin typeface="Cambria"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latin typeface="Cambria" pitchFamily="18" charset="0"/>
              </a:rPr>
              <a:t>The set of choices available to us implicitly define the space in which the decision making process operates. </a:t>
            </a:r>
          </a:p>
          <a:p>
            <a:r>
              <a:rPr lang="en-US" sz="2200" dirty="0" smtClean="0">
                <a:latin typeface="Cambria" pitchFamily="18" charset="0"/>
              </a:rPr>
              <a:t>Initially, we are in some given state, or the START state. We desire to be in some state that we will call the GOAL state, as shown in next figure.</a:t>
            </a:r>
          </a:p>
          <a:p>
            <a:r>
              <a:rPr lang="en-US" sz="2200" dirty="0" smtClean="0">
                <a:latin typeface="Cambria" pitchFamily="18" charset="0"/>
              </a:rPr>
              <a:t>The desired state may be described completely, identifying the state, or it could be described partially by some desirable properties; in which case there may be more than one goal state satisfying the properties.  </a:t>
            </a:r>
          </a:p>
          <a:p>
            <a:r>
              <a:rPr lang="en-US" sz="2200" dirty="0" smtClean="0">
                <a:latin typeface="Cambria" pitchFamily="18" charset="0"/>
              </a:rPr>
              <a:t>The given state being the current state is described completely. </a:t>
            </a:r>
          </a:p>
          <a:p>
            <a:endParaRPr lang="en-US" sz="2200" dirty="0">
              <a:latin typeface="Cambri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latin typeface="Cambria" pitchFamily="18" charset="0"/>
              </a:rPr>
              <a:t>This transformation from the start state to the goal state is to be made by a sequence of moves that are available to us in the domain of problem solving. </a:t>
            </a:r>
          </a:p>
          <a:p>
            <a:r>
              <a:rPr lang="en-US" sz="2200" dirty="0" smtClean="0">
                <a:latin typeface="Cambria" pitchFamily="18" charset="0"/>
              </a:rPr>
              <a:t>In the beginning, the search algorithm (or agent) can only "see" the start state. </a:t>
            </a:r>
          </a:p>
          <a:p>
            <a:r>
              <a:rPr lang="en-US" sz="2200" dirty="0" smtClean="0">
                <a:latin typeface="Cambria" pitchFamily="18" charset="0"/>
              </a:rPr>
              <a:t>It has access to some move generation operators that determine which states are reachable in one step.</a:t>
            </a:r>
          </a:p>
          <a:p>
            <a:r>
              <a:rPr lang="en-US" sz="2200" dirty="0" smtClean="0">
                <a:latin typeface="Cambria" pitchFamily="18" charset="0"/>
              </a:rPr>
              <a:t> The algorithm has to choose one of these moves. </a:t>
            </a:r>
          </a:p>
          <a:p>
            <a:r>
              <a:rPr lang="en-US" sz="2200" dirty="0" smtClean="0">
                <a:latin typeface="Cambria" pitchFamily="18" charset="0"/>
              </a:rPr>
              <a:t>Each move applied to a given state transforms it into another state. </a:t>
            </a:r>
          </a:p>
          <a:p>
            <a:r>
              <a:rPr lang="en-US" sz="2200" dirty="0" smtClean="0">
                <a:latin typeface="Cambria" pitchFamily="18" charset="0"/>
              </a:rPr>
              <a:t>Task is to find those sequences of moves that will transform our current (START) state into the desired (GOAL) state.  </a:t>
            </a:r>
            <a:endParaRPr lang="en-US" sz="2200" dirty="0">
              <a:latin typeface="Cambria"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State space</a:t>
            </a:r>
            <a:endParaRPr lang="en-US" sz="3600" dirty="0">
              <a:latin typeface="Cambria" pitchFamily="18" charset="0"/>
            </a:endParaRPr>
          </a:p>
        </p:txBody>
      </p:sp>
      <p:pic>
        <p:nvPicPr>
          <p:cNvPr id="4" name="Content Placeholder 3"/>
          <p:cNvPicPr>
            <a:picLocks noGrp="1"/>
          </p:cNvPicPr>
          <p:nvPr>
            <p:ph idx="1"/>
          </p:nvPr>
        </p:nvPicPr>
        <p:blipFill>
          <a:blip r:embed="rId2"/>
          <a:srcRect/>
          <a:stretch>
            <a:fillRect/>
          </a:stretch>
        </p:blipFill>
        <p:spPr bwMode="auto">
          <a:xfrm>
            <a:off x="1372725" y="1447800"/>
            <a:ext cx="6398550" cy="4678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usDsgSld">
  <a:themeElements>
    <a:clrScheme name="">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fontScheme name="BusDsgSld">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SimHei"/>
        <a:cs typeface=""/>
      </a:majorFont>
      <a:minorFont>
        <a:latin typeface="Arial"/>
        <a:ea typeface="Sim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background-ppt-template-022</Template>
  <TotalTime>978</TotalTime>
  <Words>1158</Words>
  <Application>Microsoft Office PowerPoint</Application>
  <PresentationFormat>On-screen Show (4:3)</PresentationFormat>
  <Paragraphs>70</Paragraphs>
  <Slides>23</Slides>
  <Notes>0</Notes>
  <HiddenSlides>0</HiddenSlides>
  <MMClips>0</MMClips>
  <ScaleCrop>false</ScaleCrop>
  <HeadingPairs>
    <vt:vector size="4" baseType="variant">
      <vt:variant>
        <vt:lpstr>Theme</vt:lpstr>
      </vt:variant>
      <vt:variant>
        <vt:i4>4</vt:i4>
      </vt:variant>
      <vt:variant>
        <vt:lpstr>Slide Titles</vt:lpstr>
      </vt:variant>
      <vt:variant>
        <vt:i4>23</vt:i4>
      </vt:variant>
    </vt:vector>
  </HeadingPairs>
  <TitlesOfParts>
    <vt:vector size="27" baseType="lpstr">
      <vt:lpstr>BusDsgSld</vt:lpstr>
      <vt:lpstr>默认设计模板</vt:lpstr>
      <vt:lpstr>1_默认设计模板</vt:lpstr>
      <vt:lpstr>默认设计模板_2</vt:lpstr>
      <vt:lpstr>Lecture 5</vt:lpstr>
      <vt:lpstr>Introduction to state space search</vt:lpstr>
      <vt:lpstr>Football playing</vt:lpstr>
      <vt:lpstr>Slide 4</vt:lpstr>
      <vt:lpstr>Slide 5</vt:lpstr>
      <vt:lpstr>Slide 6</vt:lpstr>
      <vt:lpstr>Slide 7</vt:lpstr>
      <vt:lpstr>Slide 8</vt:lpstr>
      <vt:lpstr>State space</vt:lpstr>
      <vt:lpstr>The solution</vt:lpstr>
      <vt:lpstr>Slide 11</vt:lpstr>
      <vt:lpstr>Slide 12</vt:lpstr>
      <vt:lpstr>Slide 13</vt:lpstr>
      <vt:lpstr>Slide 14</vt:lpstr>
      <vt:lpstr>Generate and test</vt:lpstr>
      <vt:lpstr>Slide 16</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Lecture 23 </dc:title>
  <dc:creator>divyakant</dc:creator>
  <cp:lastModifiedBy>User</cp:lastModifiedBy>
  <cp:revision>313</cp:revision>
  <dcterms:created xsi:type="dcterms:W3CDTF">2015-07-23T15:29:25Z</dcterms:created>
  <dcterms:modified xsi:type="dcterms:W3CDTF">2023-07-21T03:25:20Z</dcterms:modified>
</cp:coreProperties>
</file>