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smtClean="0">
                <a:latin typeface="Cambria" pitchFamily="18" charset="0"/>
              </a:rPr>
              <a:t>Lecture 6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05739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Breadth first search (BFS)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  Depth first search (DFS</a:t>
            </a:r>
            <a:r>
              <a:rPr lang="en-US" sz="2200" dirty="0" smtClean="0">
                <a:latin typeface="Cambria" pitchFamily="18" charset="0"/>
              </a:rPr>
              <a:t>)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IN" sz="2200" dirty="0" smtClean="0">
                <a:latin typeface="Cambria" pitchFamily="18" charset="0"/>
              </a:rPr>
              <a:t> </a:t>
            </a:r>
            <a:r>
              <a:rPr lang="en-IN" sz="2200" dirty="0" smtClean="0">
                <a:latin typeface="Cambria" pitchFamily="18" charset="0"/>
              </a:rPr>
              <a:t> Depth limited search 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Depth-first search has very modest memory requirements.</a:t>
            </a:r>
          </a:p>
          <a:p>
            <a:r>
              <a:rPr lang="en-US" sz="2200" dirty="0" smtClean="0">
                <a:latin typeface="Cambria" pitchFamily="18" charset="0"/>
              </a:rPr>
              <a:t>As the figure shows, it needs to store only a single path from the root to a leaf node, along with the remaining unexpanded sibling nodes for each node on the path.</a:t>
            </a:r>
          </a:p>
          <a:p>
            <a:r>
              <a:rPr lang="en-US" sz="2200" dirty="0" smtClean="0">
                <a:latin typeface="Cambria" pitchFamily="18" charset="0"/>
              </a:rPr>
              <a:t>For a state space with branching factor b and maximum depth m, depth-first search requires storage of only </a:t>
            </a:r>
            <a:r>
              <a:rPr lang="en-US" sz="2200" dirty="0" err="1" smtClean="0">
                <a:latin typeface="Cambria" pitchFamily="18" charset="0"/>
              </a:rPr>
              <a:t>bm</a:t>
            </a:r>
            <a:r>
              <a:rPr lang="en-US" sz="2200" dirty="0" smtClean="0">
                <a:latin typeface="Cambria" pitchFamily="18" charset="0"/>
              </a:rPr>
              <a:t> nodes, in contrast to the </a:t>
            </a:r>
            <a:r>
              <a:rPr lang="en-US" sz="2200" dirty="0" err="1" smtClean="0">
                <a:latin typeface="Cambria" pitchFamily="18" charset="0"/>
              </a:rPr>
              <a:t>b</a:t>
            </a:r>
            <a:r>
              <a:rPr lang="en-US" sz="2200" baseline="30000" dirty="0" err="1" smtClean="0">
                <a:latin typeface="Cambria" pitchFamily="18" charset="0"/>
              </a:rPr>
              <a:t>d</a:t>
            </a:r>
            <a:r>
              <a:rPr lang="en-US" sz="2200" dirty="0" smtClean="0">
                <a:latin typeface="Cambria" pitchFamily="18" charset="0"/>
              </a:rPr>
              <a:t> that would be required by breadth-first search in the case where the shallowest goal is at depth d.</a:t>
            </a:r>
          </a:p>
          <a:p>
            <a:r>
              <a:rPr lang="en-US" sz="2200" dirty="0" smtClean="0">
                <a:latin typeface="Cambria" pitchFamily="18" charset="0"/>
              </a:rPr>
              <a:t>Using the same assumptions as Figure in slide - 6, depth-first search would require 12 kilobytes instead of 111 terabytes at depth d=12,a factor of 10 billion times less space.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time complexity for depth-first search is O(</a:t>
            </a:r>
            <a:r>
              <a:rPr lang="en-US" sz="2200" dirty="0" err="1" smtClean="0">
                <a:latin typeface="Cambria" pitchFamily="18" charset="0"/>
              </a:rPr>
              <a:t>b</a:t>
            </a:r>
            <a:r>
              <a:rPr lang="en-US" sz="2200" baseline="30000" dirty="0" err="1" smtClean="0">
                <a:latin typeface="Cambria" pitchFamily="18" charset="0"/>
              </a:rPr>
              <a:t>m</a:t>
            </a:r>
            <a:r>
              <a:rPr lang="en-US" sz="2200" dirty="0" smtClean="0">
                <a:latin typeface="Cambria" pitchFamily="18" charset="0"/>
              </a:rPr>
              <a:t>).</a:t>
            </a:r>
          </a:p>
          <a:p>
            <a:r>
              <a:rPr lang="en-US" sz="2200" dirty="0" smtClean="0">
                <a:latin typeface="Cambria" pitchFamily="18" charset="0"/>
              </a:rPr>
              <a:t>For problems that have many solutions, depth-first may actually be faster than breadth-first, because it has a good chance of finding a solution after exploring only a small portion of the whole space.</a:t>
            </a:r>
          </a:p>
          <a:p>
            <a:r>
              <a:rPr lang="en-US" sz="2200" dirty="0" smtClean="0">
                <a:latin typeface="Cambria" pitchFamily="18" charset="0"/>
              </a:rPr>
              <a:t>Breadth-first search would still have to look at all the paths of length d - 1 before considering any of length d.</a:t>
            </a:r>
          </a:p>
          <a:p>
            <a:r>
              <a:rPr lang="en-US" sz="2200" dirty="0" smtClean="0">
                <a:latin typeface="Cambria" pitchFamily="18" charset="0"/>
              </a:rPr>
              <a:t>Depth-first search is still O(</a:t>
            </a:r>
            <a:r>
              <a:rPr lang="en-US" sz="2200" dirty="0" err="1" smtClean="0">
                <a:latin typeface="Cambria" pitchFamily="18" charset="0"/>
              </a:rPr>
              <a:t>b</a:t>
            </a:r>
            <a:r>
              <a:rPr lang="en-US" sz="2200" baseline="30000" dirty="0" err="1" smtClean="0">
                <a:latin typeface="Cambria" pitchFamily="18" charset="0"/>
              </a:rPr>
              <a:t>m</a:t>
            </a:r>
            <a:r>
              <a:rPr lang="en-US" sz="2200" dirty="0" smtClean="0">
                <a:latin typeface="Cambria" pitchFamily="18" charset="0"/>
              </a:rPr>
              <a:t>) in the worst case.</a:t>
            </a:r>
          </a:p>
          <a:p>
            <a:r>
              <a:rPr lang="en-US" sz="2200" dirty="0" smtClean="0">
                <a:latin typeface="Cambria" pitchFamily="18" charset="0"/>
              </a:rPr>
              <a:t>The drawback of depth-first search is that it can get stuck going down the wrong path.</a:t>
            </a:r>
          </a:p>
          <a:p>
            <a:r>
              <a:rPr lang="en-US" sz="2200" dirty="0" smtClean="0">
                <a:latin typeface="Cambria" pitchFamily="18" charset="0"/>
              </a:rPr>
              <a:t>Many problems have very deep or even infinite search trees, so depth-first search will never be able to recover from an unlucky choice at one of the nodes near the top of the tree.</a:t>
            </a:r>
          </a:p>
          <a:p>
            <a:pPr>
              <a:buNone/>
            </a:pP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search will always continue downward without backing up, even when a shallow solution exists.</a:t>
            </a:r>
          </a:p>
          <a:p>
            <a:r>
              <a:rPr lang="en-US" sz="2200" dirty="0" smtClean="0">
                <a:latin typeface="Cambria" pitchFamily="18" charset="0"/>
              </a:rPr>
              <a:t>Thus, on these problems depth-first search will either get stuck in an infinite loop and never return a solution, or it may eventually find a solution path that is longer than the optimal solution.</a:t>
            </a:r>
          </a:p>
          <a:p>
            <a:r>
              <a:rPr lang="en-US" sz="2200" dirty="0" smtClean="0">
                <a:latin typeface="Cambria" pitchFamily="18" charset="0"/>
              </a:rPr>
              <a:t>That means depth-first search is neither complete nor optimal.</a:t>
            </a:r>
          </a:p>
          <a:p>
            <a:r>
              <a:rPr lang="en-US" sz="2200" dirty="0" smtClean="0">
                <a:latin typeface="Cambria" pitchFamily="18" charset="0"/>
              </a:rPr>
              <a:t>Because of this, depth-first search should be avoided for search trees with large or infinite maximum depths.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1916" y="1676400"/>
            <a:ext cx="6616683" cy="433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Depth Limited Search 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Depth-limited search avoids the pitfalls of depth-first search by imposing a cutoff on the maximum depth of a path.</a:t>
            </a:r>
          </a:p>
          <a:p>
            <a:r>
              <a:rPr lang="en-US" sz="2200" dirty="0" smtClean="0">
                <a:latin typeface="Cambria" pitchFamily="18" charset="0"/>
              </a:rPr>
              <a:t>This cutoff can be implemented with a special depth-limited search algorithm, or by using the general search algorithm with operators that keep track of the depth.</a:t>
            </a:r>
          </a:p>
          <a:p>
            <a:r>
              <a:rPr lang="en-US" sz="2200" dirty="0" smtClean="0">
                <a:latin typeface="Cambria" pitchFamily="18" charset="0"/>
              </a:rPr>
              <a:t>For example, on the map of Romania, there are 20 cities, so we know that if there is a solution, then it must be of length 19 at the longest.</a:t>
            </a:r>
          </a:p>
          <a:p>
            <a:r>
              <a:rPr lang="en-US" sz="2200" dirty="0" smtClean="0">
                <a:latin typeface="Cambria" pitchFamily="18" charset="0"/>
              </a:rPr>
              <a:t>We can implement the depth cutoff using operators of the form "If you are in city A and have travelled a path of less than 19 steps, then generate a new state in city B with a path length that is one greater.“</a:t>
            </a:r>
          </a:p>
          <a:p>
            <a:endParaRPr lang="en-US" sz="22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7924800" cy="534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With this new operator set, we are guaranteed to find the solution if it exists, but we are still not guaranteed to find the shortest solution first: depth-limited search is complete but not optimal.</a:t>
            </a:r>
          </a:p>
          <a:p>
            <a:r>
              <a:rPr lang="en-US" sz="2200" dirty="0" smtClean="0">
                <a:latin typeface="Cambria" pitchFamily="18" charset="0"/>
              </a:rPr>
              <a:t>If we choose a depth limit that is too small, then depth-limited search is not even complete.</a:t>
            </a:r>
          </a:p>
          <a:p>
            <a:r>
              <a:rPr lang="en-US" sz="2200" dirty="0" smtClean="0">
                <a:latin typeface="Cambria" pitchFamily="18" charset="0"/>
              </a:rPr>
              <a:t>The time and space complexity of depth-limited search is similar to depth-first search.</a:t>
            </a:r>
          </a:p>
          <a:p>
            <a:r>
              <a:rPr lang="en-US" sz="2200" dirty="0" smtClean="0">
                <a:latin typeface="Cambria" pitchFamily="18" charset="0"/>
              </a:rPr>
              <a:t>It takes </a:t>
            </a:r>
            <a:r>
              <a:rPr lang="en-US" sz="2200" i="1" dirty="0" smtClean="0">
                <a:latin typeface="Cambria" pitchFamily="18" charset="0"/>
              </a:rPr>
              <a:t>O(</a:t>
            </a:r>
            <a:r>
              <a:rPr lang="en-US" sz="2200" i="1" dirty="0" err="1" smtClean="0">
                <a:latin typeface="Cambria" pitchFamily="18" charset="0"/>
              </a:rPr>
              <a:t>b</a:t>
            </a:r>
            <a:r>
              <a:rPr lang="en-US" sz="2200" i="1" baseline="30000" dirty="0" err="1" smtClean="0">
                <a:latin typeface="Cambria" pitchFamily="18" charset="0"/>
              </a:rPr>
              <a:t>l</a:t>
            </a:r>
            <a:r>
              <a:rPr lang="en-US" sz="2200" i="1" dirty="0" smtClean="0">
                <a:latin typeface="Cambria" pitchFamily="18" charset="0"/>
              </a:rPr>
              <a:t>) time and O(</a:t>
            </a:r>
            <a:r>
              <a:rPr lang="en-US" sz="2200" i="1" dirty="0" err="1" smtClean="0">
                <a:latin typeface="Cambria" pitchFamily="18" charset="0"/>
              </a:rPr>
              <a:t>bl</a:t>
            </a:r>
            <a:r>
              <a:rPr lang="en-US" sz="2200" i="1" dirty="0" smtClean="0">
                <a:latin typeface="Cambria" pitchFamily="18" charset="0"/>
              </a:rPr>
              <a:t>) space, where l </a:t>
            </a:r>
            <a:r>
              <a:rPr lang="en-US" sz="2200" dirty="0" smtClean="0">
                <a:latin typeface="Cambria" pitchFamily="18" charset="0"/>
              </a:rPr>
              <a:t>is the depth limit.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800" dirty="0" smtClean="0">
                <a:latin typeface="Cambria" pitchFamily="18" charset="0"/>
              </a:rPr>
              <a:t>Comparison </a:t>
            </a:r>
            <a:endParaRPr lang="en-US" sz="38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College\Divyakant\MCA sem 5 documents\batch 2017\image_thumb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31193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Breadth First Search (BFS)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733800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In this strategy, the root node is expanded first, then all the nodes generated by the root node are expanded next, and then </a:t>
            </a:r>
            <a:r>
              <a:rPr lang="en-US" sz="2200" i="1" dirty="0" smtClean="0">
                <a:latin typeface="Cambria" pitchFamily="18" charset="0"/>
              </a:rPr>
              <a:t>their successors, </a:t>
            </a:r>
            <a:r>
              <a:rPr lang="en-US" sz="2200" dirty="0" smtClean="0">
                <a:latin typeface="Cambria" pitchFamily="18" charset="0"/>
              </a:rPr>
              <a:t>and so on.</a:t>
            </a:r>
          </a:p>
          <a:p>
            <a:r>
              <a:rPr lang="en-US" sz="2200" dirty="0" smtClean="0">
                <a:latin typeface="Cambria" pitchFamily="18" charset="0"/>
              </a:rPr>
              <a:t>In general, all the nodes at depth </a:t>
            </a:r>
            <a:r>
              <a:rPr lang="en-US" sz="2200" i="1" dirty="0" smtClean="0">
                <a:latin typeface="Cambria" pitchFamily="18" charset="0"/>
              </a:rPr>
              <a:t>d in the search tree are expanded before the nodes at </a:t>
            </a:r>
            <a:r>
              <a:rPr lang="en-US" sz="2200" dirty="0" smtClean="0">
                <a:latin typeface="Cambria" pitchFamily="18" charset="0"/>
              </a:rPr>
              <a:t>depth </a:t>
            </a:r>
            <a:r>
              <a:rPr lang="en-US" sz="2200" i="1" dirty="0" smtClean="0">
                <a:latin typeface="Cambria" pitchFamily="18" charset="0"/>
              </a:rPr>
              <a:t>d + 1.</a:t>
            </a:r>
          </a:p>
          <a:p>
            <a:r>
              <a:rPr lang="en-US" sz="2200" dirty="0" smtClean="0">
                <a:latin typeface="Cambria" pitchFamily="18" charset="0"/>
              </a:rPr>
              <a:t>Breadth-first search can be implemented by calling the GENERAL-SEARCH algorithm with a queuing function that puts the newly generated states at the end of the queue, after all the previously generated states: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029200"/>
            <a:ext cx="8686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3657601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Breadth-first search is a very systematic strategy because it considers all the paths of length 1 first, then all those of length 2, and so on.</a:t>
            </a:r>
          </a:p>
          <a:p>
            <a:r>
              <a:rPr lang="en-US" sz="2200" dirty="0" smtClean="0">
                <a:latin typeface="Cambria" pitchFamily="18" charset="0"/>
              </a:rPr>
              <a:t>Figure shows the progress of the search on a simple binary tree.</a:t>
            </a:r>
          </a:p>
          <a:p>
            <a:r>
              <a:rPr lang="en-US" sz="2200" dirty="0" smtClean="0">
                <a:latin typeface="Cambria" pitchFamily="18" charset="0"/>
              </a:rPr>
              <a:t>If there is a solution, breadth-first search is guaranteed to find it, and if there are several solutions, breadth-first search will always find the shallowest goal state first.</a:t>
            </a:r>
          </a:p>
          <a:p>
            <a:r>
              <a:rPr lang="en-US" sz="2200" dirty="0" smtClean="0">
                <a:latin typeface="Cambria" pitchFamily="18" charset="0"/>
              </a:rPr>
              <a:t>In terms of the four criteria, breadth-first search is complete, and it is optimal </a:t>
            </a:r>
            <a:r>
              <a:rPr lang="en-US" sz="2200" i="1" dirty="0" smtClean="0">
                <a:latin typeface="Cambria" pitchFamily="18" charset="0"/>
              </a:rPr>
              <a:t>provided the path cost is a non-decreasing function of the depth of the node.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089150"/>
            <a:ext cx="7696199" cy="1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So far, the news about breadth-first search has been good. </a:t>
            </a:r>
          </a:p>
          <a:p>
            <a:r>
              <a:rPr lang="en-US" sz="2200" dirty="0" smtClean="0">
                <a:latin typeface="Cambria" pitchFamily="18" charset="0"/>
              </a:rPr>
              <a:t>To see why it is not always the strategy of choice, we have to consider the amount of time and memory it takes to complete a search.</a:t>
            </a:r>
          </a:p>
          <a:p>
            <a:r>
              <a:rPr lang="en-US" sz="2200" dirty="0" smtClean="0">
                <a:latin typeface="Cambria" pitchFamily="18" charset="0"/>
              </a:rPr>
              <a:t>To do this, we consider a hypothetical state space where every state can be expanded to yield </a:t>
            </a:r>
            <a:r>
              <a:rPr lang="en-US" sz="2200" i="1" dirty="0" smtClean="0">
                <a:latin typeface="Cambria" pitchFamily="18" charset="0"/>
              </a:rPr>
              <a:t>b new states.</a:t>
            </a:r>
          </a:p>
          <a:p>
            <a:r>
              <a:rPr lang="en-US" sz="2200" dirty="0" smtClean="0">
                <a:latin typeface="Cambria" pitchFamily="18" charset="0"/>
              </a:rPr>
              <a:t>We say that the branching factor of these states (and of the search tree) is </a:t>
            </a:r>
            <a:r>
              <a:rPr lang="en-US" sz="2200" i="1" dirty="0" smtClean="0">
                <a:latin typeface="Cambria" pitchFamily="18" charset="0"/>
              </a:rPr>
              <a:t>b.</a:t>
            </a:r>
          </a:p>
          <a:p>
            <a:r>
              <a:rPr lang="en-US" sz="2200" dirty="0" smtClean="0">
                <a:latin typeface="Cambria" pitchFamily="18" charset="0"/>
              </a:rPr>
              <a:t>The root of the search tree generates </a:t>
            </a:r>
            <a:r>
              <a:rPr lang="en-US" sz="2200" i="1" dirty="0" smtClean="0">
                <a:latin typeface="Cambria" pitchFamily="18" charset="0"/>
              </a:rPr>
              <a:t>b nodes at the first level, each of which generates b more </a:t>
            </a:r>
            <a:r>
              <a:rPr lang="en-US" sz="2200" dirty="0" smtClean="0">
                <a:latin typeface="Cambria" pitchFamily="18" charset="0"/>
              </a:rPr>
              <a:t>nodes, for a total of </a:t>
            </a:r>
            <a:r>
              <a:rPr lang="en-US" sz="2200" i="1" dirty="0" smtClean="0">
                <a:latin typeface="Cambria" pitchFamily="18" charset="0"/>
              </a:rPr>
              <a:t>b</a:t>
            </a:r>
            <a:r>
              <a:rPr lang="en-US" sz="2200" i="1" baseline="30000" dirty="0" smtClean="0">
                <a:latin typeface="Cambria" pitchFamily="18" charset="0"/>
              </a:rPr>
              <a:t>2</a:t>
            </a:r>
            <a:r>
              <a:rPr lang="en-US" sz="2200" i="1" dirty="0" smtClean="0">
                <a:latin typeface="Cambria" pitchFamily="18" charset="0"/>
              </a:rPr>
              <a:t> at the second level.</a:t>
            </a:r>
          </a:p>
          <a:p>
            <a:r>
              <a:rPr lang="en-US" sz="2200" dirty="0" smtClean="0">
                <a:latin typeface="Cambria" pitchFamily="18" charset="0"/>
              </a:rPr>
              <a:t>Each of </a:t>
            </a:r>
            <a:r>
              <a:rPr lang="en-US" sz="2200" i="1" dirty="0" smtClean="0">
                <a:latin typeface="Cambria" pitchFamily="18" charset="0"/>
              </a:rPr>
              <a:t>these generates b more nodes, yielding b</a:t>
            </a:r>
            <a:r>
              <a:rPr lang="en-US" sz="2200" i="1" baseline="30000" dirty="0" smtClean="0">
                <a:latin typeface="Cambria" pitchFamily="18" charset="0"/>
              </a:rPr>
              <a:t>3 </a:t>
            </a:r>
            <a:r>
              <a:rPr lang="en-US" sz="2200" dirty="0" smtClean="0">
                <a:latin typeface="Cambria" pitchFamily="18" charset="0"/>
              </a:rPr>
              <a:t>nodes at the third level, and so on.</a:t>
            </a:r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Now suppose that the solution for this problem has a path length of </a:t>
            </a:r>
            <a:r>
              <a:rPr lang="en-US" sz="2200" i="1" dirty="0" smtClean="0">
                <a:latin typeface="Cambria" pitchFamily="18" charset="0"/>
              </a:rPr>
              <a:t>d.</a:t>
            </a:r>
          </a:p>
          <a:p>
            <a:r>
              <a:rPr lang="en-US" sz="2200" dirty="0" smtClean="0">
                <a:latin typeface="Cambria" pitchFamily="18" charset="0"/>
              </a:rPr>
              <a:t>Then the maximum number of nodes expanded before finding a solution is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</a:rPr>
              <a:t>		1 + </a:t>
            </a:r>
            <a:r>
              <a:rPr lang="en-US" sz="2200" i="1" dirty="0" smtClean="0">
                <a:latin typeface="Cambria" pitchFamily="18" charset="0"/>
              </a:rPr>
              <a:t>b + b</a:t>
            </a:r>
            <a:r>
              <a:rPr lang="en-US" sz="2200" i="1" baseline="30000" dirty="0" smtClean="0">
                <a:latin typeface="Cambria" pitchFamily="18" charset="0"/>
              </a:rPr>
              <a:t>2 </a:t>
            </a:r>
            <a:r>
              <a:rPr lang="en-US" sz="2200" i="1" dirty="0" smtClean="0">
                <a:latin typeface="Cambria" pitchFamily="18" charset="0"/>
              </a:rPr>
              <a:t>+ </a:t>
            </a:r>
            <a:r>
              <a:rPr lang="en-US" sz="2200" i="1" baseline="30000" dirty="0" smtClean="0">
                <a:latin typeface="Cambria" pitchFamily="18" charset="0"/>
              </a:rPr>
              <a:t>b3</a:t>
            </a:r>
            <a:r>
              <a:rPr lang="en-US" sz="2200" i="1" dirty="0" smtClean="0">
                <a:latin typeface="Cambria" pitchFamily="18" charset="0"/>
              </a:rPr>
              <a:t> + • • • + </a:t>
            </a:r>
            <a:r>
              <a:rPr lang="en-US" sz="2200" i="1" dirty="0" err="1" smtClean="0">
                <a:latin typeface="Cambria" pitchFamily="18" charset="0"/>
              </a:rPr>
              <a:t>b</a:t>
            </a:r>
            <a:r>
              <a:rPr lang="en-US" sz="2200" i="1" baseline="30000" dirty="0" err="1" smtClean="0">
                <a:latin typeface="Cambria" pitchFamily="18" charset="0"/>
              </a:rPr>
              <a:t>d</a:t>
            </a:r>
            <a:endParaRPr lang="en-US" sz="2200" i="1" baseline="300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This is the maximum number, but the solution could be found at any point on the </a:t>
            </a:r>
            <a:r>
              <a:rPr lang="en-US" sz="2200" dirty="0" err="1" smtClean="0">
                <a:latin typeface="Cambria" pitchFamily="18" charset="0"/>
              </a:rPr>
              <a:t>d</a:t>
            </a:r>
            <a:r>
              <a:rPr lang="en-US" sz="2200" baseline="30000" dirty="0" err="1" smtClean="0">
                <a:latin typeface="Cambria" pitchFamily="18" charset="0"/>
              </a:rPr>
              <a:t>th</a:t>
            </a:r>
            <a:r>
              <a:rPr lang="en-US" sz="2200" baseline="30000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level.</a:t>
            </a:r>
          </a:p>
          <a:p>
            <a:r>
              <a:rPr lang="en-US" sz="2200" dirty="0" smtClean="0">
                <a:latin typeface="Cambria" pitchFamily="18" charset="0"/>
              </a:rPr>
              <a:t>In the best case, therefore, the number would be smaller.</a:t>
            </a:r>
          </a:p>
          <a:p>
            <a:r>
              <a:rPr lang="en-US" sz="2200" dirty="0" smtClean="0">
                <a:latin typeface="Cambria" pitchFamily="18" charset="0"/>
              </a:rPr>
              <a:t>Those who do complexity analysis get nervous (or excited, if they are the sort of people who like a challenge) whenever they see an exponential complexity bound like </a:t>
            </a:r>
            <a:r>
              <a:rPr lang="en-US" sz="2200" i="1" dirty="0" smtClean="0">
                <a:latin typeface="Cambria" pitchFamily="18" charset="0"/>
              </a:rPr>
              <a:t>O(</a:t>
            </a:r>
            <a:r>
              <a:rPr lang="en-US" sz="2200" i="1" dirty="0" err="1" smtClean="0">
                <a:latin typeface="Cambria" pitchFamily="18" charset="0"/>
              </a:rPr>
              <a:t>b</a:t>
            </a:r>
            <a:r>
              <a:rPr lang="en-US" sz="2200" i="1" baseline="30000" dirty="0" err="1" smtClean="0">
                <a:latin typeface="Cambria" pitchFamily="18" charset="0"/>
              </a:rPr>
              <a:t>d</a:t>
            </a:r>
            <a:r>
              <a:rPr lang="en-US" sz="2200" i="1" dirty="0" smtClean="0">
                <a:latin typeface="Cambria" pitchFamily="18" charset="0"/>
              </a:rPr>
              <a:t>).</a:t>
            </a:r>
          </a:p>
          <a:p>
            <a:r>
              <a:rPr lang="en-US" sz="2200" dirty="0" smtClean="0">
                <a:latin typeface="Cambria" pitchFamily="18" charset="0"/>
              </a:rPr>
              <a:t>Figure in next slide shows the time and memory required for a breadth-first search with branching factor </a:t>
            </a:r>
            <a:r>
              <a:rPr lang="en-US" sz="2200" i="1" dirty="0" smtClean="0">
                <a:latin typeface="Cambria" pitchFamily="18" charset="0"/>
              </a:rPr>
              <a:t>b = 10 and for various values of the solution depth d.</a:t>
            </a:r>
          </a:p>
          <a:p>
            <a:endParaRPr lang="en-US" sz="2200" baseline="300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769990"/>
            <a:ext cx="8543925" cy="409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space complexity is the same as the time complexity, because all the leaf nodes of the tree must be maintained in memory at the same time.</a:t>
            </a:r>
          </a:p>
          <a:p>
            <a:r>
              <a:rPr lang="en-US" sz="2200" dirty="0" smtClean="0">
                <a:latin typeface="Cambria" pitchFamily="18" charset="0"/>
              </a:rPr>
              <a:t>Figure in previous slide assumes that 1000 nodes can be goal-checked and expanded per second, and that a node requires 100 bytes of storage.</a:t>
            </a:r>
          </a:p>
          <a:p>
            <a:r>
              <a:rPr lang="en-US" sz="2200" dirty="0" smtClean="0">
                <a:latin typeface="Cambria" pitchFamily="18" charset="0"/>
              </a:rPr>
              <a:t>Many puzzle-like problems fit roughly within these assumptions (give or take a factor of 100) when run on a modern personal computer or workstation.</a:t>
            </a:r>
          </a:p>
          <a:p>
            <a:r>
              <a:rPr lang="en-US" sz="2200" dirty="0" smtClean="0">
                <a:latin typeface="Cambria" pitchFamily="18" charset="0"/>
              </a:rPr>
              <a:t>Two lessons to be learned from previous slide  :</a:t>
            </a:r>
          </a:p>
          <a:p>
            <a:pPr lvl="1"/>
            <a:r>
              <a:rPr lang="en-US" sz="2200" dirty="0" smtClean="0">
                <a:latin typeface="Cambria" pitchFamily="18" charset="0"/>
                <a:cs typeface="+mn-cs"/>
              </a:rPr>
              <a:t>the memory requirements are a bigger problem for breadth-first search than the execution time.</a:t>
            </a:r>
          </a:p>
          <a:p>
            <a:pPr lvl="1"/>
            <a:r>
              <a:rPr lang="en-US" sz="2200" dirty="0" smtClean="0">
                <a:latin typeface="Cambria" pitchFamily="18" charset="0"/>
                <a:cs typeface="+mn-cs"/>
              </a:rPr>
              <a:t>the time  requirements are still a major factor.</a:t>
            </a:r>
            <a:endParaRPr lang="en-US" sz="2200" dirty="0">
              <a:latin typeface="Cambria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Depth First Search (DFS)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Depth-first search always expands one of the nodes at the deepest level of the tree.</a:t>
            </a:r>
          </a:p>
          <a:p>
            <a:r>
              <a:rPr lang="en-US" sz="2200" dirty="0" smtClean="0">
                <a:latin typeface="Cambria" pitchFamily="18" charset="0"/>
              </a:rPr>
              <a:t>Only when the search hits a dead end (a </a:t>
            </a:r>
            <a:r>
              <a:rPr lang="en-US" sz="2200" dirty="0" err="1" smtClean="0">
                <a:latin typeface="Cambria" pitchFamily="18" charset="0"/>
              </a:rPr>
              <a:t>nongoal</a:t>
            </a:r>
            <a:r>
              <a:rPr lang="en-US" sz="2200" dirty="0" smtClean="0">
                <a:latin typeface="Cambria" pitchFamily="18" charset="0"/>
              </a:rPr>
              <a:t> node with no expansion) does the search go back and expand nodes at shallower levels.</a:t>
            </a:r>
          </a:p>
          <a:p>
            <a:r>
              <a:rPr lang="en-US" sz="2200" dirty="0" smtClean="0">
                <a:latin typeface="Cambria" pitchFamily="18" charset="0"/>
              </a:rPr>
              <a:t>This strategy can be implemented by GENERAL-SEARCH with a queuing function that always puts the newly generated states at the front of the queue.</a:t>
            </a:r>
          </a:p>
          <a:p>
            <a:r>
              <a:rPr lang="en-US" sz="2200" dirty="0" smtClean="0">
                <a:latin typeface="Cambria" pitchFamily="18" charset="0"/>
              </a:rPr>
              <a:t>Because the expanded node was the deepest, its successors will be even deeper and are therefore now the deepest.</a:t>
            </a:r>
          </a:p>
          <a:p>
            <a:r>
              <a:rPr lang="en-US" sz="2200" dirty="0" smtClean="0">
                <a:latin typeface="Cambria" pitchFamily="18" charset="0"/>
              </a:rPr>
              <a:t>The progress of the search is illustrated in Figure in next slide.</a:t>
            </a:r>
          </a:p>
          <a:p>
            <a:endParaRPr lang="en-US" sz="22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6388" y="990600"/>
            <a:ext cx="6781800" cy="539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1176</TotalTime>
  <Words>1164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BusDsgSld</vt:lpstr>
      <vt:lpstr>默认设计模板</vt:lpstr>
      <vt:lpstr>1_默认设计模板</vt:lpstr>
      <vt:lpstr>默认设计模板_2</vt:lpstr>
      <vt:lpstr>Lecture 6</vt:lpstr>
      <vt:lpstr>Breadth First Search (BFS)</vt:lpstr>
      <vt:lpstr>Slide 3</vt:lpstr>
      <vt:lpstr>Slide 4</vt:lpstr>
      <vt:lpstr>Slide 5</vt:lpstr>
      <vt:lpstr>Slide 6</vt:lpstr>
      <vt:lpstr>Slide 7</vt:lpstr>
      <vt:lpstr>Depth First Search (DFS)</vt:lpstr>
      <vt:lpstr>Slide 9</vt:lpstr>
      <vt:lpstr>Slide 10</vt:lpstr>
      <vt:lpstr>Slide 11</vt:lpstr>
      <vt:lpstr>Slide 12</vt:lpstr>
      <vt:lpstr>Slide 13</vt:lpstr>
      <vt:lpstr>Depth Limited Search </vt:lpstr>
      <vt:lpstr>Slide 15</vt:lpstr>
      <vt:lpstr>Slide 16</vt:lpstr>
      <vt:lpstr>Comparison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Windows User</cp:lastModifiedBy>
  <cp:revision>349</cp:revision>
  <dcterms:created xsi:type="dcterms:W3CDTF">2015-07-23T15:29:25Z</dcterms:created>
  <dcterms:modified xsi:type="dcterms:W3CDTF">2022-09-12T08:11:59Z</dcterms:modified>
</cp:coreProperties>
</file>