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Lst>
  <p:sldIdLst>
    <p:sldId id="256" r:id="rId5"/>
    <p:sldId id="258" r:id="rId6"/>
    <p:sldId id="267" r:id="rId7"/>
    <p:sldId id="268" r:id="rId8"/>
    <p:sldId id="261" r:id="rId9"/>
    <p:sldId id="262" r:id="rId10"/>
    <p:sldId id="263" r:id="rId11"/>
    <p:sldId id="264" r:id="rId12"/>
    <p:sldId id="265" r:id="rId13"/>
    <p:sldId id="266"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smtClean="0">
                <a:latin typeface="Cambria" pitchFamily="18" charset="0"/>
              </a:rPr>
              <a:t>Lecture 7</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Quality of solution</a:t>
            </a:r>
          </a:p>
          <a:p>
            <a:pPr>
              <a:lnSpc>
                <a:spcPct val="130000"/>
              </a:lnSpc>
              <a:buFont typeface="Arial" pitchFamily="34" charset="0"/>
              <a:buChar char="•"/>
            </a:pPr>
            <a:r>
              <a:rPr lang="en-US" sz="2200" dirty="0" smtClean="0">
                <a:latin typeface="Cambria" pitchFamily="18" charset="0"/>
              </a:rPr>
              <a:t>  Depth First Iterative Deepening (DFID) </a:t>
            </a:r>
            <a:r>
              <a:rPr lang="en-US" sz="2200" dirty="0" smtClean="0">
                <a:latin typeface="Cambria" pitchFamily="18" charset="0"/>
              </a:rPr>
              <a:t>Search</a:t>
            </a:r>
          </a:p>
          <a:p>
            <a:pPr>
              <a:lnSpc>
                <a:spcPct val="130000"/>
              </a:lnSpc>
              <a:buFont typeface="Arial" pitchFamily="34" charset="0"/>
              <a:buChar char="•"/>
            </a:pPr>
            <a:r>
              <a:rPr lang="en-US" sz="2200" dirty="0" smtClean="0">
                <a:latin typeface="Cambria" pitchFamily="18" charset="0"/>
              </a:rPr>
              <a:t> </a:t>
            </a:r>
            <a:r>
              <a:rPr lang="en-US" sz="2200" dirty="0" smtClean="0">
                <a:latin typeface="Cambria" pitchFamily="18" charset="0"/>
              </a:rPr>
              <a:t> Bidirectional search</a:t>
            </a:r>
            <a:endParaRPr lang="en-US" sz="2200" dirty="0" smtClean="0">
              <a:latin typeface="Cambria" pitchFamily="18" charset="0"/>
            </a:endParaRPr>
          </a:p>
          <a:p>
            <a:pPr>
              <a:lnSpc>
                <a:spcPct val="130000"/>
              </a:lnSpc>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All together, an iterative deepening search from depth 1 all the way down to depth d expands only about 11 % more nodes than a single breadth-first or depth-limited search to depth d, when b = 10.</a:t>
            </a:r>
          </a:p>
          <a:p>
            <a:r>
              <a:rPr lang="en-US" sz="2200" dirty="0" smtClean="0">
                <a:latin typeface="Cambria" pitchFamily="18" charset="0"/>
              </a:rPr>
              <a:t>The higher the branching factor, the lower the overhead of repeatedly expanded states, but even when the branching factor is 2, iterative deepening search only takes about twice as long as a complete breadth-first search.</a:t>
            </a:r>
          </a:p>
          <a:p>
            <a:r>
              <a:rPr lang="en-US" sz="2200" dirty="0" smtClean="0">
                <a:latin typeface="Cambria" pitchFamily="18" charset="0"/>
              </a:rPr>
              <a:t>This means that the time complexity of iterative deepening is still O(</a:t>
            </a:r>
            <a:r>
              <a:rPr lang="en-US" sz="2200" dirty="0" err="1" smtClean="0">
                <a:latin typeface="Cambria" pitchFamily="18" charset="0"/>
              </a:rPr>
              <a:t>b</a:t>
            </a:r>
            <a:r>
              <a:rPr lang="en-US" sz="2200" baseline="30000" dirty="0" err="1" smtClean="0">
                <a:latin typeface="Cambria" pitchFamily="18" charset="0"/>
              </a:rPr>
              <a:t>d</a:t>
            </a:r>
            <a:r>
              <a:rPr lang="en-US" sz="2200" dirty="0" smtClean="0">
                <a:latin typeface="Cambria" pitchFamily="18" charset="0"/>
              </a:rPr>
              <a:t>), and the space complexity is O(</a:t>
            </a:r>
            <a:r>
              <a:rPr lang="en-US" sz="2200" dirty="0" err="1" smtClean="0">
                <a:latin typeface="Cambria" pitchFamily="18" charset="0"/>
              </a:rPr>
              <a:t>bd</a:t>
            </a:r>
            <a:r>
              <a:rPr lang="en-US" sz="2200" dirty="0" smtClean="0">
                <a:latin typeface="Cambria" pitchFamily="18" charset="0"/>
              </a:rPr>
              <a:t>).</a:t>
            </a:r>
          </a:p>
          <a:p>
            <a:r>
              <a:rPr lang="en-US" sz="2200" dirty="0" smtClean="0">
                <a:latin typeface="Cambria" pitchFamily="18" charset="0"/>
              </a:rPr>
              <a:t>In general, iterative deepening is the preferred search method when there is a large search space and the depth of the solution is not known.</a:t>
            </a:r>
            <a:endParaRPr lang="en-US" sz="2200" dirty="0">
              <a:latin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Bidirectional search</a:t>
            </a:r>
            <a:endParaRPr lang="en-US" sz="36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The idea behind bidirectional search is to start from both the end : from start state in forward direction and from goal state in backward direction.</a:t>
            </a:r>
          </a:p>
          <a:p>
            <a:r>
              <a:rPr lang="en-US" sz="2200" dirty="0" smtClean="0">
                <a:latin typeface="Cambria" pitchFamily="18" charset="0"/>
              </a:rPr>
              <a:t>For the problems where branching factor is b in both the directions, this search mechanism will make difference. </a:t>
            </a:r>
          </a:p>
          <a:p>
            <a:r>
              <a:rPr lang="en-US" sz="2200" dirty="0" smtClean="0">
                <a:latin typeface="Cambria" pitchFamily="18" charset="0"/>
              </a:rPr>
              <a:t>By assuming depth d and branching factor b, the solution can be found with o(</a:t>
            </a:r>
            <a:r>
              <a:rPr lang="en-US" sz="2200" dirty="0" err="1" smtClean="0">
                <a:latin typeface="Cambria" pitchFamily="18" charset="0"/>
              </a:rPr>
              <a:t>b</a:t>
            </a:r>
            <a:r>
              <a:rPr lang="en-US" sz="2200" baseline="30000" dirty="0" err="1" smtClean="0">
                <a:latin typeface="Cambria" pitchFamily="18" charset="0"/>
              </a:rPr>
              <a:t>d</a:t>
            </a:r>
            <a:r>
              <a:rPr lang="en-US" sz="2200" baseline="30000" dirty="0" smtClean="0">
                <a:latin typeface="Cambria" pitchFamily="18" charset="0"/>
              </a:rPr>
              <a:t>/2</a:t>
            </a:r>
            <a:r>
              <a:rPr lang="en-US" sz="2200" dirty="0" smtClean="0">
                <a:latin typeface="Cambria" pitchFamily="18" charset="0"/>
              </a:rPr>
              <a:t>)</a:t>
            </a:r>
          </a:p>
          <a:p>
            <a:r>
              <a:rPr lang="en-US" sz="2200" dirty="0" smtClean="0">
                <a:latin typeface="Cambria" pitchFamily="18" charset="0"/>
              </a:rPr>
              <a:t>Consider the example where b=10 and d=6.</a:t>
            </a:r>
          </a:p>
          <a:p>
            <a:r>
              <a:rPr lang="en-US" sz="2200" dirty="0" smtClean="0">
                <a:latin typeface="Cambria" pitchFamily="18" charset="0"/>
              </a:rPr>
              <a:t>Here with bidirectional search, instead of 11,11,111 nodes, you require 2,222 node to be explored from each side with depth of 3.</a:t>
            </a:r>
          </a:p>
          <a:p>
            <a:r>
              <a:rPr lang="en-US" sz="2200" dirty="0" smtClean="0">
                <a:latin typeface="Cambria" pitchFamily="18" charset="0"/>
              </a:rPr>
              <a:t>This looks great, but bidirectional search has many problems. </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The major problem is, what does it mean to start from goal state? Searching backwards means generating predecessors successively starting from the goal state. </a:t>
            </a:r>
          </a:p>
          <a:p>
            <a:r>
              <a:rPr lang="en-US" sz="2200" dirty="0" smtClean="0">
                <a:latin typeface="Cambria" pitchFamily="18" charset="0"/>
              </a:rPr>
              <a:t>Calculating predecessors is more difficult.</a:t>
            </a:r>
          </a:p>
          <a:p>
            <a:r>
              <a:rPr lang="en-US" sz="2200" dirty="0" smtClean="0">
                <a:latin typeface="Cambria" pitchFamily="18" charset="0"/>
              </a:rPr>
              <a:t>What is to be done if there are multiple solutions?</a:t>
            </a:r>
          </a:p>
          <a:p>
            <a:r>
              <a:rPr lang="en-US" sz="2200" dirty="0" smtClean="0">
                <a:latin typeface="Cambria" pitchFamily="18" charset="0"/>
              </a:rPr>
              <a:t>There must be an efficient way to check each new node to see if it already appears in </a:t>
            </a:r>
            <a:r>
              <a:rPr lang="en-US" sz="2200" dirty="0" smtClean="0">
                <a:latin typeface="Cambria" pitchFamily="18" charset="0"/>
              </a:rPr>
              <a:t>the search </a:t>
            </a:r>
            <a:r>
              <a:rPr lang="en-US" sz="2200" dirty="0" smtClean="0">
                <a:latin typeface="Cambria" pitchFamily="18" charset="0"/>
              </a:rPr>
              <a:t>tree of the other half of the search.</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12648" y="1747838"/>
            <a:ext cx="8452370" cy="35861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Comparison</a:t>
            </a:r>
            <a:r>
              <a:rPr lang="en-US" dirty="0" smtClean="0"/>
              <a:t>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10507" y="1908780"/>
            <a:ext cx="8609768" cy="2547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Quality of solution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Formulation of problem solving does not include any explicit cost for the moves or choices made.</a:t>
            </a:r>
          </a:p>
          <a:p>
            <a:r>
              <a:rPr lang="en-US" sz="2200" dirty="0" smtClean="0">
                <a:latin typeface="Cambria" pitchFamily="18" charset="0"/>
              </a:rPr>
              <a:t>Consequently, the only quality measure we can talk of is the length of the solution.</a:t>
            </a:r>
          </a:p>
          <a:p>
            <a:r>
              <a:rPr lang="en-US" sz="2200" dirty="0" smtClean="0">
                <a:latin typeface="Cambria" pitchFamily="18" charset="0"/>
              </a:rPr>
              <a:t>That is, we consider solutions with smaller number of moves as better.</a:t>
            </a:r>
          </a:p>
          <a:p>
            <a:r>
              <a:rPr lang="en-US" sz="2200" dirty="0" smtClean="0">
                <a:latin typeface="Cambria" pitchFamily="18" charset="0"/>
              </a:rPr>
              <a:t>Where BFS loses out on space complexity, it makes up on the quality of the solution.</a:t>
            </a:r>
          </a:p>
          <a:p>
            <a:r>
              <a:rPr lang="en-US" sz="2200" dirty="0" smtClean="0">
                <a:latin typeface="Cambria" pitchFamily="18" charset="0"/>
              </a:rPr>
              <a:t>Since it pushes into the search space level by level, the Breadth First Search inspects candidate solutions in increasing order of solution length.</a:t>
            </a:r>
          </a:p>
          <a:p>
            <a:r>
              <a:rPr lang="en-US" sz="2200" dirty="0" smtClean="0">
                <a:latin typeface="Cambria" pitchFamily="18" charset="0"/>
              </a:rPr>
              <a:t>Consequently, it will always find the shortest solution.</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This is a major advantage in many domains.</a:t>
            </a:r>
          </a:p>
          <a:p>
            <a:r>
              <a:rPr lang="en-US" sz="2100" dirty="0" smtClean="0">
                <a:latin typeface="Cambria" pitchFamily="18" charset="0"/>
              </a:rPr>
              <a:t>Depth First Search on the other hand, dives down into the search tree.</a:t>
            </a:r>
          </a:p>
          <a:p>
            <a:r>
              <a:rPr lang="en-US" sz="2100" dirty="0" smtClean="0">
                <a:latin typeface="Cambria" pitchFamily="18" charset="0"/>
              </a:rPr>
              <a:t>It backtracks if it reaches a dead end, and tries other parts of the search space.</a:t>
            </a:r>
          </a:p>
          <a:p>
            <a:r>
              <a:rPr lang="en-US" sz="2100" dirty="0" smtClean="0">
                <a:latin typeface="Cambria" pitchFamily="18" charset="0"/>
              </a:rPr>
              <a:t>It returns the first solution found, which holds no guarantee that it will be the shortest one.</a:t>
            </a:r>
          </a:p>
          <a:p>
            <a:r>
              <a:rPr lang="en-US" sz="2100" dirty="0" smtClean="0">
                <a:latin typeface="Cambria" pitchFamily="18" charset="0"/>
              </a:rPr>
              <a:t>Given a search tree with two goal nodes as shown in Figure in next slide, DFS will find the longer solution deeper in the search tree.</a:t>
            </a:r>
          </a:p>
          <a:p>
            <a:r>
              <a:rPr lang="en-US" sz="2100" dirty="0" smtClean="0">
                <a:latin typeface="Cambria" pitchFamily="18" charset="0"/>
              </a:rPr>
              <a:t>Thus, it can find a non-optimal solution.</a:t>
            </a:r>
          </a:p>
          <a:p>
            <a:r>
              <a:rPr lang="en-US" sz="2100" dirty="0" smtClean="0">
                <a:latin typeface="Cambria" pitchFamily="18" charset="0"/>
              </a:rPr>
              <a:t>On the other hand, since BFS pushes into the search tree, it will always find the shortest solution.</a:t>
            </a:r>
          </a:p>
          <a:p>
            <a:r>
              <a:rPr lang="en-US" sz="2100" dirty="0" smtClean="0">
                <a:latin typeface="Cambria" pitchFamily="18" charset="0"/>
              </a:rPr>
              <a:t>So, this is one feature where BFS is better than DFS.</a:t>
            </a:r>
            <a:endParaRPr lang="en-US" sz="2100" dirty="0">
              <a:latin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r>
              <a:rPr lang="en-US" sz="2200" dirty="0" smtClean="0">
                <a:latin typeface="Cambria" pitchFamily="18" charset="0"/>
              </a:rPr>
              <a:t>In fact, if the search space is infinite, there is a danger that DFS will go into a never-ending path and never return a solution!</a:t>
            </a: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381001" y="1676400"/>
            <a:ext cx="8077200" cy="362250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000" dirty="0" smtClean="0">
                <a:latin typeface="Cambria" pitchFamily="18" charset="0"/>
              </a:rPr>
              <a:t>Depth First Iterative Deepening (DFID) search</a:t>
            </a:r>
            <a:endParaRPr lang="en-US" sz="30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The hard part about depth-limited search is picking a good limit. We picked 19 as an "obvious” depth limit for the Romania problem, but in fact if we studied the map carefully, we would discover that any city can be reached from any other city in at most 9 steps.</a:t>
            </a:r>
          </a:p>
          <a:p>
            <a:r>
              <a:rPr lang="en-US" sz="2200" dirty="0" smtClean="0">
                <a:latin typeface="Cambria" pitchFamily="18" charset="0"/>
              </a:rPr>
              <a:t>This number, known as the diameter of the state space, gives us a better depth limit, which leads to a more efficient depth-limited search.</a:t>
            </a:r>
          </a:p>
          <a:p>
            <a:r>
              <a:rPr lang="en-US" sz="2200" dirty="0" smtClean="0">
                <a:latin typeface="Cambria" pitchFamily="18" charset="0"/>
              </a:rPr>
              <a:t>However, for most problems, we will not know a good depth limit until we have solved the problem.</a:t>
            </a:r>
          </a:p>
          <a:p>
            <a:r>
              <a:rPr lang="en-US" sz="2200" dirty="0" smtClean="0">
                <a:latin typeface="Cambria" pitchFamily="18" charset="0"/>
              </a:rPr>
              <a:t>Iterative deepening search is a strategy that sidesteps the issue of choosing the best depth limit by trying all possible depth limits: first depth 0, then depth 1, then depth 2, and so on.</a:t>
            </a:r>
            <a:endParaRPr lang="en-US" sz="2200"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0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In effect, iterative deepening combines the benefits of depth-first and breadth-first search.</a:t>
            </a:r>
          </a:p>
          <a:p>
            <a:r>
              <a:rPr lang="en-US" sz="2200" dirty="0" smtClean="0">
                <a:latin typeface="Cambria" pitchFamily="18" charset="0"/>
              </a:rPr>
              <a:t>It is optimal and complete, like breadth-first search, but has only the modest memory requirements of depth-first search.</a:t>
            </a:r>
          </a:p>
          <a:p>
            <a:r>
              <a:rPr lang="en-US" sz="2200" dirty="0" smtClean="0">
                <a:latin typeface="Cambria" pitchFamily="18" charset="0"/>
              </a:rPr>
              <a:t>The order of expansion of states is similar to breadth-first, except that some states are expanded multiple times.</a:t>
            </a:r>
          </a:p>
          <a:p>
            <a:r>
              <a:rPr lang="en-US" sz="2200" dirty="0" smtClean="0">
                <a:latin typeface="Cambria" pitchFamily="18" charset="0"/>
              </a:rPr>
              <a:t>Figure next slide shows the first four iterations of ITERATIVE-DEEPENING-SEARCH on a binary search tree.</a:t>
            </a:r>
            <a:endParaRPr lang="en-US" sz="2200"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066800" y="1524000"/>
            <a:ext cx="6943725" cy="489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0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Iterative deepening search may seem wasteful, because so many states are expanded multiple times.</a:t>
            </a:r>
          </a:p>
          <a:p>
            <a:r>
              <a:rPr lang="en-US" sz="2200" dirty="0" smtClean="0">
                <a:latin typeface="Cambria" pitchFamily="18" charset="0"/>
              </a:rPr>
              <a:t>For most problems, however, the overhead of this multiple expansion is actually rather small.</a:t>
            </a:r>
          </a:p>
          <a:p>
            <a:r>
              <a:rPr lang="en-US" sz="2200" dirty="0" smtClean="0">
                <a:latin typeface="Cambria" pitchFamily="18" charset="0"/>
              </a:rPr>
              <a:t>Intuitively, the reason is that in an exponential search tree, almost all of the nodes are in the bottom level, so it does not matter much that the upper levels are expanded multiple times.</a:t>
            </a:r>
          </a:p>
          <a:p>
            <a:r>
              <a:rPr lang="en-US" sz="2200" dirty="0" smtClean="0">
                <a:latin typeface="Cambria" pitchFamily="18" charset="0"/>
              </a:rPr>
              <a:t>Recall that the number of expansions in a depth-limited search to depth </a:t>
            </a:r>
            <a:r>
              <a:rPr lang="en-US" sz="2200" i="1" dirty="0" smtClean="0">
                <a:latin typeface="Cambria" pitchFamily="18" charset="0"/>
              </a:rPr>
              <a:t>d with branching </a:t>
            </a:r>
            <a:r>
              <a:rPr lang="en-US" sz="2200" dirty="0" smtClean="0">
                <a:latin typeface="Cambria" pitchFamily="18" charset="0"/>
              </a:rPr>
              <a:t>factor </a:t>
            </a:r>
            <a:r>
              <a:rPr lang="en-US" sz="2200" i="1" dirty="0" smtClean="0">
                <a:latin typeface="Cambria" pitchFamily="18" charset="0"/>
              </a:rPr>
              <a:t>b is</a:t>
            </a:r>
          </a:p>
          <a:p>
            <a:pPr>
              <a:buNone/>
            </a:pPr>
            <a:endParaRPr lang="en-US" sz="2200" dirty="0">
              <a:latin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1981200" y="5105400"/>
            <a:ext cx="5217459" cy="609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To make this concrete, for </a:t>
            </a:r>
            <a:r>
              <a:rPr lang="en-US" sz="2200" i="1" dirty="0" smtClean="0">
                <a:latin typeface="Cambria" pitchFamily="18" charset="0"/>
              </a:rPr>
              <a:t>b = 10 and d = 5. the number is</a:t>
            </a:r>
          </a:p>
          <a:p>
            <a:pPr>
              <a:buNone/>
            </a:pPr>
            <a:r>
              <a:rPr lang="en-US" sz="2200" dirty="0" smtClean="0">
                <a:latin typeface="Cambria" pitchFamily="18" charset="0"/>
              </a:rPr>
              <a:t>	1 + 10+100+1,000+10,000+ 100,000= 111,111</a:t>
            </a:r>
            <a:endParaRPr lang="en-US" sz="2200" i="1" dirty="0" smtClean="0">
              <a:latin typeface="Cambria" pitchFamily="18" charset="0"/>
            </a:endParaRPr>
          </a:p>
          <a:p>
            <a:r>
              <a:rPr lang="en-US" sz="2200" dirty="0" smtClean="0">
                <a:latin typeface="Cambria" pitchFamily="18" charset="0"/>
              </a:rPr>
              <a:t>In an iterative deepening search, the nodes on the bottom level are expanded once, those on the next to bottom level are expanded twice, and so on, up to the root of the search tree, which is expanded </a:t>
            </a:r>
            <a:r>
              <a:rPr lang="en-US" sz="2200" i="1" dirty="0" smtClean="0">
                <a:latin typeface="Cambria" pitchFamily="18" charset="0"/>
              </a:rPr>
              <a:t>d + 1 times.</a:t>
            </a:r>
          </a:p>
          <a:p>
            <a:r>
              <a:rPr lang="en-US" sz="2200" dirty="0" smtClean="0">
                <a:latin typeface="Cambria" pitchFamily="18" charset="0"/>
              </a:rPr>
              <a:t>So the total number of expansions in an iterative deepening search is</a:t>
            </a:r>
          </a:p>
          <a:p>
            <a:pPr>
              <a:buNone/>
            </a:pPr>
            <a:r>
              <a:rPr lang="en-US" sz="2200" i="1" dirty="0" smtClean="0">
                <a:latin typeface="Cambria" pitchFamily="18" charset="0"/>
              </a:rPr>
              <a:t>	(d + 1)1 + (d)b + (d- 1)b</a:t>
            </a:r>
            <a:r>
              <a:rPr lang="en-US" sz="2200" i="1" baseline="30000" dirty="0" smtClean="0">
                <a:latin typeface="Cambria" pitchFamily="18" charset="0"/>
              </a:rPr>
              <a:t>2</a:t>
            </a:r>
            <a:r>
              <a:rPr lang="en-US" sz="2200" i="1" dirty="0" smtClean="0">
                <a:latin typeface="Cambria" pitchFamily="18" charset="0"/>
              </a:rPr>
              <a:t> + ••• + 3b</a:t>
            </a:r>
            <a:r>
              <a:rPr lang="en-US" sz="2200" i="1" baseline="30000" dirty="0" smtClean="0">
                <a:latin typeface="Cambria" pitchFamily="18" charset="0"/>
              </a:rPr>
              <a:t>d-2</a:t>
            </a:r>
            <a:r>
              <a:rPr lang="en-US" sz="2200" i="1" dirty="0" smtClean="0">
                <a:latin typeface="Cambria" pitchFamily="18" charset="0"/>
              </a:rPr>
              <a:t> + 2b</a:t>
            </a:r>
            <a:r>
              <a:rPr lang="en-US" sz="2200" i="1" baseline="30000" dirty="0" smtClean="0">
                <a:latin typeface="Cambria" pitchFamily="18" charset="0"/>
              </a:rPr>
              <a:t>d-1</a:t>
            </a:r>
            <a:r>
              <a:rPr lang="en-US" sz="2200" i="1" dirty="0" smtClean="0">
                <a:latin typeface="Cambria" pitchFamily="18" charset="0"/>
              </a:rPr>
              <a:t>+ </a:t>
            </a:r>
            <a:r>
              <a:rPr lang="en-US" sz="2200" i="1" dirty="0" err="1" smtClean="0">
                <a:latin typeface="Cambria" pitchFamily="18" charset="0"/>
              </a:rPr>
              <a:t>b</a:t>
            </a:r>
            <a:r>
              <a:rPr lang="en-US" sz="2200" i="1" baseline="30000" dirty="0" err="1" smtClean="0">
                <a:latin typeface="Cambria" pitchFamily="18" charset="0"/>
              </a:rPr>
              <a:t>d</a:t>
            </a:r>
            <a:endParaRPr lang="en-US" sz="2200" i="1" baseline="30000" dirty="0" smtClean="0">
              <a:latin typeface="Cambria" pitchFamily="18" charset="0"/>
            </a:endParaRPr>
          </a:p>
          <a:p>
            <a:r>
              <a:rPr lang="en-US" sz="2200" dirty="0" smtClean="0">
                <a:latin typeface="Cambria" pitchFamily="18" charset="0"/>
              </a:rPr>
              <a:t>Again, for b = 10 and d = 5 the number is</a:t>
            </a:r>
          </a:p>
          <a:p>
            <a:pPr>
              <a:buNone/>
            </a:pPr>
            <a:r>
              <a:rPr lang="en-US" sz="2200" dirty="0" smtClean="0">
                <a:latin typeface="Cambria" pitchFamily="18" charset="0"/>
              </a:rPr>
              <a:t>	6 + 50 + 400 + 3,000 + 20,000+100,000= 123,456</a:t>
            </a:r>
            <a:endParaRPr lang="en-US" sz="2200" dirty="0">
              <a:latin typeface="Cambria" pitchFamily="18" charset="0"/>
            </a:endParaRPr>
          </a:p>
        </p:txBody>
      </p:sp>
    </p:spTree>
  </p:cSld>
  <p:clrMapOvr>
    <a:masterClrMapping/>
  </p:clrMapOvr>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1066</TotalTime>
  <Words>921</Words>
  <Application>Microsoft Office PowerPoint</Application>
  <PresentationFormat>On-screen Show (4:3)</PresentationFormat>
  <Paragraphs>67</Paragraphs>
  <Slides>14</Slides>
  <Notes>0</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BusDsgSld</vt:lpstr>
      <vt:lpstr>默认设计模板</vt:lpstr>
      <vt:lpstr>1_默认设计模板</vt:lpstr>
      <vt:lpstr>默认设计模板_2</vt:lpstr>
      <vt:lpstr>Lecture 7</vt:lpstr>
      <vt:lpstr>Quality of solution</vt:lpstr>
      <vt:lpstr>Slide 3</vt:lpstr>
      <vt:lpstr>Slide 4</vt:lpstr>
      <vt:lpstr>Depth First Iterative Deepening (DFID) search</vt:lpstr>
      <vt:lpstr>Slide 6</vt:lpstr>
      <vt:lpstr>Slide 7</vt:lpstr>
      <vt:lpstr>Slide 8</vt:lpstr>
      <vt:lpstr>Slide 9</vt:lpstr>
      <vt:lpstr>Slide 10</vt:lpstr>
      <vt:lpstr>Bidirectional search</vt:lpstr>
      <vt:lpstr>Slide 12</vt:lpstr>
      <vt:lpstr>Slide 13</vt:lpstr>
      <vt:lpstr>Comparison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342</cp:revision>
  <dcterms:created xsi:type="dcterms:W3CDTF">2015-07-23T15:29:25Z</dcterms:created>
  <dcterms:modified xsi:type="dcterms:W3CDTF">2019-01-31T06:45:21Z</dcterms:modified>
</cp:coreProperties>
</file>