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2"/>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0" r:id="rId19"/>
    <p:sldId id="271"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7/26/2023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FBCF5B-F119-459E-98A2-7523CDED27B1}"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FBCF5B-F119-459E-98A2-7523CDED27B1}"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FBCF5B-F119-459E-98A2-7523CDED27B1}"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FBCF5B-F119-459E-98A2-7523CDED27B1}"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FBCF5B-F119-459E-98A2-7523CDED27B1}"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FBCF5B-F119-459E-98A2-7523CDED27B1}"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2 - Lecture 8</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Heuristic search</a:t>
            </a:r>
          </a:p>
          <a:p>
            <a:pPr>
              <a:lnSpc>
                <a:spcPct val="130000"/>
              </a:lnSpc>
              <a:buFont typeface="Arial" pitchFamily="34" charset="0"/>
              <a:buChar char="•"/>
            </a:pPr>
            <a:r>
              <a:rPr lang="en-US" sz="2200" dirty="0" smtClean="0">
                <a:latin typeface="Cambria" pitchFamily="18" charset="0"/>
              </a:rPr>
              <a:t>  Heuristic function</a:t>
            </a:r>
          </a:p>
          <a:p>
            <a:pPr>
              <a:lnSpc>
                <a:spcPct val="130000"/>
              </a:lnSpc>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70" dirty="0" smtClean="0">
                <a:latin typeface="Cambria" pitchFamily="18" charset="0"/>
              </a:rPr>
              <a:t>The fact that the heuristic value is evaluated with respect to a goal state is implicit, and, therefore, the heuristic value should be seen to be for a given problem in which the goal has been specified. </a:t>
            </a:r>
          </a:p>
          <a:p>
            <a:r>
              <a:rPr lang="en-US" sz="2170" dirty="0" smtClean="0">
                <a:latin typeface="Cambria" pitchFamily="18" charset="0"/>
              </a:rPr>
              <a:t>To incorporate heuristic values in search, the node-pair representation used will have to be augmented with the heuristic value, so that a node in the search tree will now look like,</a:t>
            </a:r>
          </a:p>
          <a:p>
            <a:pPr>
              <a:buNone/>
            </a:pPr>
            <a:r>
              <a:rPr lang="en-US" sz="2170" dirty="0" smtClean="0">
                <a:latin typeface="Cambria" pitchFamily="18" charset="0"/>
              </a:rPr>
              <a:t>	</a:t>
            </a:r>
            <a:r>
              <a:rPr lang="en-US" sz="2170" i="1" dirty="0" err="1" smtClean="0">
                <a:latin typeface="Cambria" pitchFamily="18" charset="0"/>
              </a:rPr>
              <a:t>searchNode</a:t>
            </a:r>
            <a:r>
              <a:rPr lang="en-US" sz="2170" i="1" dirty="0" smtClean="0">
                <a:latin typeface="Cambria" pitchFamily="18" charset="0"/>
              </a:rPr>
              <a:t> = (</a:t>
            </a:r>
            <a:r>
              <a:rPr lang="en-US" sz="2170" i="1" dirty="0" err="1" smtClean="0">
                <a:latin typeface="Cambria" pitchFamily="18" charset="0"/>
              </a:rPr>
              <a:t>currentState</a:t>
            </a:r>
            <a:r>
              <a:rPr lang="en-US" sz="2170" i="1" dirty="0" smtClean="0">
                <a:latin typeface="Cambria" pitchFamily="18" charset="0"/>
              </a:rPr>
              <a:t>, </a:t>
            </a:r>
            <a:r>
              <a:rPr lang="en-US" sz="2170" i="1" dirty="0" err="1" smtClean="0">
                <a:latin typeface="Cambria" pitchFamily="18" charset="0"/>
              </a:rPr>
              <a:t>parentState</a:t>
            </a:r>
            <a:r>
              <a:rPr lang="en-US" sz="2170" i="1" dirty="0" smtClean="0">
                <a:latin typeface="Cambria" pitchFamily="18" charset="0"/>
              </a:rPr>
              <a:t>, </a:t>
            </a:r>
            <a:r>
              <a:rPr lang="en-US" sz="2170" i="1" dirty="0" err="1" smtClean="0">
                <a:latin typeface="Cambria" pitchFamily="18" charset="0"/>
              </a:rPr>
              <a:t>heuristicValue</a:t>
            </a:r>
            <a:r>
              <a:rPr lang="en-US" sz="2170" i="1" dirty="0" smtClean="0">
                <a:latin typeface="Cambria" pitchFamily="18" charset="0"/>
              </a:rPr>
              <a:t>) </a:t>
            </a:r>
          </a:p>
          <a:p>
            <a:r>
              <a:rPr lang="en-US" sz="2170" dirty="0" smtClean="0">
                <a:latin typeface="Cambria" pitchFamily="18" charset="0"/>
              </a:rPr>
              <a:t>Let illustrate the idea of heuristic functions with a few example problems. </a:t>
            </a:r>
          </a:p>
          <a:p>
            <a:r>
              <a:rPr lang="en-US" sz="2170" dirty="0" smtClean="0">
                <a:latin typeface="Cambria" pitchFamily="18" charset="0"/>
              </a:rPr>
              <a:t>In a route finding application in a city, the heuristic function could be some measure of distance between the given state node and the goal state. </a:t>
            </a:r>
          </a:p>
          <a:p>
            <a:endParaRPr lang="en-US" sz="217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Let us assume that the location of each node is known in terms of its coordinates. </a:t>
            </a:r>
          </a:p>
          <a:p>
            <a:r>
              <a:rPr lang="en-US" sz="2200" dirty="0" smtClean="0">
                <a:latin typeface="Cambria" pitchFamily="18" charset="0"/>
              </a:rPr>
              <a:t>Then a heuristic estimate of distance could be the Euclidean distance of the node from the goal node. </a:t>
            </a:r>
          </a:p>
          <a:p>
            <a:r>
              <a:rPr lang="en-US" sz="2200" dirty="0" smtClean="0">
                <a:latin typeface="Cambria" pitchFamily="18" charset="0"/>
              </a:rPr>
              <a:t>That is, it estimates how close to the goal the current state is </a:t>
            </a:r>
          </a:p>
          <a:p>
            <a:pPr>
              <a:buNone/>
            </a:pPr>
            <a:r>
              <a:rPr lang="en-US" sz="2200" dirty="0" smtClean="0">
                <a:latin typeface="Cambria" pitchFamily="18" charset="0"/>
              </a:rPr>
              <a:t>	Euclidean distance:</a:t>
            </a:r>
          </a:p>
          <a:p>
            <a:endParaRPr lang="en-US" sz="2200" dirty="0" smtClean="0">
              <a:latin typeface="Cambria" pitchFamily="18" charset="0"/>
            </a:endParaRPr>
          </a:p>
          <a:p>
            <a:endParaRPr lang="en-US" sz="2200" dirty="0" smtClean="0">
              <a:latin typeface="Cambria" pitchFamily="18" charset="0"/>
            </a:endParaRPr>
          </a:p>
          <a:p>
            <a:r>
              <a:rPr lang="en-US" sz="2200" dirty="0" smtClean="0">
                <a:latin typeface="Cambria" pitchFamily="18" charset="0"/>
              </a:rPr>
              <a:t>Note that this function gives an optimistic estimate of distance. </a:t>
            </a:r>
          </a:p>
          <a:p>
            <a:r>
              <a:rPr lang="en-US" sz="2200" dirty="0" smtClean="0">
                <a:latin typeface="Cambria" pitchFamily="18" charset="0"/>
              </a:rPr>
              <a:t>The actual distance is likely to be more than the straight line distance. </a:t>
            </a:r>
          </a:p>
          <a:p>
            <a:r>
              <a:rPr lang="en-US" sz="2200" dirty="0" smtClean="0">
                <a:latin typeface="Cambria" pitchFamily="18" charset="0"/>
              </a:rPr>
              <a:t>Thus, the Euclidean distance is lower bound on the actual distance.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a:p>
        </p:txBody>
      </p:sp>
      <p:pic>
        <p:nvPicPr>
          <p:cNvPr id="6" name="Picture 5"/>
          <p:cNvPicPr/>
          <p:nvPr/>
        </p:nvPicPr>
        <p:blipFill>
          <a:blip r:embed="rId3"/>
          <a:srcRect/>
          <a:stretch>
            <a:fillRect/>
          </a:stretch>
        </p:blipFill>
        <p:spPr bwMode="auto">
          <a:xfrm>
            <a:off x="2819400" y="3733800"/>
            <a:ext cx="3657600" cy="6572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Another distance measure we could use is the Manhattan distance or the city block distance, which is given below: </a:t>
            </a:r>
          </a:p>
          <a:p>
            <a:pPr>
              <a:buNone/>
            </a:pPr>
            <a:r>
              <a:rPr lang="en-US" sz="2200" dirty="0" smtClean="0">
                <a:latin typeface="Cambria" pitchFamily="18" charset="0"/>
              </a:rPr>
              <a:t>	</a:t>
            </a:r>
            <a:r>
              <a:rPr lang="en-US" sz="2200" i="1" dirty="0" smtClean="0">
                <a:latin typeface="Cambria" pitchFamily="18" charset="0"/>
              </a:rPr>
              <a:t>Manhattan distance: </a:t>
            </a:r>
          </a:p>
          <a:p>
            <a:pPr>
              <a:buNone/>
            </a:pPr>
            <a:r>
              <a:rPr lang="en-US" sz="2200" i="1" dirty="0" smtClean="0">
                <a:latin typeface="Cambria" pitchFamily="18" charset="0"/>
              </a:rPr>
              <a:t>	h(n) = |</a:t>
            </a:r>
            <a:r>
              <a:rPr lang="en-US" sz="2200" i="1" dirty="0" err="1" smtClean="0">
                <a:latin typeface="Cambria" pitchFamily="18" charset="0"/>
              </a:rPr>
              <a:t>X</a:t>
            </a:r>
            <a:r>
              <a:rPr lang="en-US" sz="2200" i="1" baseline="-25000" dirty="0" err="1" smtClean="0">
                <a:latin typeface="Cambria" pitchFamily="18" charset="0"/>
              </a:rPr>
              <a:t>Goal</a:t>
            </a:r>
            <a:r>
              <a:rPr lang="en-US" sz="2200" i="1" dirty="0" smtClean="0">
                <a:latin typeface="Cambria" pitchFamily="18" charset="0"/>
              </a:rPr>
              <a:t> – </a:t>
            </a:r>
            <a:r>
              <a:rPr lang="en-US" sz="2200" i="1" dirty="0" err="1" smtClean="0">
                <a:latin typeface="Cambria" pitchFamily="18" charset="0"/>
              </a:rPr>
              <a:t>X</a:t>
            </a:r>
            <a:r>
              <a:rPr lang="en-US" sz="2200" i="1" baseline="-25000" dirty="0" err="1" smtClean="0">
                <a:latin typeface="Cambria" pitchFamily="18" charset="0"/>
              </a:rPr>
              <a:t>n</a:t>
            </a:r>
            <a:r>
              <a:rPr lang="en-US" sz="2200" i="1" dirty="0" smtClean="0">
                <a:latin typeface="Cambria" pitchFamily="18" charset="0"/>
              </a:rPr>
              <a:t>| + |</a:t>
            </a:r>
            <a:r>
              <a:rPr lang="en-US" sz="2200" i="1" dirty="0" err="1" smtClean="0">
                <a:latin typeface="Cambria" pitchFamily="18" charset="0"/>
              </a:rPr>
              <a:t>Y</a:t>
            </a:r>
            <a:r>
              <a:rPr lang="en-US" sz="2200" i="1" baseline="-25000" dirty="0" err="1" smtClean="0">
                <a:latin typeface="Cambria" pitchFamily="18" charset="0"/>
              </a:rPr>
              <a:t>Goal</a:t>
            </a:r>
            <a:r>
              <a:rPr lang="en-US" sz="2200" i="1" dirty="0" smtClean="0">
                <a:latin typeface="Cambria" pitchFamily="18" charset="0"/>
              </a:rPr>
              <a:t> – </a:t>
            </a:r>
            <a:r>
              <a:rPr lang="en-US" sz="2200" i="1" dirty="0" err="1" smtClean="0">
                <a:latin typeface="Cambria" pitchFamily="18" charset="0"/>
              </a:rPr>
              <a:t>Y</a:t>
            </a:r>
            <a:r>
              <a:rPr lang="en-US" sz="2200" i="1" baseline="-25000" dirty="0" err="1" smtClean="0">
                <a:latin typeface="Cambria" pitchFamily="18" charset="0"/>
              </a:rPr>
              <a:t>n</a:t>
            </a:r>
            <a:r>
              <a:rPr lang="en-US" sz="2200" i="1" dirty="0" smtClean="0">
                <a:latin typeface="Cambria" pitchFamily="18" charset="0"/>
              </a:rPr>
              <a:t>|</a:t>
            </a:r>
          </a:p>
          <a:p>
            <a:r>
              <a:rPr lang="en-US" sz="2200" dirty="0" smtClean="0">
                <a:latin typeface="Cambria" pitchFamily="18" charset="0"/>
              </a:rPr>
              <a:t>This estimates the distance assuming that the edges form a grid, as the streets do in most of Manhattan. </a:t>
            </a:r>
          </a:p>
          <a:p>
            <a:r>
              <a:rPr lang="en-US" sz="2200" dirty="0" smtClean="0">
                <a:latin typeface="Cambria" pitchFamily="18" charset="0"/>
              </a:rPr>
              <a:t>Observe that at this point, we are not really interested in knowing the distance accurately; though later we will encounter algorithms that will benefit from such accuracy. </a:t>
            </a:r>
          </a:p>
          <a:p>
            <a:r>
              <a:rPr lang="en-US" sz="2200" dirty="0" smtClean="0">
                <a:latin typeface="Cambria" pitchFamily="18" charset="0"/>
              </a:rPr>
              <a:t>At this moment it suffices if the heuristic function can reliably say as to which of the candidates is likely to be closer to the goal.</a:t>
            </a:r>
          </a:p>
          <a:p>
            <a:r>
              <a:rPr lang="en-US" sz="2200" smtClean="0">
                <a:latin typeface="Cambria" pitchFamily="18" charset="0"/>
              </a:rPr>
              <a:t>Example pair : (-1,5) and (1,6) </a:t>
            </a:r>
            <a:endParaRPr lang="en-US" sz="2200" dirty="0" smtClean="0">
              <a:latin typeface="Cambria" pitchFamily="18" charset="0"/>
            </a:endParaRPr>
          </a:p>
          <a:p>
            <a:pPr>
              <a:buNone/>
            </a:pP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Next, consider the Eight puzzle. </a:t>
            </a:r>
          </a:p>
          <a:p>
            <a:r>
              <a:rPr lang="en-US" sz="2200" dirty="0" smtClean="0">
                <a:latin typeface="Cambria" pitchFamily="18" charset="0"/>
              </a:rPr>
              <a:t>The diagram in next slide shows three choices faced by a search algorithm. </a:t>
            </a:r>
          </a:p>
          <a:p>
            <a:r>
              <a:rPr lang="en-US" sz="2200" dirty="0" smtClean="0">
                <a:latin typeface="Cambria" pitchFamily="18" charset="0"/>
              </a:rPr>
              <a:t>The choices in the given state are R (move a tile right), U (up) and L (left). </a:t>
            </a:r>
          </a:p>
          <a:p>
            <a:r>
              <a:rPr lang="en-US" sz="2200" dirty="0" smtClean="0">
                <a:latin typeface="Cambria" pitchFamily="18" charset="0"/>
              </a:rPr>
              <a:t>Let us call the corresponding states too R, U and L. </a:t>
            </a:r>
          </a:p>
          <a:p>
            <a:r>
              <a:rPr lang="en-US" sz="2200" dirty="0" smtClean="0">
                <a:latin typeface="Cambria" pitchFamily="18" charset="0"/>
              </a:rPr>
              <a:t>One simple heuristic function could be simply to count the number of tiles out of place. </a:t>
            </a:r>
          </a:p>
          <a:p>
            <a:r>
              <a:rPr lang="en-US" sz="2200" dirty="0" smtClean="0">
                <a:latin typeface="Cambria" pitchFamily="18" charset="0"/>
              </a:rPr>
              <a:t>Let this function be called h1. The values for the three choices are: </a:t>
            </a:r>
          </a:p>
          <a:p>
            <a:pPr>
              <a:buNone/>
            </a:pPr>
            <a:r>
              <a:rPr lang="en-US" sz="2200" dirty="0" smtClean="0">
                <a:latin typeface="Cambria" pitchFamily="18" charset="0"/>
              </a:rPr>
              <a:t>	h1(R) = (Only 4, 5 and 7 are in place. The rest are in a wrong place.) </a:t>
            </a:r>
          </a:p>
          <a:p>
            <a:pPr>
              <a:buNone/>
            </a:pPr>
            <a:r>
              <a:rPr lang="en-US" sz="2200" dirty="0" smtClean="0">
                <a:latin typeface="Cambria" pitchFamily="18" charset="0"/>
              </a:rPr>
              <a:t>	6</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p:cNvPicPr>
            <a:picLocks noChangeAspect="1" noChangeArrowheads="1"/>
          </p:cNvPicPr>
          <p:nvPr/>
        </p:nvPicPr>
        <p:blipFill>
          <a:blip r:embed="rId2"/>
          <a:srcRect/>
          <a:stretch>
            <a:fillRect/>
          </a:stretch>
        </p:blipFill>
        <p:spPr bwMode="auto">
          <a:xfrm>
            <a:off x="1447800" y="1752600"/>
            <a:ext cx="6400800" cy="3657600"/>
          </a:xfrm>
          <a:prstGeom prst="rect">
            <a:avLst/>
          </a:prstGeom>
          <a:noFill/>
        </p:spPr>
      </p:pic>
      <p:sp>
        <p:nvSpPr>
          <p:cNvPr id="1027" name="Rectangle 3"/>
          <p:cNvSpPr>
            <a:spLocks noChangeArrowheads="1"/>
          </p:cNvSpPr>
          <p:nvPr/>
        </p:nvSpPr>
        <p:spPr bwMode="auto">
          <a:xfrm>
            <a:off x="1828800" y="5486400"/>
            <a:ext cx="4981107"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Figure 3: Which state is closest to the goal</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pPr>
              <a:buNone/>
            </a:pPr>
            <a:r>
              <a:rPr lang="en-US" sz="2100" dirty="0" smtClean="0">
                <a:latin typeface="Cambria" pitchFamily="18" charset="0"/>
              </a:rPr>
              <a:t>	h1(U) = (Again only 4, 5 and 7 are in their final place, but also the 5 blank tile.) </a:t>
            </a:r>
          </a:p>
          <a:p>
            <a:pPr>
              <a:buNone/>
            </a:pPr>
            <a:r>
              <a:rPr lang="en-US" sz="2100" dirty="0" smtClean="0">
                <a:latin typeface="Cambria" pitchFamily="18" charset="0"/>
              </a:rPr>
              <a:t>	5</a:t>
            </a:r>
          </a:p>
          <a:p>
            <a:pPr>
              <a:buNone/>
            </a:pPr>
            <a:r>
              <a:rPr lang="en-US" sz="2100" dirty="0" smtClean="0">
                <a:latin typeface="Cambria" pitchFamily="18" charset="0"/>
              </a:rPr>
              <a:t>	 h1(L)= (2,4,5 and 7 are in place.) </a:t>
            </a:r>
          </a:p>
          <a:p>
            <a:pPr>
              <a:buNone/>
            </a:pPr>
            <a:r>
              <a:rPr lang="en-US" sz="2100" dirty="0" smtClean="0">
                <a:latin typeface="Cambria" pitchFamily="18" charset="0"/>
              </a:rPr>
              <a:t>	5 </a:t>
            </a:r>
          </a:p>
          <a:p>
            <a:r>
              <a:rPr lang="en-US" sz="2100" dirty="0" smtClean="0">
                <a:latin typeface="Cambria" pitchFamily="18" charset="0"/>
              </a:rPr>
              <a:t>Thus, according to h1, the best move is either U or L. </a:t>
            </a:r>
          </a:p>
          <a:p>
            <a:r>
              <a:rPr lang="en-US" sz="2100" dirty="0" smtClean="0">
                <a:latin typeface="Cambria" pitchFamily="18" charset="0"/>
              </a:rPr>
              <a:t>Let us look at another heuristic function h2 that adds up the Manhattan distance of each tile from its destination. </a:t>
            </a:r>
          </a:p>
          <a:p>
            <a:r>
              <a:rPr lang="en-US" sz="2100" dirty="0" smtClean="0">
                <a:latin typeface="Cambria" pitchFamily="18" charset="0"/>
              </a:rPr>
              <a:t>The values, counting from the blank tile, and then for tile-1 to tile-8, are: </a:t>
            </a:r>
          </a:p>
          <a:p>
            <a:pPr>
              <a:buNone/>
            </a:pPr>
            <a:r>
              <a:rPr lang="en-US" sz="2100" dirty="0" smtClean="0">
                <a:latin typeface="Cambria" pitchFamily="18" charset="0"/>
              </a:rPr>
              <a:t>	h2(R)=(2+1+1+3+0+0+2+0+1)=10 </a:t>
            </a:r>
          </a:p>
          <a:p>
            <a:pPr>
              <a:buNone/>
            </a:pPr>
            <a:r>
              <a:rPr lang="en-US" sz="2100" dirty="0" smtClean="0">
                <a:latin typeface="Cambria" pitchFamily="18" charset="0"/>
              </a:rPr>
              <a:t>	h2(U)= (0 +1 +1 + 3 + 0 + 0 + 3+ 0 +2)=10 </a:t>
            </a:r>
          </a:p>
          <a:p>
            <a:pPr>
              <a:buNone/>
            </a:pPr>
            <a:r>
              <a:rPr lang="en-US" sz="2100" dirty="0" smtClean="0">
                <a:latin typeface="Cambria" pitchFamily="18" charset="0"/>
              </a:rPr>
              <a:t>	h2(L)=(2+1+0+3+0+0+3+0+1)=10 </a:t>
            </a:r>
          </a:p>
          <a:p>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If one were to think of the heuristic values as obtained from solving a relaxed version of the Eight-puzzle then the first one can be thought of as a problem, where a tile can be moved to its destination in one move, and the second heuristic from a problem where a tile can move even over existing tiles. </a:t>
            </a:r>
          </a:p>
          <a:p>
            <a:r>
              <a:rPr lang="en-US" sz="2200" dirty="0" smtClean="0">
                <a:latin typeface="Cambria" pitchFamily="18" charset="0"/>
              </a:rPr>
              <a:t>The values are the total number of moves that need to be made in the relaxed problem(s). </a:t>
            </a:r>
          </a:p>
          <a:p>
            <a:r>
              <a:rPr lang="en-US" sz="2200" dirty="0" smtClean="0">
                <a:latin typeface="Cambria" pitchFamily="18" charset="0"/>
              </a:rPr>
              <a:t>Curiously, this more detailed function seems to think that all moves are equally good. </a:t>
            </a:r>
          </a:p>
          <a:p>
            <a:r>
              <a:rPr lang="en-US" sz="2200" dirty="0" smtClean="0">
                <a:latin typeface="Cambria" pitchFamily="18" charset="0"/>
              </a:rPr>
              <a:t>The Eight-puzzle has its bigger cousins, the 15-puzzle and the 24-puzzle, played on a 4 x 4 and a 5 x 5 grid respectively. </a:t>
            </a:r>
          </a:p>
          <a:p>
            <a:r>
              <a:rPr lang="en-US" sz="2200" dirty="0" smtClean="0">
                <a:latin typeface="Cambria" pitchFamily="18" charset="0"/>
              </a:rPr>
              <a:t>The state spaces for these puzzles are much larger.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The 15-puzzle has about 10000000000000 (or more succinctly 10</a:t>
            </a:r>
            <a:r>
              <a:rPr lang="en-US" sz="2200" baseline="30000" dirty="0" smtClean="0">
                <a:latin typeface="Cambria" pitchFamily="18" charset="0"/>
              </a:rPr>
              <a:t>13</a:t>
            </a:r>
            <a:r>
              <a:rPr lang="en-US" sz="2200" dirty="0" smtClean="0">
                <a:latin typeface="Cambria" pitchFamily="18" charset="0"/>
              </a:rPr>
              <a:t>) states, while the 24-puzzle has about 10</a:t>
            </a:r>
            <a:r>
              <a:rPr lang="en-US" sz="2200" baseline="30000" dirty="0" smtClean="0">
                <a:latin typeface="Cambria" pitchFamily="18" charset="0"/>
              </a:rPr>
              <a:t>25 </a:t>
            </a:r>
            <a:r>
              <a:rPr lang="en-US" sz="2200" dirty="0" smtClean="0">
                <a:latin typeface="Cambria" pitchFamily="18" charset="0"/>
              </a:rPr>
              <a:t>states. </a:t>
            </a:r>
          </a:p>
          <a:p>
            <a:r>
              <a:rPr lang="en-US" sz="2200" dirty="0" smtClean="0">
                <a:latin typeface="Cambria" pitchFamily="18" charset="0"/>
              </a:rPr>
              <a:t>These are not numbers to trifle with. With an algorithm inspecting a billion states a second, we would still need more than a thousand centuries to exhaustively search the state space. </a:t>
            </a:r>
          </a:p>
          <a:p>
            <a:r>
              <a:rPr lang="en-US" sz="2200" dirty="0" smtClean="0">
                <a:latin typeface="Cambria" pitchFamily="18" charset="0"/>
              </a:rPr>
              <a:t>Only recently have machines been able to solve the 24-puzzle, and that requires a better heuristic function than the ones we have. </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Introduction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the search algorithms described in first phase, the only role that the  goal node plays is in testing whether the candidate presented by the search algorithm is a goal or not. </a:t>
            </a:r>
          </a:p>
          <a:p>
            <a:r>
              <a:rPr lang="en-US" sz="2200" dirty="0" smtClean="0">
                <a:latin typeface="Cambria" pitchFamily="18" charset="0"/>
              </a:rPr>
              <a:t>Otherwise, the search algorithms are quite </a:t>
            </a:r>
            <a:r>
              <a:rPr lang="en-US" sz="2200" dirty="0" smtClean="0">
                <a:latin typeface="Cambria" pitchFamily="18" charset="0"/>
              </a:rPr>
              <a:t>unaware </a:t>
            </a:r>
            <a:r>
              <a:rPr lang="en-US" sz="2200" dirty="0" smtClean="0">
                <a:latin typeface="Cambria" pitchFamily="18" charset="0"/>
              </a:rPr>
              <a:t>of the goal node. </a:t>
            </a:r>
          </a:p>
          <a:p>
            <a:r>
              <a:rPr lang="en-US" sz="2200" dirty="0" smtClean="0">
                <a:latin typeface="Cambria" pitchFamily="18" charset="0"/>
              </a:rPr>
              <a:t>They always go about exploring the state space in the same order, irrespective of the goal to be achieved. </a:t>
            </a:r>
          </a:p>
          <a:p>
            <a:r>
              <a:rPr lang="en-US" sz="2200" dirty="0" smtClean="0">
                <a:latin typeface="Cambria" pitchFamily="18" charset="0"/>
              </a:rPr>
              <a:t>They are, therefore, called blind or uninformed. </a:t>
            </a:r>
          </a:p>
          <a:p>
            <a:r>
              <a:rPr lang="en-US" sz="2200" dirty="0" smtClean="0">
                <a:latin typeface="Cambria" pitchFamily="18" charset="0"/>
              </a:rPr>
              <a:t>The Depth First Search dives into the search space, backtracking only if it reaches a dead end.</a:t>
            </a:r>
          </a:p>
          <a:p>
            <a:r>
              <a:rPr lang="en-US" sz="2200" dirty="0" smtClean="0">
                <a:latin typeface="Cambria" pitchFamily="18" charset="0"/>
              </a:rPr>
              <a:t> If the search space were infinite, it might just keep going along an endless path.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50" dirty="0" smtClean="0">
                <a:latin typeface="Cambria" pitchFamily="18" charset="0"/>
              </a:rPr>
              <a:t>The Breadth First Search, on the other hand, ventures out cautiously, going further away, only if it has finished inspecting the nodes the same distance away from the start position. </a:t>
            </a:r>
          </a:p>
          <a:p>
            <a:r>
              <a:rPr lang="en-US" sz="2150" dirty="0" smtClean="0">
                <a:latin typeface="Cambria" pitchFamily="18" charset="0"/>
              </a:rPr>
              <a:t>Consequently, it always finds the shortest solution, though its space requirements grow exponentially. </a:t>
            </a:r>
          </a:p>
          <a:p>
            <a:r>
              <a:rPr lang="en-US" sz="2150" dirty="0" smtClean="0">
                <a:latin typeface="Cambria" pitchFamily="18" charset="0"/>
              </a:rPr>
              <a:t>DFID is basically a sequence of 'depth first searches' masquerading as a breadth first search.</a:t>
            </a:r>
          </a:p>
          <a:p>
            <a:r>
              <a:rPr lang="en-US" sz="2150" dirty="0" smtClean="0">
                <a:latin typeface="Cambria" pitchFamily="18" charset="0"/>
              </a:rPr>
              <a:t>The search algorithms described so far maintain a list, called OPEN, of candidate nodes. </a:t>
            </a:r>
          </a:p>
          <a:p>
            <a:r>
              <a:rPr lang="en-US" sz="2150" dirty="0" smtClean="0">
                <a:latin typeface="Cambria" pitchFamily="18" charset="0"/>
              </a:rPr>
              <a:t>Depending upon whether the algorithm operates OPEN as a stack or as a queue, the behaviour is either depth first or breadth first. </a:t>
            </a:r>
          </a:p>
          <a:p>
            <a:r>
              <a:rPr lang="en-US" sz="2150" dirty="0" smtClean="0">
                <a:latin typeface="Cambria" pitchFamily="18" charset="0"/>
              </a:rPr>
              <a:t>What we would like is the algorithm to have, instead, some sense of direction. </a:t>
            </a:r>
            <a:endParaRPr lang="en-US" sz="215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If it could make a guess as to which of the candidates is more likely to lead to the goal, it would have a chance of finding the goal node faster. </a:t>
            </a:r>
          </a:p>
          <a:p>
            <a:r>
              <a:rPr lang="en-US" sz="2200" dirty="0" smtClean="0">
                <a:latin typeface="Cambria" pitchFamily="18" charset="0"/>
              </a:rPr>
              <a:t>Let’s introduce the notion of a heuristic function to enable the search algorithm to make an informed guess. </a:t>
            </a:r>
          </a:p>
          <a:p>
            <a:pPr>
              <a:buNone/>
            </a:pP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Heuristic function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time required for search could be exponential in the distance to the goal. </a:t>
            </a:r>
          </a:p>
          <a:p>
            <a:r>
              <a:rPr lang="en-US" sz="2200" dirty="0" smtClean="0">
                <a:latin typeface="Cambria" pitchFamily="18" charset="0"/>
              </a:rPr>
              <a:t>The idea of using a heuristic function is to guide the search, so that it has a tendency to explore the region leading to the goal. </a:t>
            </a:r>
          </a:p>
          <a:p>
            <a:r>
              <a:rPr lang="en-US" sz="2200" dirty="0" smtClean="0">
                <a:latin typeface="Cambria" pitchFamily="18" charset="0"/>
              </a:rPr>
              <a:t>A heuristic function is designed to help the algorithm to pick that candidate from the OPEN list that is most likely to be on the path to the goal. </a:t>
            </a:r>
          </a:p>
          <a:p>
            <a:r>
              <a:rPr lang="en-US" sz="2200" dirty="0" smtClean="0">
                <a:latin typeface="Cambria" pitchFamily="18" charset="0"/>
              </a:rPr>
              <a:t>A heuristic value is computed for each of the candidates. </a:t>
            </a:r>
          </a:p>
          <a:p>
            <a:r>
              <a:rPr lang="en-US" sz="2200" dirty="0" smtClean="0">
                <a:latin typeface="Cambria" pitchFamily="18" charset="0"/>
              </a:rPr>
              <a:t>The heuristic value could be an estimate of the distance to the goal from that node, as shown in Figure in next slide. </a:t>
            </a:r>
          </a:p>
          <a:p>
            <a:r>
              <a:rPr lang="en-US" sz="2200" dirty="0" smtClean="0">
                <a:latin typeface="Cambria" pitchFamily="18" charset="0"/>
              </a:rPr>
              <a:t>The heuristic function could also embody some knowledge gleaned from human experts that would indicate which of the candidate nodes are more promising.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latin typeface="Cambria" pitchFamily="18" charset="0"/>
              </a:rPr>
              <a:t>The heuristic function estimates the distance to the goal</a:t>
            </a:r>
            <a:endParaRPr lang="en-US" sz="2400" dirty="0">
              <a:latin typeface="Cambria" pitchFamily="18" charset="0"/>
            </a:endParaRPr>
          </a:p>
        </p:txBody>
      </p:sp>
      <p:sp>
        <p:nvSpPr>
          <p:cNvPr id="3" name="Content Placeholder 2"/>
          <p:cNvSpPr>
            <a:spLocks noGrp="1"/>
          </p:cNvSpPr>
          <p:nvPr>
            <p:ph idx="1"/>
          </p:nvPr>
        </p:nvSpPr>
        <p:spPr/>
        <p:txBody>
          <a:bodyPr/>
          <a:lstStyle/>
          <a:p>
            <a:pPr>
              <a:buNone/>
            </a:pPr>
            <a:endParaRPr lang="en-US" dirty="0"/>
          </a:p>
        </p:txBody>
      </p:sp>
      <p:sp>
        <p:nvSpPr>
          <p:cNvPr id="6" name="Footer Placeholder 5"/>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6</a:t>
            </a:fld>
            <a:endParaRPr lang="en-US"/>
          </a:p>
        </p:txBody>
      </p:sp>
      <p:pic>
        <p:nvPicPr>
          <p:cNvPr id="4" name="Picture 3"/>
          <p:cNvPicPr/>
          <p:nvPr/>
        </p:nvPicPr>
        <p:blipFill>
          <a:blip r:embed="rId2"/>
          <a:srcRect/>
          <a:stretch>
            <a:fillRect/>
          </a:stretch>
        </p:blipFill>
        <p:spPr bwMode="auto">
          <a:xfrm>
            <a:off x="1524000" y="1752600"/>
            <a:ext cx="5943600" cy="4038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The algorithm then simply has to choose the node with the lowest heuristic value to expand next.</a:t>
            </a:r>
          </a:p>
          <a:p>
            <a:r>
              <a:rPr lang="en-US" sz="2200" dirty="0" smtClean="0">
                <a:latin typeface="Cambria" pitchFamily="18" charset="0"/>
              </a:rPr>
              <a:t>The word heuristic has its roots in the Greek word - which means "I find, discover". </a:t>
            </a:r>
          </a:p>
          <a:p>
            <a:r>
              <a:rPr lang="en-US" sz="2200" dirty="0" smtClean="0">
                <a:latin typeface="Cambria" pitchFamily="18" charset="0"/>
              </a:rPr>
              <a:t>It has the same root as the word eureka from </a:t>
            </a:r>
            <a:r>
              <a:rPr lang="en-US" sz="2200" dirty="0" err="1" smtClean="0">
                <a:latin typeface="Cambria" pitchFamily="18" charset="0"/>
              </a:rPr>
              <a:t>heureka</a:t>
            </a:r>
            <a:r>
              <a:rPr lang="en-US" sz="2200" dirty="0" smtClean="0">
                <a:latin typeface="Cambria" pitchFamily="18" charset="0"/>
              </a:rPr>
              <a:t> meaning "I have found (it)"—an expression, the reader might remember, that is attributed to Archimedes when he realized that the volume of water displaced in the bath was equal to the volume of his body. </a:t>
            </a:r>
          </a:p>
          <a:p>
            <a:r>
              <a:rPr lang="en-US" sz="2200" dirty="0" smtClean="0">
                <a:latin typeface="Cambria" pitchFamily="18" charset="0"/>
              </a:rPr>
              <a:t>He is said to have been so eager to share his discovery, that he leapt out of his bathtub and ran through the streets of Syracuse naked.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50" dirty="0" smtClean="0">
                <a:latin typeface="Cambria" pitchFamily="18" charset="0"/>
              </a:rPr>
              <a:t>The heuristic function must not be computationally expensive, because the idea is to cut down on the computational cost of the search algorithm. </a:t>
            </a:r>
          </a:p>
          <a:p>
            <a:r>
              <a:rPr lang="en-US" sz="2150" dirty="0" smtClean="0">
                <a:latin typeface="Cambria" pitchFamily="18" charset="0"/>
              </a:rPr>
              <a:t>The simplest way to do this is to make the heuristic function a static evaluation function that looks only at the given state and returns a value. </a:t>
            </a:r>
          </a:p>
          <a:p>
            <a:r>
              <a:rPr lang="en-US" sz="2150" dirty="0" smtClean="0">
                <a:latin typeface="Cambria" pitchFamily="18" charset="0"/>
              </a:rPr>
              <a:t>It will also have to look at the goal state, or a goal description. </a:t>
            </a:r>
          </a:p>
          <a:p>
            <a:r>
              <a:rPr lang="en-US" sz="2150" dirty="0" smtClean="0">
                <a:latin typeface="Cambria" pitchFamily="18" charset="0"/>
              </a:rPr>
              <a:t>Since we expect the move generation function to transform the given state into the goal state via a sequence of moves, the heuristic function has to basically estimate how much of that required transformation still needs to be done for a given state. </a:t>
            </a:r>
          </a:p>
          <a:p>
            <a:r>
              <a:rPr lang="en-US" sz="2150" dirty="0" smtClean="0">
                <a:latin typeface="Cambria" pitchFamily="18" charset="0"/>
              </a:rPr>
              <a:t>In other words, it is some kind of a match function that computes some similarity measure of the current state with the goal state. </a:t>
            </a:r>
          </a:p>
          <a:p>
            <a:endParaRPr lang="en-US" sz="215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Such a heuristic function will be domain dependent, and will have to be included into the domain functions, along with the </a:t>
            </a:r>
            <a:r>
              <a:rPr lang="en-US" sz="2200" dirty="0" err="1" smtClean="0">
                <a:latin typeface="Cambria" pitchFamily="18" charset="0"/>
              </a:rPr>
              <a:t>moveGen</a:t>
            </a:r>
            <a:r>
              <a:rPr lang="en-US" sz="2200" dirty="0" smtClean="0">
                <a:latin typeface="Cambria" pitchFamily="18" charset="0"/>
              </a:rPr>
              <a:t> and goal Test functions described previously. </a:t>
            </a:r>
          </a:p>
          <a:p>
            <a:r>
              <a:rPr lang="en-US" sz="2200" dirty="0" smtClean="0">
                <a:latin typeface="Cambria" pitchFamily="18" charset="0"/>
              </a:rPr>
              <a:t>In later chapters, we will also look at the notion of domain independent heuristic functions. </a:t>
            </a:r>
          </a:p>
          <a:p>
            <a:r>
              <a:rPr lang="en-US" sz="2200" dirty="0" smtClean="0">
                <a:latin typeface="Cambria" pitchFamily="18" charset="0"/>
              </a:rPr>
              <a:t>These functions estimate the distance to the goal by solving a relaxed version of the original problem. </a:t>
            </a:r>
          </a:p>
          <a:p>
            <a:r>
              <a:rPr lang="en-US" sz="2200" dirty="0" smtClean="0">
                <a:latin typeface="Cambria" pitchFamily="18" charset="0"/>
              </a:rPr>
              <a:t>The relaxed problems are such that they are simpler to solve, typically being linear or polynomial in complexity. </a:t>
            </a:r>
          </a:p>
          <a:p>
            <a:r>
              <a:rPr lang="en-US" sz="2200" dirty="0" smtClean="0">
                <a:latin typeface="Cambria" pitchFamily="18" charset="0"/>
              </a:rPr>
              <a:t>They typically give us a lower bound on the distance to the goal. </a:t>
            </a:r>
          </a:p>
          <a:p>
            <a:r>
              <a:rPr lang="en-US" sz="2200" dirty="0" smtClean="0">
                <a:latin typeface="Cambria" pitchFamily="18" charset="0"/>
              </a:rPr>
              <a:t>Traditionally, the heuristic function is depicted by h(n), where n is the node in question.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a:p>
        </p:txBody>
      </p:sp>
    </p:spTree>
  </p:cSld>
  <p:clrMapOvr>
    <a:masterClrMapping/>
  </p:clrMapOvr>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1125</TotalTime>
  <Words>1401</Words>
  <Application>Microsoft Office PowerPoint</Application>
  <PresentationFormat>On-screen Show (4:3)</PresentationFormat>
  <Paragraphs>127</Paragraphs>
  <Slides>17</Slides>
  <Notes>6</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BusDsgSld</vt:lpstr>
      <vt:lpstr>默认设计模板</vt:lpstr>
      <vt:lpstr>1_默认设计模板</vt:lpstr>
      <vt:lpstr>默认设计模板_2</vt:lpstr>
      <vt:lpstr>Unit 2 - Lecture 8</vt:lpstr>
      <vt:lpstr>Introduction</vt:lpstr>
      <vt:lpstr>Slide 3</vt:lpstr>
      <vt:lpstr>Slide 4</vt:lpstr>
      <vt:lpstr>Heuristic function</vt:lpstr>
      <vt:lpstr>The heuristic function estimates the distance to the goal</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365</cp:revision>
  <dcterms:created xsi:type="dcterms:W3CDTF">2015-07-23T15:29:25Z</dcterms:created>
  <dcterms:modified xsi:type="dcterms:W3CDTF">2023-07-26T03:08:03Z</dcterms:modified>
</cp:coreProperties>
</file>