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84" r:id="rId4"/>
    <p:sldId id="285" r:id="rId5"/>
    <p:sldId id="286" r:id="rId6"/>
    <p:sldId id="287" r:id="rId7"/>
    <p:sldId id="288" r:id="rId8"/>
    <p:sldId id="289" r:id="rId9"/>
    <p:sldId id="290" r:id="rId10"/>
    <p:sldId id="291" r:id="rId11"/>
    <p:sldId id="292" r:id="rId12"/>
    <p:sldId id="294" r:id="rId13"/>
    <p:sldId id="295" r:id="rId14"/>
    <p:sldId id="296" r:id="rId15"/>
    <p:sldId id="303" r:id="rId16"/>
    <p:sldId id="298" r:id="rId17"/>
    <p:sldId id="299" r:id="rId18"/>
    <p:sldId id="300" r:id="rId19"/>
    <p:sldId id="301" r:id="rId20"/>
    <p:sldId id="302" r:id="rId21"/>
    <p:sldId id="304" r:id="rId22"/>
    <p:sldId id="305"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24-02-2019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24-02-2019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24-02-2019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24-02-2019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24-02-2019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ikit-learn.org/stable/modules/generated/sklearn.preprocessing.StandardScal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Clustering and PCA Assignment</a:t>
            </a:r>
            <a:endParaRPr lang="en-IN" sz="2800" dirty="0"/>
          </a:p>
        </p:txBody>
      </p:sp>
      <p:sp>
        <p:nvSpPr>
          <p:cNvPr id="3" name="Subtitle 2"/>
          <p:cNvSpPr>
            <a:spLocks noGrp="1"/>
          </p:cNvSpPr>
          <p:nvPr>
            <p:ph type="subTitle" idx="1"/>
          </p:nvPr>
        </p:nvSpPr>
        <p:spPr>
          <a:xfrm>
            <a:off x="388442" y="5923128"/>
            <a:ext cx="6138856" cy="402634"/>
          </a:xfrm>
        </p:spPr>
        <p:txBody>
          <a:bodyPr>
            <a:normAutofit/>
          </a:bodyPr>
          <a:lstStyle/>
          <a:p>
            <a:pPr algn="l"/>
            <a:r>
              <a:rPr lang="en-IN" sz="1800" dirty="0" smtClean="0"/>
              <a:t>VINAY DHARWADKAR</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683753"/>
          </a:xfrm>
        </p:spPr>
        <p:txBody>
          <a:bodyPr/>
          <a:lstStyle/>
          <a:p>
            <a:r>
              <a:rPr lang="en-IN" dirty="0" smtClean="0"/>
              <a:t>K-Means 3-Clusters</a:t>
            </a:r>
            <a:endParaRPr lang="en-IN" dirty="0"/>
          </a:p>
        </p:txBody>
      </p:sp>
      <p:sp>
        <p:nvSpPr>
          <p:cNvPr id="3" name="Content Placeholder 2"/>
          <p:cNvSpPr>
            <a:spLocks noGrp="1"/>
          </p:cNvSpPr>
          <p:nvPr>
            <p:ph idx="1"/>
          </p:nvPr>
        </p:nvSpPr>
        <p:spPr>
          <a:xfrm>
            <a:off x="404949" y="1241946"/>
            <a:ext cx="11168742" cy="4957241"/>
          </a:xfrm>
        </p:spPr>
        <p:txBody>
          <a:bodyPr>
            <a:normAutofit/>
          </a:bodyPr>
          <a:lstStyle/>
          <a:p>
            <a:r>
              <a:rPr lang="en-IN" sz="2200" dirty="0" smtClean="0"/>
              <a:t>Clusters formed had the break-up: Cluster0 = 77 Countries, Cluster1 = 28 Countries and Cluster2= 44 Countries.</a:t>
            </a:r>
          </a:p>
          <a:p>
            <a:r>
              <a:rPr lang="en-IN" sz="2200" dirty="0" smtClean="0"/>
              <a:t>Box-plot to analyse original features using the clusters created</a:t>
            </a:r>
          </a:p>
          <a:p>
            <a:endParaRPr lang="en-IN" sz="2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2374709"/>
            <a:ext cx="8086725" cy="408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451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K-Means 3-Clusters contd.</a:t>
            </a:r>
            <a:endParaRPr lang="en-IN" dirty="0"/>
          </a:p>
        </p:txBody>
      </p:sp>
      <p:sp>
        <p:nvSpPr>
          <p:cNvPr id="3" name="Content Placeholder 2"/>
          <p:cNvSpPr>
            <a:spLocks noGrp="1"/>
          </p:cNvSpPr>
          <p:nvPr>
            <p:ph idx="1"/>
          </p:nvPr>
        </p:nvSpPr>
        <p:spPr>
          <a:xfrm>
            <a:off x="404949" y="1310186"/>
            <a:ext cx="11168742" cy="5254388"/>
          </a:xfrm>
        </p:spPr>
        <p:txBody>
          <a:bodyPr>
            <a:normAutofit/>
          </a:bodyPr>
          <a:lstStyle/>
          <a:p>
            <a:r>
              <a:rPr lang="en-IN" sz="2200" dirty="0" smtClean="0"/>
              <a:t>Major attributes influencing the clusters are : GDPP, Child Mortality Rate, Inflation.</a:t>
            </a:r>
            <a:r>
              <a:rPr lang="en-IN" sz="2200" dirty="0"/>
              <a:t>	</a:t>
            </a:r>
            <a:r>
              <a:rPr lang="en-IN" sz="2200" dirty="0" smtClean="0"/>
              <a:t>Backward(Low GDPP, High Child Mortality, High Inflation)</a:t>
            </a:r>
          </a:p>
          <a:p>
            <a:pPr marL="0" indent="0">
              <a:buNone/>
            </a:pPr>
            <a:r>
              <a:rPr lang="en-IN" sz="2200" dirty="0"/>
              <a:t>	</a:t>
            </a:r>
            <a:r>
              <a:rPr lang="en-IN" sz="2200" dirty="0" smtClean="0"/>
              <a:t>Developing(Moderate GDPP</a:t>
            </a:r>
            <a:r>
              <a:rPr lang="en-IN" sz="2200" dirty="0"/>
              <a:t>, </a:t>
            </a:r>
            <a:r>
              <a:rPr lang="en-IN" sz="2200" dirty="0" smtClean="0"/>
              <a:t>Moderate Child </a:t>
            </a:r>
            <a:r>
              <a:rPr lang="en-IN" sz="2200" dirty="0"/>
              <a:t>Mortality, </a:t>
            </a:r>
            <a:r>
              <a:rPr lang="en-IN" sz="2200" dirty="0" smtClean="0"/>
              <a:t>Moderate Inflation</a:t>
            </a:r>
            <a:r>
              <a:rPr lang="en-IN" sz="2200" dirty="0"/>
              <a:t>)</a:t>
            </a:r>
          </a:p>
          <a:p>
            <a:pPr marL="0" indent="0">
              <a:buNone/>
            </a:pPr>
            <a:r>
              <a:rPr lang="en-IN" sz="2200" dirty="0"/>
              <a:t>	</a:t>
            </a:r>
            <a:r>
              <a:rPr lang="en-IN" sz="2200" dirty="0" smtClean="0"/>
              <a:t>Developed(High GDPP</a:t>
            </a:r>
            <a:r>
              <a:rPr lang="en-IN" sz="2200" dirty="0"/>
              <a:t>, </a:t>
            </a:r>
            <a:r>
              <a:rPr lang="en-IN" sz="2200" dirty="0" smtClean="0"/>
              <a:t>Low Child </a:t>
            </a:r>
            <a:r>
              <a:rPr lang="en-IN" sz="2200" dirty="0"/>
              <a:t>Mortality, </a:t>
            </a:r>
            <a:r>
              <a:rPr lang="en-IN" sz="2200" dirty="0" smtClean="0"/>
              <a:t>Low Inflation</a:t>
            </a:r>
            <a:r>
              <a:rPr lang="en-IN" sz="2200" dirty="0"/>
              <a:t>)</a:t>
            </a:r>
          </a:p>
          <a:p>
            <a:r>
              <a:rPr lang="en-IN" sz="2200" dirty="0" smtClean="0"/>
              <a:t>A scatter plot of the Principal Components and some of the original features captures this categorization.</a:t>
            </a:r>
          </a:p>
          <a:p>
            <a:endParaRPr lang="en-IN" sz="2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28" y="3700180"/>
            <a:ext cx="4954279" cy="2864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186" y="3457718"/>
            <a:ext cx="5228301" cy="3106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852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683753"/>
          </a:xfrm>
        </p:spPr>
        <p:txBody>
          <a:bodyPr/>
          <a:lstStyle/>
          <a:p>
            <a:r>
              <a:rPr lang="en-IN" dirty="0" smtClean="0"/>
              <a:t>K-Means 4-Clusters</a:t>
            </a:r>
            <a:endParaRPr lang="en-IN" dirty="0"/>
          </a:p>
        </p:txBody>
      </p:sp>
      <p:sp>
        <p:nvSpPr>
          <p:cNvPr id="3" name="Content Placeholder 2"/>
          <p:cNvSpPr>
            <a:spLocks noGrp="1"/>
          </p:cNvSpPr>
          <p:nvPr>
            <p:ph idx="1"/>
          </p:nvPr>
        </p:nvSpPr>
        <p:spPr>
          <a:xfrm>
            <a:off x="404949" y="1241946"/>
            <a:ext cx="11168742" cy="4957241"/>
          </a:xfrm>
        </p:spPr>
        <p:txBody>
          <a:bodyPr>
            <a:normAutofit/>
          </a:bodyPr>
          <a:lstStyle/>
          <a:p>
            <a:r>
              <a:rPr lang="en-IN" sz="2200" dirty="0" smtClean="0"/>
              <a:t>Clusters formed had the break-up: Cluster0 = 57 Countries, Cluster1 = 26 Countries ,  Cluster2= 28 Countries and Cluster3= 38 </a:t>
            </a:r>
            <a:r>
              <a:rPr lang="en-IN" sz="2200" dirty="0"/>
              <a:t>Countries</a:t>
            </a:r>
            <a:r>
              <a:rPr lang="en-IN" sz="2200" dirty="0" smtClean="0"/>
              <a:t>.</a:t>
            </a:r>
          </a:p>
          <a:p>
            <a:r>
              <a:rPr lang="en-IN" sz="2200" dirty="0" smtClean="0"/>
              <a:t>Box-plot to analyse original features using the clusters created</a:t>
            </a:r>
          </a:p>
          <a:p>
            <a:endParaRPr lang="en-IN" sz="2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173" y="2429301"/>
            <a:ext cx="10017457" cy="3848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879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K-Means 4-Clusters contd.</a:t>
            </a:r>
            <a:endParaRPr lang="en-IN" dirty="0"/>
          </a:p>
        </p:txBody>
      </p:sp>
      <p:sp>
        <p:nvSpPr>
          <p:cNvPr id="3" name="Content Placeholder 2"/>
          <p:cNvSpPr>
            <a:spLocks noGrp="1"/>
          </p:cNvSpPr>
          <p:nvPr>
            <p:ph idx="1"/>
          </p:nvPr>
        </p:nvSpPr>
        <p:spPr>
          <a:xfrm>
            <a:off x="404949" y="1310186"/>
            <a:ext cx="11168742" cy="5254388"/>
          </a:xfrm>
        </p:spPr>
        <p:txBody>
          <a:bodyPr>
            <a:normAutofit/>
          </a:bodyPr>
          <a:lstStyle/>
          <a:p>
            <a:r>
              <a:rPr lang="en-IN" sz="2200" dirty="0" smtClean="0"/>
              <a:t>Major attributes influencing the clusters are : GDPP, Child Mortality Rate, Inflation.</a:t>
            </a:r>
            <a:r>
              <a:rPr lang="en-IN" sz="1600" dirty="0"/>
              <a:t>	</a:t>
            </a:r>
            <a:r>
              <a:rPr lang="en-IN" sz="1600" dirty="0" smtClean="0"/>
              <a:t>Backward(Low GDPP, High Child Mortality, High Inflation)</a:t>
            </a:r>
          </a:p>
          <a:p>
            <a:pPr marL="0" indent="0">
              <a:buNone/>
            </a:pPr>
            <a:r>
              <a:rPr lang="en-IN" sz="1600" dirty="0" smtClean="0"/>
              <a:t>	Under-Developed(Moderately Low </a:t>
            </a:r>
            <a:r>
              <a:rPr lang="en-IN" sz="1600" dirty="0"/>
              <a:t>GDPP, </a:t>
            </a:r>
            <a:r>
              <a:rPr lang="en-IN" sz="1600" dirty="0" smtClean="0"/>
              <a:t>Moderately High </a:t>
            </a:r>
            <a:r>
              <a:rPr lang="en-IN" sz="1600" dirty="0"/>
              <a:t>Child Mortality, </a:t>
            </a:r>
            <a:r>
              <a:rPr lang="en-IN" sz="1600" dirty="0" smtClean="0"/>
              <a:t>Moderately High </a:t>
            </a:r>
            <a:r>
              <a:rPr lang="en-IN" sz="1600" dirty="0"/>
              <a:t>Inflation)</a:t>
            </a:r>
          </a:p>
          <a:p>
            <a:pPr marL="0" indent="0">
              <a:buNone/>
            </a:pPr>
            <a:r>
              <a:rPr lang="en-IN" sz="1600" dirty="0"/>
              <a:t>	</a:t>
            </a:r>
            <a:r>
              <a:rPr lang="en-IN" sz="1600" dirty="0" smtClean="0"/>
              <a:t>Developing(Moderate GDPP</a:t>
            </a:r>
            <a:r>
              <a:rPr lang="en-IN" sz="1600" dirty="0"/>
              <a:t>, </a:t>
            </a:r>
            <a:r>
              <a:rPr lang="en-IN" sz="1600" dirty="0" smtClean="0"/>
              <a:t>Moderate Child </a:t>
            </a:r>
            <a:r>
              <a:rPr lang="en-IN" sz="1600" dirty="0"/>
              <a:t>Mortality, </a:t>
            </a:r>
            <a:r>
              <a:rPr lang="en-IN" sz="1600" dirty="0" smtClean="0"/>
              <a:t>Moderate Inflation</a:t>
            </a:r>
            <a:r>
              <a:rPr lang="en-IN" sz="1600" dirty="0"/>
              <a:t>)</a:t>
            </a:r>
          </a:p>
          <a:p>
            <a:pPr marL="0" indent="0">
              <a:buNone/>
            </a:pPr>
            <a:r>
              <a:rPr lang="en-IN" sz="1600" dirty="0"/>
              <a:t>	</a:t>
            </a:r>
            <a:r>
              <a:rPr lang="en-IN" sz="1600" dirty="0" smtClean="0"/>
              <a:t>Developed(High GDPP</a:t>
            </a:r>
            <a:r>
              <a:rPr lang="en-IN" sz="1600" dirty="0"/>
              <a:t>, </a:t>
            </a:r>
            <a:r>
              <a:rPr lang="en-IN" sz="1600" dirty="0" smtClean="0"/>
              <a:t>Low Child </a:t>
            </a:r>
            <a:r>
              <a:rPr lang="en-IN" sz="1600" dirty="0"/>
              <a:t>Mortality, </a:t>
            </a:r>
            <a:r>
              <a:rPr lang="en-IN" sz="1600" dirty="0" smtClean="0"/>
              <a:t>Low Inflation</a:t>
            </a:r>
            <a:r>
              <a:rPr lang="en-IN" sz="1600" dirty="0"/>
              <a:t>)</a:t>
            </a:r>
          </a:p>
          <a:p>
            <a:r>
              <a:rPr lang="en-IN" sz="2200" dirty="0" smtClean="0"/>
              <a:t>A scatter plot of the Principal Components and some of the original features captures this categorization.</a:t>
            </a:r>
          </a:p>
          <a:p>
            <a:endParaRPr lang="en-IN" sz="2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63" y="3457718"/>
            <a:ext cx="5349923" cy="2997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792" y="3516431"/>
            <a:ext cx="5251474" cy="2938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848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K-Means </a:t>
            </a:r>
            <a:r>
              <a:rPr lang="en-IN" dirty="0" smtClean="0"/>
              <a:t>Model Finalization</a:t>
            </a:r>
            <a:endParaRPr lang="en-IN" dirty="0"/>
          </a:p>
        </p:txBody>
      </p:sp>
      <p:sp>
        <p:nvSpPr>
          <p:cNvPr id="3" name="Content Placeholder 2"/>
          <p:cNvSpPr>
            <a:spLocks noGrp="1"/>
          </p:cNvSpPr>
          <p:nvPr>
            <p:ph idx="1"/>
          </p:nvPr>
        </p:nvSpPr>
        <p:spPr/>
        <p:txBody>
          <a:bodyPr>
            <a:normAutofit/>
          </a:bodyPr>
          <a:lstStyle/>
          <a:p>
            <a:r>
              <a:rPr lang="en-US" sz="2200" dirty="0" smtClean="0"/>
              <a:t>Since </a:t>
            </a:r>
            <a:r>
              <a:rPr lang="en-US" sz="2200" dirty="0"/>
              <a:t>we have a reduced number of Backward countries in the K=4 K-Means Clustering, it give </a:t>
            </a:r>
            <a:r>
              <a:rPr lang="en-US" sz="2200" dirty="0" smtClean="0"/>
              <a:t>the </a:t>
            </a:r>
            <a:r>
              <a:rPr lang="en-US" sz="2200" dirty="0"/>
              <a:t>organization a smaller list of countries to concentrate the aid distribution. Hence we can </a:t>
            </a:r>
            <a:r>
              <a:rPr lang="en-US" sz="2200" dirty="0" smtClean="0"/>
              <a:t>go with </a:t>
            </a:r>
            <a:r>
              <a:rPr lang="en-US" sz="2200" dirty="0"/>
              <a:t>K=4 K-Means Clustering </a:t>
            </a:r>
            <a:r>
              <a:rPr lang="en-US" sz="2200" dirty="0" smtClean="0"/>
              <a:t>Model</a:t>
            </a:r>
            <a:r>
              <a:rPr lang="en-US" sz="2200" dirty="0"/>
              <a:t> </a:t>
            </a:r>
            <a:r>
              <a:rPr lang="en-US" sz="2200" dirty="0" smtClean="0"/>
              <a:t>for final evaluation with Hierarchical Model.</a:t>
            </a:r>
          </a:p>
          <a:p>
            <a:r>
              <a:rPr lang="en-US" sz="2200" dirty="0" smtClean="0"/>
              <a:t>Country Listed as Backward and in need of aid:</a:t>
            </a:r>
          </a:p>
          <a:p>
            <a:pPr marL="457200" lvl="1" indent="0">
              <a:buNone/>
            </a:pPr>
            <a:r>
              <a:rPr lang="en-IN" sz="1800" dirty="0"/>
              <a:t>'Afghanistan', 'Angola', 'Benin', 'Burkina Faso', 'Burundi', 'Cameroon', 'Chad', 'Congo, Dem. Rep.', 'Congo, Rep.', "Cote d'Ivoire", 'Equatorial Guinea', 'Gambia', 'Guinea', 'Guinea-Bissau', 'Lesotho', 'Liberia', 'Malawi', 'Mali', 'Mauritania', 'Mozambique', 'Niger', 'Sierra Leone', 'Tanzania', 'Togo', 'Uganda', 'Zambia'</a:t>
            </a:r>
          </a:p>
        </p:txBody>
      </p:sp>
    </p:spTree>
    <p:extLst>
      <p:ext uri="{BB962C8B-B14F-4D97-AF65-F5344CB8AC3E}">
        <p14:creationId xmlns:p14="http://schemas.microsoft.com/office/powerpoint/2010/main" val="178124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Hierarchical Clustering</a:t>
            </a:r>
            <a:endParaRPr lang="en-IN" dirty="0"/>
          </a:p>
        </p:txBody>
      </p:sp>
      <p:sp>
        <p:nvSpPr>
          <p:cNvPr id="3" name="Content Placeholder 2"/>
          <p:cNvSpPr>
            <a:spLocks noGrp="1"/>
          </p:cNvSpPr>
          <p:nvPr>
            <p:ph idx="1"/>
          </p:nvPr>
        </p:nvSpPr>
        <p:spPr>
          <a:xfrm>
            <a:off x="404949" y="1241946"/>
            <a:ext cx="11168742" cy="5240741"/>
          </a:xfrm>
        </p:spPr>
        <p:txBody>
          <a:bodyPr/>
          <a:lstStyle/>
          <a:p>
            <a:r>
              <a:rPr lang="en-IN" sz="2200" dirty="0" smtClean="0"/>
              <a:t>Dendogram Plot of the non-outlier countries :</a:t>
            </a:r>
          </a:p>
          <a:p>
            <a:endParaRPr lang="en-IN" sz="2200" dirty="0"/>
          </a:p>
          <a:p>
            <a:endParaRPr lang="en-IN" sz="2200" dirty="0" smtClean="0"/>
          </a:p>
          <a:p>
            <a:endParaRPr lang="en-IN" sz="2200" dirty="0"/>
          </a:p>
          <a:p>
            <a:endParaRPr lang="en-IN" sz="2200" dirty="0" smtClean="0"/>
          </a:p>
          <a:p>
            <a:endParaRPr lang="en-IN" sz="2200" dirty="0"/>
          </a:p>
          <a:p>
            <a:endParaRPr lang="en-IN" sz="2200" dirty="0" smtClean="0"/>
          </a:p>
          <a:p>
            <a:endParaRPr lang="en-IN" sz="2200" dirty="0"/>
          </a:p>
          <a:p>
            <a:endParaRPr lang="en-IN" sz="2200" dirty="0" smtClean="0"/>
          </a:p>
          <a:p>
            <a:endParaRPr lang="en-IN" sz="2200" dirty="0"/>
          </a:p>
          <a:p>
            <a:endParaRPr lang="en-IN" sz="2200" dirty="0" smtClean="0"/>
          </a:p>
          <a:p>
            <a:r>
              <a:rPr lang="en-IN" sz="2200" dirty="0" smtClean="0"/>
              <a:t>Intuitively either 3 or 4 Clusters can be formed.</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038" y="1624069"/>
            <a:ext cx="7693925" cy="4170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5980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683753"/>
          </a:xfrm>
        </p:spPr>
        <p:txBody>
          <a:bodyPr/>
          <a:lstStyle/>
          <a:p>
            <a:r>
              <a:rPr lang="en-IN" dirty="0" smtClean="0"/>
              <a:t>Hierarchical 3-Clusters</a:t>
            </a:r>
            <a:endParaRPr lang="en-IN" dirty="0"/>
          </a:p>
        </p:txBody>
      </p:sp>
      <p:sp>
        <p:nvSpPr>
          <p:cNvPr id="3" name="Content Placeholder 2"/>
          <p:cNvSpPr>
            <a:spLocks noGrp="1"/>
          </p:cNvSpPr>
          <p:nvPr>
            <p:ph idx="1"/>
          </p:nvPr>
        </p:nvSpPr>
        <p:spPr>
          <a:xfrm>
            <a:off x="404949" y="1241946"/>
            <a:ext cx="11168742" cy="4957241"/>
          </a:xfrm>
        </p:spPr>
        <p:txBody>
          <a:bodyPr>
            <a:normAutofit/>
          </a:bodyPr>
          <a:lstStyle/>
          <a:p>
            <a:r>
              <a:rPr lang="en-IN" sz="2200" dirty="0" smtClean="0"/>
              <a:t>Clusters formed had the break-up: Cluster0 = 44 Countries, Cluster1 = 76 Countries and Cluster2= 29 Countries.</a:t>
            </a:r>
          </a:p>
          <a:p>
            <a:r>
              <a:rPr lang="en-IN" sz="2200" dirty="0" smtClean="0"/>
              <a:t>Box-plot to analyse original features using the clusters created</a:t>
            </a:r>
          </a:p>
          <a:p>
            <a:endParaRPr lang="en-IN" sz="2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595" y="2320119"/>
            <a:ext cx="8248650" cy="4197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676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Hierarchical 3-Clusters contd.</a:t>
            </a:r>
            <a:endParaRPr lang="en-IN" dirty="0"/>
          </a:p>
        </p:txBody>
      </p:sp>
      <p:sp>
        <p:nvSpPr>
          <p:cNvPr id="3" name="Content Placeholder 2"/>
          <p:cNvSpPr>
            <a:spLocks noGrp="1"/>
          </p:cNvSpPr>
          <p:nvPr>
            <p:ph idx="1"/>
          </p:nvPr>
        </p:nvSpPr>
        <p:spPr>
          <a:xfrm>
            <a:off x="404949" y="1310186"/>
            <a:ext cx="11168742" cy="5254388"/>
          </a:xfrm>
        </p:spPr>
        <p:txBody>
          <a:bodyPr>
            <a:normAutofit/>
          </a:bodyPr>
          <a:lstStyle/>
          <a:p>
            <a:r>
              <a:rPr lang="en-IN" sz="2200" dirty="0" smtClean="0"/>
              <a:t>Major attributes influencing the clusters are : GDPP, Child Mortality Rate, Inflation.</a:t>
            </a:r>
            <a:r>
              <a:rPr lang="en-IN" sz="2200" dirty="0"/>
              <a:t>	</a:t>
            </a:r>
            <a:r>
              <a:rPr lang="en-IN" sz="2200" dirty="0" smtClean="0"/>
              <a:t>Backward(Low GDPP, High Child Mortality, High Inflation)</a:t>
            </a:r>
          </a:p>
          <a:p>
            <a:pPr marL="0" indent="0">
              <a:buNone/>
            </a:pPr>
            <a:r>
              <a:rPr lang="en-IN" sz="2200" dirty="0"/>
              <a:t>	</a:t>
            </a:r>
            <a:r>
              <a:rPr lang="en-IN" sz="2200" dirty="0" smtClean="0"/>
              <a:t>Developing(Moderate GDPP</a:t>
            </a:r>
            <a:r>
              <a:rPr lang="en-IN" sz="2200" dirty="0"/>
              <a:t>, </a:t>
            </a:r>
            <a:r>
              <a:rPr lang="en-IN" sz="2200" dirty="0" smtClean="0"/>
              <a:t>Moderate Child </a:t>
            </a:r>
            <a:r>
              <a:rPr lang="en-IN" sz="2200" dirty="0"/>
              <a:t>Mortality, </a:t>
            </a:r>
            <a:r>
              <a:rPr lang="en-IN" sz="2200" dirty="0" smtClean="0"/>
              <a:t>Moderate Inflation</a:t>
            </a:r>
            <a:r>
              <a:rPr lang="en-IN" sz="2200" dirty="0"/>
              <a:t>)</a:t>
            </a:r>
          </a:p>
          <a:p>
            <a:pPr marL="0" indent="0">
              <a:buNone/>
            </a:pPr>
            <a:r>
              <a:rPr lang="en-IN" sz="2200" dirty="0"/>
              <a:t>	</a:t>
            </a:r>
            <a:r>
              <a:rPr lang="en-IN" sz="2200" dirty="0" smtClean="0"/>
              <a:t>Developed(High GDPP</a:t>
            </a:r>
            <a:r>
              <a:rPr lang="en-IN" sz="2200" dirty="0"/>
              <a:t>, </a:t>
            </a:r>
            <a:r>
              <a:rPr lang="en-IN" sz="2200" dirty="0" smtClean="0"/>
              <a:t>Low Child </a:t>
            </a:r>
            <a:r>
              <a:rPr lang="en-IN" sz="2200" dirty="0"/>
              <a:t>Mortality, </a:t>
            </a:r>
            <a:r>
              <a:rPr lang="en-IN" sz="2200" dirty="0" smtClean="0"/>
              <a:t>Low Inflation</a:t>
            </a:r>
            <a:r>
              <a:rPr lang="en-IN" sz="2200" dirty="0"/>
              <a:t>)</a:t>
            </a:r>
          </a:p>
          <a:p>
            <a:r>
              <a:rPr lang="en-IN" sz="2200" dirty="0" smtClean="0"/>
              <a:t>A scatter plot of the Principal Components and some of the original features captures this categorization.</a:t>
            </a:r>
          </a:p>
          <a:p>
            <a:endParaRPr lang="en-IN" sz="22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11" y="3457718"/>
            <a:ext cx="5762696" cy="3106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420" y="3457718"/>
            <a:ext cx="5400959" cy="3106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810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683753"/>
          </a:xfrm>
        </p:spPr>
        <p:txBody>
          <a:bodyPr/>
          <a:lstStyle/>
          <a:p>
            <a:r>
              <a:rPr lang="en-IN" dirty="0"/>
              <a:t>Hierarchical</a:t>
            </a:r>
            <a:r>
              <a:rPr lang="en-IN" dirty="0" smtClean="0"/>
              <a:t> 4-Clusters</a:t>
            </a:r>
            <a:endParaRPr lang="en-IN" dirty="0"/>
          </a:p>
        </p:txBody>
      </p:sp>
      <p:sp>
        <p:nvSpPr>
          <p:cNvPr id="3" name="Content Placeholder 2"/>
          <p:cNvSpPr>
            <a:spLocks noGrp="1"/>
          </p:cNvSpPr>
          <p:nvPr>
            <p:ph idx="1"/>
          </p:nvPr>
        </p:nvSpPr>
        <p:spPr>
          <a:xfrm>
            <a:off x="404949" y="1241946"/>
            <a:ext cx="11168742" cy="4957241"/>
          </a:xfrm>
        </p:spPr>
        <p:txBody>
          <a:bodyPr>
            <a:normAutofit/>
          </a:bodyPr>
          <a:lstStyle/>
          <a:p>
            <a:r>
              <a:rPr lang="en-IN" sz="2200" dirty="0" smtClean="0"/>
              <a:t>Clusters formed had the break-up: Cluster0 = 44 Countries, Cluster1 = 76 Countries ,  Cluster2= 25 Countries and Cluster3= 4 </a:t>
            </a:r>
            <a:r>
              <a:rPr lang="en-IN" sz="2200" dirty="0"/>
              <a:t>Countries</a:t>
            </a:r>
            <a:r>
              <a:rPr lang="en-IN" sz="2200" dirty="0" smtClean="0"/>
              <a:t>.</a:t>
            </a:r>
          </a:p>
          <a:p>
            <a:r>
              <a:rPr lang="en-IN" sz="2200" dirty="0" smtClean="0"/>
              <a:t>Box-plot to analyse original features using the clusters created</a:t>
            </a:r>
          </a:p>
          <a:p>
            <a:endParaRPr lang="en-IN" sz="22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35" y="2306472"/>
            <a:ext cx="9880979" cy="4217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2640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Hierarchical 4-Clusters contd.</a:t>
            </a:r>
            <a:endParaRPr lang="en-IN" dirty="0"/>
          </a:p>
        </p:txBody>
      </p:sp>
      <p:sp>
        <p:nvSpPr>
          <p:cNvPr id="3" name="Content Placeholder 2"/>
          <p:cNvSpPr>
            <a:spLocks noGrp="1"/>
          </p:cNvSpPr>
          <p:nvPr>
            <p:ph idx="1"/>
          </p:nvPr>
        </p:nvSpPr>
        <p:spPr>
          <a:xfrm>
            <a:off x="404949" y="1310186"/>
            <a:ext cx="11168742" cy="5254388"/>
          </a:xfrm>
        </p:spPr>
        <p:txBody>
          <a:bodyPr>
            <a:normAutofit/>
          </a:bodyPr>
          <a:lstStyle/>
          <a:p>
            <a:r>
              <a:rPr lang="en-IN" sz="2200" dirty="0" smtClean="0"/>
              <a:t>Major attributes influencing the clusters are : GDPP, Child Mortality Rate, Inflation.</a:t>
            </a:r>
            <a:r>
              <a:rPr lang="en-IN" sz="1600" dirty="0"/>
              <a:t>	</a:t>
            </a:r>
            <a:r>
              <a:rPr lang="en-IN" sz="1600" dirty="0" smtClean="0"/>
              <a:t>Backward(Low GDPP, High Child Mortality, High Inflation)</a:t>
            </a:r>
          </a:p>
          <a:p>
            <a:pPr marL="0" indent="0">
              <a:buNone/>
            </a:pPr>
            <a:r>
              <a:rPr lang="en-IN" sz="1600" dirty="0" smtClean="0"/>
              <a:t>	Under-Developed(Moderately Low </a:t>
            </a:r>
            <a:r>
              <a:rPr lang="en-IN" sz="1600" dirty="0"/>
              <a:t>GDPP, </a:t>
            </a:r>
            <a:r>
              <a:rPr lang="en-IN" sz="1600" dirty="0" smtClean="0"/>
              <a:t>Moderately High </a:t>
            </a:r>
            <a:r>
              <a:rPr lang="en-IN" sz="1600" dirty="0"/>
              <a:t>Child Mortality, </a:t>
            </a:r>
            <a:r>
              <a:rPr lang="en-IN" sz="1600" dirty="0" smtClean="0"/>
              <a:t>Moderately High </a:t>
            </a:r>
            <a:r>
              <a:rPr lang="en-IN" sz="1600" dirty="0"/>
              <a:t>Inflation)</a:t>
            </a:r>
          </a:p>
          <a:p>
            <a:pPr marL="0" indent="0">
              <a:buNone/>
            </a:pPr>
            <a:r>
              <a:rPr lang="en-IN" sz="1600" dirty="0"/>
              <a:t>	</a:t>
            </a:r>
            <a:r>
              <a:rPr lang="en-IN" sz="1600" dirty="0" smtClean="0"/>
              <a:t>Developing(Moderate GDPP</a:t>
            </a:r>
            <a:r>
              <a:rPr lang="en-IN" sz="1600" dirty="0"/>
              <a:t>, </a:t>
            </a:r>
            <a:r>
              <a:rPr lang="en-IN" sz="1600" dirty="0" smtClean="0"/>
              <a:t>Moderate Child </a:t>
            </a:r>
            <a:r>
              <a:rPr lang="en-IN" sz="1600" dirty="0"/>
              <a:t>Mortality, </a:t>
            </a:r>
            <a:r>
              <a:rPr lang="en-IN" sz="1600" dirty="0" smtClean="0"/>
              <a:t>Moderate Inflation</a:t>
            </a:r>
            <a:r>
              <a:rPr lang="en-IN" sz="1600" dirty="0"/>
              <a:t>)</a:t>
            </a:r>
          </a:p>
          <a:p>
            <a:pPr marL="0" indent="0">
              <a:buNone/>
            </a:pPr>
            <a:r>
              <a:rPr lang="en-IN" sz="1600" dirty="0"/>
              <a:t>	</a:t>
            </a:r>
            <a:r>
              <a:rPr lang="en-IN" sz="1600" dirty="0" smtClean="0"/>
              <a:t>Developed(High GDPP</a:t>
            </a:r>
            <a:r>
              <a:rPr lang="en-IN" sz="1600" dirty="0"/>
              <a:t>, </a:t>
            </a:r>
            <a:r>
              <a:rPr lang="en-IN" sz="1600" dirty="0" smtClean="0"/>
              <a:t>Low Child </a:t>
            </a:r>
            <a:r>
              <a:rPr lang="en-IN" sz="1600" dirty="0"/>
              <a:t>Mortality, </a:t>
            </a:r>
            <a:r>
              <a:rPr lang="en-IN" sz="1600" dirty="0" smtClean="0"/>
              <a:t>Low Inflation</a:t>
            </a:r>
            <a:r>
              <a:rPr lang="en-IN" sz="1600" dirty="0"/>
              <a:t>)</a:t>
            </a:r>
          </a:p>
          <a:p>
            <a:r>
              <a:rPr lang="en-IN" sz="2200" dirty="0" smtClean="0"/>
              <a:t>A scatter plot of the Principal Components and some of the original features captures this categorization.</a:t>
            </a:r>
          </a:p>
          <a:p>
            <a:endParaRPr lang="en-IN" sz="2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3516431"/>
            <a:ext cx="5417629" cy="2938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792" y="3516431"/>
            <a:ext cx="5453736" cy="2938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510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665026"/>
            <a:ext cx="11168742" cy="1978937"/>
          </a:xfrm>
        </p:spPr>
        <p:txBody>
          <a:bodyPr>
            <a:noAutofit/>
          </a:bodyPr>
          <a:lstStyle/>
          <a:p>
            <a:pPr marL="0" indent="0">
              <a:buNone/>
            </a:pPr>
            <a:r>
              <a:rPr lang="en-US" sz="1800" dirty="0" smtClean="0"/>
              <a:t>HELP </a:t>
            </a:r>
            <a:r>
              <a:rPr lang="en-US" sz="1800" dirty="0"/>
              <a:t>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p>
          <a:p>
            <a:pPr marL="0" indent="0">
              <a:buNone/>
            </a:pPr>
            <a:endParaRPr lang="en-US" sz="1800" dirty="0"/>
          </a:p>
          <a:p>
            <a:pPr marL="0" indent="0">
              <a:buNone/>
            </a:pPr>
            <a:r>
              <a:rPr lang="en-US" sz="1800" dirty="0"/>
              <a:t>After the recent project that included a lot of awareness drives and funding </a:t>
            </a:r>
            <a:r>
              <a:rPr lang="en-US" sz="1800" dirty="0" smtClean="0"/>
              <a:t>programs, </a:t>
            </a:r>
            <a:r>
              <a:rPr lang="en-US" sz="1800" dirty="0"/>
              <a:t>they have been able to raise around $ 10 million. Now the CEO of the NGO needs to decide how to use this money strategically and effectively. The significant issues that come while making this decision are mostly related to choosing the countries that are in the direst need of aid</a:t>
            </a:r>
            <a:r>
              <a:rPr lang="en-US" sz="1800" dirty="0" smtClean="0"/>
              <a:t>.</a:t>
            </a:r>
            <a:endParaRPr lang="en-US" sz="1800" dirty="0"/>
          </a:p>
        </p:txBody>
      </p:sp>
      <p:sp>
        <p:nvSpPr>
          <p:cNvPr id="5" name="Title 1"/>
          <p:cNvSpPr>
            <a:spLocks noGrp="1"/>
          </p:cNvSpPr>
          <p:nvPr>
            <p:ph type="title"/>
          </p:nvPr>
        </p:nvSpPr>
        <p:spPr>
          <a:xfrm>
            <a:off x="481365" y="953984"/>
            <a:ext cx="9313817" cy="856138"/>
          </a:xfrm>
        </p:spPr>
        <p:txBody>
          <a:bodyPr/>
          <a:lstStyle/>
          <a:p>
            <a:r>
              <a:rPr lang="en-IN" sz="2800" dirty="0" smtClean="0"/>
              <a:t>Problem Statement:</a:t>
            </a:r>
            <a:endParaRPr lang="en-IN" sz="2800" dirty="0"/>
          </a:p>
        </p:txBody>
      </p:sp>
      <p:sp>
        <p:nvSpPr>
          <p:cNvPr id="4" name="Title 1"/>
          <p:cNvSpPr txBox="1">
            <a:spLocks/>
          </p:cNvSpPr>
          <p:nvPr/>
        </p:nvSpPr>
        <p:spPr>
          <a:xfrm>
            <a:off x="510933" y="4204479"/>
            <a:ext cx="9313817" cy="2291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800" dirty="0" smtClean="0"/>
              <a:t>Business Goals:</a:t>
            </a:r>
          </a:p>
          <a:p>
            <a:endParaRPr lang="en-IN" sz="2800" dirty="0" smtClean="0"/>
          </a:p>
          <a:p>
            <a:pPr marL="514350" indent="-514350">
              <a:buFont typeface="+mj-lt"/>
              <a:buAutoNum type="arabicPeriod"/>
            </a:pPr>
            <a:r>
              <a:rPr lang="en-US" sz="1800" dirty="0" smtClean="0"/>
              <a:t>Categorize </a:t>
            </a:r>
            <a:r>
              <a:rPr lang="en-US" sz="1800" dirty="0"/>
              <a:t>the countries using some socio-economic and health factors that determine the overall development of the </a:t>
            </a:r>
            <a:r>
              <a:rPr lang="en-US" sz="1800" dirty="0" smtClean="0"/>
              <a:t>country.</a:t>
            </a:r>
          </a:p>
          <a:p>
            <a:pPr marL="514350" indent="-514350">
              <a:buFont typeface="+mj-lt"/>
              <a:buAutoNum type="arabicPeriod"/>
            </a:pPr>
            <a:endParaRPr lang="en-US" sz="1800" dirty="0" smtClean="0"/>
          </a:p>
          <a:p>
            <a:pPr marL="514350" indent="-514350">
              <a:buFont typeface="+mj-lt"/>
              <a:buAutoNum type="arabicPeriod"/>
            </a:pPr>
            <a:r>
              <a:rPr lang="en-US" sz="1800" dirty="0" smtClean="0"/>
              <a:t>Suggest </a:t>
            </a:r>
            <a:r>
              <a:rPr lang="en-US" sz="1800" dirty="0"/>
              <a:t>the countries which the CEO needs to focus on the most.</a:t>
            </a:r>
            <a:endParaRPr lang="en-IN" sz="1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a:t>
            </a:r>
            <a:r>
              <a:rPr lang="en-IN" dirty="0" smtClean="0"/>
              <a:t> Model Finalization</a:t>
            </a:r>
            <a:endParaRPr lang="en-IN" dirty="0"/>
          </a:p>
        </p:txBody>
      </p:sp>
      <p:sp>
        <p:nvSpPr>
          <p:cNvPr id="3" name="Content Placeholder 2"/>
          <p:cNvSpPr>
            <a:spLocks noGrp="1"/>
          </p:cNvSpPr>
          <p:nvPr>
            <p:ph idx="1"/>
          </p:nvPr>
        </p:nvSpPr>
        <p:spPr/>
        <p:txBody>
          <a:bodyPr>
            <a:normAutofit/>
          </a:bodyPr>
          <a:lstStyle/>
          <a:p>
            <a:r>
              <a:rPr lang="en-US" sz="2200" dirty="0" smtClean="0"/>
              <a:t>The number </a:t>
            </a:r>
            <a:r>
              <a:rPr lang="en-US" sz="2200" dirty="0"/>
              <a:t>of Backward </a:t>
            </a:r>
            <a:r>
              <a:rPr lang="en-US" sz="2200" dirty="0" smtClean="0"/>
              <a:t>countries is the same in both models.</a:t>
            </a:r>
          </a:p>
          <a:p>
            <a:r>
              <a:rPr lang="en-US" sz="2200" dirty="0" smtClean="0"/>
              <a:t>The clusters are more spread in Hierarchical 4-Clusters and hence we can choose this for final evaluation with K-Means</a:t>
            </a:r>
          </a:p>
          <a:p>
            <a:r>
              <a:rPr lang="en-US" sz="2200" dirty="0" smtClean="0"/>
              <a:t>Country Listed as Backward and in need of aid:</a:t>
            </a:r>
          </a:p>
          <a:p>
            <a:pPr marL="457200" lvl="1" indent="0">
              <a:buNone/>
            </a:pPr>
            <a:r>
              <a:rPr lang="en-IN" sz="1800" dirty="0"/>
              <a:t>'Afghanistan', 'Angola', 'Benin', 'Botswana', 'Burkina Faso', 'Burundi', 'Cameroon', 'Chad', 'Comoros', 'Congo, Dem. Rep.', 'Congo, Rep.', "Cote d'Ivoire", 'Equatorial Guinea', 'Eritrea', 'Gabon', 'Gambia', 'Ghana', 'Guinea', 'Guinea-Bissau', 'Iraq', 'Kenya', 'Kiribati', 'Lao', 'Lesotho', 'Liberia', 'Madagascar', 'Malawi', 'Mali', 'Mauritania', 'Mozambique', 'Namibia', 'Niger', 'Pakistan', 'Rwanda', 'Senegal', 'Sierra Leone', 'Solomon Islands', 'South Africa', 'Sudan', 'Tanzania', 'Togo', 'Uganda', 'Yemen', 'Zambia'</a:t>
            </a:r>
          </a:p>
        </p:txBody>
      </p:sp>
    </p:spTree>
    <p:extLst>
      <p:ext uri="{BB962C8B-B14F-4D97-AF65-F5344CB8AC3E}">
        <p14:creationId xmlns:p14="http://schemas.microsoft.com/office/powerpoint/2010/main" val="2164737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 Selection</a:t>
            </a:r>
            <a:endParaRPr lang="en-IN" dirty="0"/>
          </a:p>
        </p:txBody>
      </p:sp>
      <p:sp>
        <p:nvSpPr>
          <p:cNvPr id="3" name="Content Placeholder 2"/>
          <p:cNvSpPr>
            <a:spLocks noGrp="1"/>
          </p:cNvSpPr>
          <p:nvPr>
            <p:ph idx="1"/>
          </p:nvPr>
        </p:nvSpPr>
        <p:spPr/>
        <p:txBody>
          <a:bodyPr>
            <a:normAutofit/>
          </a:bodyPr>
          <a:lstStyle/>
          <a:p>
            <a:r>
              <a:rPr lang="en-IN" sz="2200" dirty="0" smtClean="0"/>
              <a:t>The K-Means 4-Cluster Model has a total of 26 countries marked as Backward where as Hierarchical 4-Clusters Model has 44 Countries.</a:t>
            </a:r>
          </a:p>
          <a:p>
            <a:r>
              <a:rPr lang="en-IN" sz="2200" dirty="0" smtClean="0"/>
              <a:t>All the countries marked as Backward in </a:t>
            </a:r>
            <a:r>
              <a:rPr lang="en-IN" sz="2200" dirty="0"/>
              <a:t>K-Means 4-Cluster model </a:t>
            </a:r>
            <a:r>
              <a:rPr lang="en-IN" sz="2200" dirty="0" smtClean="0"/>
              <a:t>are also part of the Backward Country list in </a:t>
            </a:r>
            <a:r>
              <a:rPr lang="en-IN" sz="2200" dirty="0"/>
              <a:t>Hierarchical</a:t>
            </a:r>
            <a:r>
              <a:rPr lang="en-IN" sz="2200" dirty="0" smtClean="0"/>
              <a:t> </a:t>
            </a:r>
            <a:r>
              <a:rPr lang="en-IN" sz="2200" dirty="0"/>
              <a:t>4-Cluster model </a:t>
            </a:r>
            <a:endParaRPr lang="en-IN" sz="2200" dirty="0" smtClean="0"/>
          </a:p>
          <a:p>
            <a:r>
              <a:rPr lang="en-IN" sz="2200" dirty="0" smtClean="0"/>
              <a:t>The spread of clusters is more even in K-Means 4-Cluster model as compared to </a:t>
            </a:r>
            <a:r>
              <a:rPr lang="en-IN" sz="2200" dirty="0"/>
              <a:t>Hierarchical 4-Clusters Model </a:t>
            </a:r>
            <a:endParaRPr lang="en-IN" sz="2200" dirty="0" smtClean="0"/>
          </a:p>
          <a:p>
            <a:r>
              <a:rPr lang="en-IN" sz="2200" dirty="0" smtClean="0"/>
              <a:t>Hence, the final model chosen for clustering is </a:t>
            </a:r>
            <a:r>
              <a:rPr lang="en-IN" sz="2200" dirty="0"/>
              <a:t>K-Means 4-Cluster model </a:t>
            </a:r>
            <a:r>
              <a:rPr lang="en-IN" sz="2200" dirty="0" smtClean="0"/>
              <a:t>.</a:t>
            </a:r>
            <a:endParaRPr lang="en-IN" sz="2200" dirty="0"/>
          </a:p>
        </p:txBody>
      </p:sp>
    </p:spTree>
    <p:extLst>
      <p:ext uri="{BB962C8B-B14F-4D97-AF65-F5344CB8AC3E}">
        <p14:creationId xmlns:p14="http://schemas.microsoft.com/office/powerpoint/2010/main" val="202641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Outlier Handling</a:t>
            </a:r>
          </a:p>
        </p:txBody>
      </p:sp>
      <p:sp>
        <p:nvSpPr>
          <p:cNvPr id="3" name="Content Placeholder 2"/>
          <p:cNvSpPr>
            <a:spLocks noGrp="1"/>
          </p:cNvSpPr>
          <p:nvPr>
            <p:ph idx="1"/>
          </p:nvPr>
        </p:nvSpPr>
        <p:spPr>
          <a:xfrm>
            <a:off x="404949" y="1854926"/>
            <a:ext cx="11168742" cy="4600465"/>
          </a:xfrm>
        </p:spPr>
        <p:txBody>
          <a:bodyPr>
            <a:normAutofit/>
          </a:bodyPr>
          <a:lstStyle/>
          <a:p>
            <a:r>
              <a:rPr lang="en-IN" sz="2200" dirty="0" smtClean="0"/>
              <a:t>The Countries which where removed from clustering process due to extreme values in some of their attributes were fit into the final Clusters formed by the K-Means 4-Cluster Model.</a:t>
            </a:r>
          </a:p>
          <a:p>
            <a:r>
              <a:rPr lang="en-IN" sz="2200" dirty="0" smtClean="0"/>
              <a:t>Final Clusters and their counts are:</a:t>
            </a:r>
          </a:p>
          <a:p>
            <a:endParaRPr lang="en-IN" sz="2200" dirty="0"/>
          </a:p>
          <a:p>
            <a:endParaRPr lang="en-IN" sz="2200" dirty="0" smtClean="0"/>
          </a:p>
          <a:p>
            <a:endParaRPr lang="en-IN" sz="2200" dirty="0"/>
          </a:p>
          <a:p>
            <a:endParaRPr lang="en-IN" sz="2200" dirty="0" smtClean="0"/>
          </a:p>
          <a:p>
            <a:r>
              <a:rPr lang="en-IN" sz="2200" dirty="0" smtClean="0"/>
              <a:t>List of countries in Backward Country Category:</a:t>
            </a:r>
          </a:p>
          <a:p>
            <a:pPr marL="457200" lvl="1" indent="0">
              <a:buNone/>
            </a:pPr>
            <a:r>
              <a:rPr lang="en-IN" sz="1600" dirty="0"/>
              <a:t>'Afghanistan', 'Angola', 'Benin', 'Burkina Faso', 'Burundi', 'Cameroon', 'Central African Republic', 'Chad', 'Congo, Dem. Rep.', 'Congo, Rep.', "Cote d'Ivoire", 'Equatorial Guinea', 'Gambia', 'Guinea', 'Guinea-Bissau', 'Haiti', 'Lesotho', 'Liberia', 'Malawi', 'Mali', 'Mauritania', 'Mozambique', 'Niger', 'Nigeria', 'Sierra Leone', 'Tanzania', 'Timor-Leste', 'Togo', 'Uganda', 'Zambia'</a:t>
            </a:r>
          </a:p>
        </p:txBody>
      </p:sp>
      <p:graphicFrame>
        <p:nvGraphicFramePr>
          <p:cNvPr id="5" name="Table 4"/>
          <p:cNvGraphicFramePr>
            <a:graphicFrameLocks noGrp="1"/>
          </p:cNvGraphicFramePr>
          <p:nvPr>
            <p:extLst>
              <p:ext uri="{D42A27DB-BD31-4B8C-83A1-F6EECF244321}">
                <p14:modId xmlns:p14="http://schemas.microsoft.com/office/powerpoint/2010/main" val="199815997"/>
              </p:ext>
            </p:extLst>
          </p:nvPr>
        </p:nvGraphicFramePr>
        <p:xfrm>
          <a:off x="1924334" y="3084393"/>
          <a:ext cx="5898866" cy="1555845"/>
        </p:xfrm>
        <a:graphic>
          <a:graphicData uri="http://schemas.openxmlformats.org/drawingml/2006/table">
            <a:tbl>
              <a:tblPr/>
              <a:tblGrid>
                <a:gridCol w="1713274"/>
                <a:gridCol w="2754250"/>
                <a:gridCol w="1431342"/>
              </a:tblGrid>
              <a:tr h="311169">
                <a:tc>
                  <a:txBody>
                    <a:bodyPr/>
                    <a:lstStyle/>
                    <a:p>
                      <a:pPr algn="r" fontAlgn="ctr"/>
                      <a:r>
                        <a:rPr lang="en-IN" sz="1600" b="1" i="0" u="none" strike="noStrike" dirty="0">
                          <a:solidFill>
                            <a:srgbClr val="000000"/>
                          </a:solidFill>
                          <a:effectLst/>
                          <a:latin typeface="Arial"/>
                        </a:rPr>
                        <a:t>Category</a:t>
                      </a:r>
                    </a:p>
                  </a:txBody>
                  <a:tcPr marL="9525" marR="9525" marT="9525" marB="0" anchor="ctr">
                    <a:lnL>
                      <a:noFill/>
                    </a:lnL>
                    <a:lnR>
                      <a:noFill/>
                    </a:lnR>
                    <a:lnT>
                      <a:noFill/>
                    </a:lnT>
                    <a:lnB>
                      <a:noFill/>
                    </a:lnB>
                    <a:solidFill>
                      <a:srgbClr val="FFFFFF"/>
                    </a:solidFill>
                  </a:tcPr>
                </a:tc>
                <a:tc>
                  <a:txBody>
                    <a:bodyPr/>
                    <a:lstStyle/>
                    <a:p>
                      <a:pPr algn="r" fontAlgn="ctr"/>
                      <a:r>
                        <a:rPr lang="en-IN" sz="1600" b="1" i="0" u="none" strike="noStrike">
                          <a:solidFill>
                            <a:srgbClr val="000000"/>
                          </a:solidFill>
                          <a:effectLst/>
                          <a:latin typeface="Arial"/>
                        </a:rPr>
                        <a:t>Cluster Number</a:t>
                      </a:r>
                    </a:p>
                  </a:txBody>
                  <a:tcPr marL="9525" marR="9525" marT="9525" marB="0" anchor="ctr">
                    <a:lnL>
                      <a:noFill/>
                    </a:lnL>
                    <a:lnR>
                      <a:noFill/>
                    </a:lnR>
                    <a:lnT>
                      <a:noFill/>
                    </a:lnT>
                    <a:lnB>
                      <a:noFill/>
                    </a:lnB>
                    <a:solidFill>
                      <a:srgbClr val="FFFFFF"/>
                    </a:solidFill>
                  </a:tcPr>
                </a:tc>
                <a:tc>
                  <a:txBody>
                    <a:bodyPr/>
                    <a:lstStyle/>
                    <a:p>
                      <a:pPr algn="r" fontAlgn="ctr"/>
                      <a:r>
                        <a:rPr lang="en-IN" sz="1600" b="1" i="0" u="none" strike="noStrike">
                          <a:solidFill>
                            <a:srgbClr val="000000"/>
                          </a:solidFill>
                          <a:effectLst/>
                          <a:latin typeface="Arial"/>
                        </a:rPr>
                        <a:t>Count</a:t>
                      </a:r>
                    </a:p>
                  </a:txBody>
                  <a:tcPr marL="9525" marR="9525" marT="9525" marB="0" anchor="ctr">
                    <a:lnL>
                      <a:noFill/>
                    </a:lnL>
                    <a:lnR>
                      <a:noFill/>
                    </a:lnR>
                    <a:lnT>
                      <a:noFill/>
                    </a:lnT>
                    <a:lnB>
                      <a:noFill/>
                    </a:lnB>
                    <a:solidFill>
                      <a:srgbClr val="FFFFFF"/>
                    </a:solidFill>
                  </a:tcPr>
                </a:tc>
              </a:tr>
              <a:tr h="311169">
                <a:tc>
                  <a:txBody>
                    <a:bodyPr/>
                    <a:lstStyle/>
                    <a:p>
                      <a:pPr algn="r" fontAlgn="ctr"/>
                      <a:r>
                        <a:rPr lang="en-IN" sz="1600" b="0" i="0" u="none" strike="noStrike" dirty="0">
                          <a:solidFill>
                            <a:srgbClr val="000000"/>
                          </a:solidFill>
                          <a:effectLst/>
                          <a:latin typeface="Arial"/>
                        </a:rPr>
                        <a:t>Backward</a:t>
                      </a:r>
                    </a:p>
                  </a:txBody>
                  <a:tcPr marL="9525" marR="9525" marT="9525" marB="0" anchor="ctr">
                    <a:lnL>
                      <a:noFill/>
                    </a:lnL>
                    <a:lnR>
                      <a:noFill/>
                    </a:lnR>
                    <a:lnT>
                      <a:noFill/>
                    </a:lnT>
                    <a:lnB>
                      <a:noFill/>
                    </a:lnB>
                    <a:solidFill>
                      <a:srgbClr val="F5F5F5"/>
                    </a:solidFill>
                  </a:tcPr>
                </a:tc>
                <a:tc>
                  <a:txBody>
                    <a:bodyPr/>
                    <a:lstStyle/>
                    <a:p>
                      <a:pPr algn="r" fontAlgn="ctr"/>
                      <a:r>
                        <a:rPr lang="en-IN" sz="1600" b="1" i="0" u="none" strike="noStrike" dirty="0">
                          <a:solidFill>
                            <a:srgbClr val="000000"/>
                          </a:solidFill>
                          <a:effectLst/>
                          <a:latin typeface="Arial"/>
                        </a:rPr>
                        <a:t>1</a:t>
                      </a:r>
                    </a:p>
                  </a:txBody>
                  <a:tcPr marL="9525" marR="9525" marT="9525" marB="0" anchor="ctr">
                    <a:lnL>
                      <a:noFill/>
                    </a:lnL>
                    <a:lnR>
                      <a:noFill/>
                    </a:lnR>
                    <a:lnT>
                      <a:noFill/>
                    </a:lnT>
                    <a:lnB>
                      <a:noFill/>
                    </a:lnB>
                    <a:solidFill>
                      <a:srgbClr val="F5F5F5"/>
                    </a:solidFill>
                  </a:tcPr>
                </a:tc>
                <a:tc>
                  <a:txBody>
                    <a:bodyPr/>
                    <a:lstStyle/>
                    <a:p>
                      <a:pPr algn="r" fontAlgn="ctr"/>
                      <a:r>
                        <a:rPr lang="en-IN" sz="1600" b="1" i="0" u="none" strike="noStrike">
                          <a:solidFill>
                            <a:srgbClr val="000000"/>
                          </a:solidFill>
                          <a:effectLst/>
                          <a:latin typeface="Arial"/>
                        </a:rPr>
                        <a:t>30</a:t>
                      </a:r>
                    </a:p>
                  </a:txBody>
                  <a:tcPr marL="9525" marR="9525" marT="9525" marB="0" anchor="ctr">
                    <a:lnL>
                      <a:noFill/>
                    </a:lnL>
                    <a:lnR>
                      <a:noFill/>
                    </a:lnR>
                    <a:lnT>
                      <a:noFill/>
                    </a:lnT>
                    <a:lnB>
                      <a:noFill/>
                    </a:lnB>
                    <a:solidFill>
                      <a:srgbClr val="F5F5F5"/>
                    </a:solidFill>
                  </a:tcPr>
                </a:tc>
              </a:tr>
              <a:tr h="311169">
                <a:tc>
                  <a:txBody>
                    <a:bodyPr/>
                    <a:lstStyle/>
                    <a:p>
                      <a:pPr algn="r" fontAlgn="ctr"/>
                      <a:r>
                        <a:rPr lang="en-IN" sz="1600" b="0" i="0" u="none" strike="noStrike">
                          <a:solidFill>
                            <a:srgbClr val="000000"/>
                          </a:solidFill>
                          <a:effectLst/>
                          <a:latin typeface="Arial"/>
                        </a:rPr>
                        <a:t>Under-Developed</a:t>
                      </a:r>
                    </a:p>
                  </a:txBody>
                  <a:tcPr marL="9525" marR="9525" marT="9525" marB="0" anchor="ctr">
                    <a:lnL>
                      <a:noFill/>
                    </a:lnL>
                    <a:lnR>
                      <a:noFill/>
                    </a:lnR>
                    <a:lnT>
                      <a:noFill/>
                    </a:lnT>
                    <a:lnB>
                      <a:noFill/>
                    </a:lnB>
                    <a:solidFill>
                      <a:srgbClr val="FFFFFF"/>
                    </a:solidFill>
                  </a:tcPr>
                </a:tc>
                <a:tc>
                  <a:txBody>
                    <a:bodyPr/>
                    <a:lstStyle/>
                    <a:p>
                      <a:pPr algn="r" fontAlgn="ctr"/>
                      <a:r>
                        <a:rPr lang="en-IN" sz="1600" b="1" i="0" u="none" strike="noStrike" dirty="0">
                          <a:solidFill>
                            <a:srgbClr val="000000"/>
                          </a:solidFill>
                          <a:effectLst/>
                          <a:latin typeface="Arial"/>
                        </a:rPr>
                        <a:t>3</a:t>
                      </a:r>
                    </a:p>
                  </a:txBody>
                  <a:tcPr marL="9525" marR="9525" marT="9525" marB="0" anchor="ctr">
                    <a:lnL>
                      <a:noFill/>
                    </a:lnL>
                    <a:lnR>
                      <a:noFill/>
                    </a:lnR>
                    <a:lnT>
                      <a:noFill/>
                    </a:lnT>
                    <a:lnB>
                      <a:noFill/>
                    </a:lnB>
                    <a:solidFill>
                      <a:srgbClr val="FFFFFF"/>
                    </a:solidFill>
                  </a:tcPr>
                </a:tc>
                <a:tc>
                  <a:txBody>
                    <a:bodyPr/>
                    <a:lstStyle/>
                    <a:p>
                      <a:pPr algn="r" fontAlgn="ctr"/>
                      <a:r>
                        <a:rPr lang="en-IN" sz="1600" b="1" i="0" u="none" strike="noStrike">
                          <a:solidFill>
                            <a:srgbClr val="000000"/>
                          </a:solidFill>
                          <a:effectLst/>
                          <a:latin typeface="Arial"/>
                        </a:rPr>
                        <a:t>39</a:t>
                      </a:r>
                    </a:p>
                  </a:txBody>
                  <a:tcPr marL="9525" marR="9525" marT="9525" marB="0" anchor="ctr">
                    <a:lnL>
                      <a:noFill/>
                    </a:lnL>
                    <a:lnR>
                      <a:noFill/>
                    </a:lnR>
                    <a:lnT>
                      <a:noFill/>
                    </a:lnT>
                    <a:lnB>
                      <a:noFill/>
                    </a:lnB>
                    <a:solidFill>
                      <a:srgbClr val="FFFFFF"/>
                    </a:solidFill>
                  </a:tcPr>
                </a:tc>
              </a:tr>
              <a:tr h="311169">
                <a:tc>
                  <a:txBody>
                    <a:bodyPr/>
                    <a:lstStyle/>
                    <a:p>
                      <a:pPr algn="r" fontAlgn="ctr"/>
                      <a:r>
                        <a:rPr lang="en-IN" sz="1600" b="0" i="0" u="none" strike="noStrike">
                          <a:solidFill>
                            <a:srgbClr val="000000"/>
                          </a:solidFill>
                          <a:effectLst/>
                          <a:latin typeface="Arial"/>
                        </a:rPr>
                        <a:t>Developing</a:t>
                      </a:r>
                    </a:p>
                  </a:txBody>
                  <a:tcPr marL="9525" marR="9525" marT="9525" marB="0" anchor="ctr">
                    <a:lnL>
                      <a:noFill/>
                    </a:lnL>
                    <a:lnR>
                      <a:noFill/>
                    </a:lnR>
                    <a:lnT>
                      <a:noFill/>
                    </a:lnT>
                    <a:lnB>
                      <a:noFill/>
                    </a:lnB>
                    <a:solidFill>
                      <a:srgbClr val="F5F5F5"/>
                    </a:solidFill>
                  </a:tcPr>
                </a:tc>
                <a:tc>
                  <a:txBody>
                    <a:bodyPr/>
                    <a:lstStyle/>
                    <a:p>
                      <a:pPr algn="r" fontAlgn="ctr"/>
                      <a:r>
                        <a:rPr lang="en-IN" sz="1600" b="1" i="0" u="none" strike="noStrike" dirty="0">
                          <a:solidFill>
                            <a:srgbClr val="000000"/>
                          </a:solidFill>
                          <a:effectLst/>
                          <a:latin typeface="Arial"/>
                        </a:rPr>
                        <a:t>0</a:t>
                      </a:r>
                    </a:p>
                  </a:txBody>
                  <a:tcPr marL="9525" marR="9525" marT="9525" marB="0" anchor="ctr">
                    <a:lnL>
                      <a:noFill/>
                    </a:lnL>
                    <a:lnR>
                      <a:noFill/>
                    </a:lnR>
                    <a:lnT>
                      <a:noFill/>
                    </a:lnT>
                    <a:lnB>
                      <a:noFill/>
                    </a:lnB>
                    <a:solidFill>
                      <a:srgbClr val="F5F5F5"/>
                    </a:solidFill>
                  </a:tcPr>
                </a:tc>
                <a:tc>
                  <a:txBody>
                    <a:bodyPr/>
                    <a:lstStyle/>
                    <a:p>
                      <a:pPr algn="r" fontAlgn="ctr"/>
                      <a:r>
                        <a:rPr lang="en-IN" sz="1600" b="1" i="0" u="none" strike="noStrike">
                          <a:solidFill>
                            <a:srgbClr val="000000"/>
                          </a:solidFill>
                          <a:effectLst/>
                          <a:latin typeface="Arial"/>
                        </a:rPr>
                        <a:t>61</a:t>
                      </a:r>
                    </a:p>
                  </a:txBody>
                  <a:tcPr marL="9525" marR="9525" marT="9525" marB="0" anchor="ctr">
                    <a:lnL>
                      <a:noFill/>
                    </a:lnL>
                    <a:lnR>
                      <a:noFill/>
                    </a:lnR>
                    <a:lnT>
                      <a:noFill/>
                    </a:lnT>
                    <a:lnB>
                      <a:noFill/>
                    </a:lnB>
                    <a:solidFill>
                      <a:srgbClr val="F5F5F5"/>
                    </a:solidFill>
                  </a:tcPr>
                </a:tc>
              </a:tr>
              <a:tr h="311169">
                <a:tc>
                  <a:txBody>
                    <a:bodyPr/>
                    <a:lstStyle/>
                    <a:p>
                      <a:pPr algn="r" fontAlgn="ctr"/>
                      <a:r>
                        <a:rPr lang="en-IN" sz="1600" b="0" i="0" u="none" strike="noStrike">
                          <a:solidFill>
                            <a:srgbClr val="000000"/>
                          </a:solidFill>
                          <a:effectLst/>
                          <a:latin typeface="Arial"/>
                        </a:rPr>
                        <a:t>Developed</a:t>
                      </a:r>
                    </a:p>
                  </a:txBody>
                  <a:tcPr marL="9525" marR="9525" marT="9525" marB="0" anchor="ctr">
                    <a:lnL>
                      <a:noFill/>
                    </a:lnL>
                    <a:lnR>
                      <a:noFill/>
                    </a:lnR>
                    <a:lnT>
                      <a:noFill/>
                    </a:lnT>
                    <a:lnB>
                      <a:noFill/>
                    </a:lnB>
                    <a:solidFill>
                      <a:srgbClr val="FFFFFF"/>
                    </a:solidFill>
                  </a:tcPr>
                </a:tc>
                <a:tc>
                  <a:txBody>
                    <a:bodyPr/>
                    <a:lstStyle/>
                    <a:p>
                      <a:pPr algn="r" fontAlgn="ctr"/>
                      <a:r>
                        <a:rPr lang="en-IN" sz="1600" b="1" i="0" u="none" strike="noStrike" dirty="0">
                          <a:solidFill>
                            <a:srgbClr val="000000"/>
                          </a:solidFill>
                          <a:effectLst/>
                          <a:latin typeface="Arial"/>
                        </a:rPr>
                        <a:t>2</a:t>
                      </a:r>
                    </a:p>
                  </a:txBody>
                  <a:tcPr marL="9525" marR="9525" marT="9525" marB="0" anchor="ctr">
                    <a:lnL>
                      <a:noFill/>
                    </a:lnL>
                    <a:lnR>
                      <a:noFill/>
                    </a:lnR>
                    <a:lnT>
                      <a:noFill/>
                    </a:lnT>
                    <a:lnB>
                      <a:noFill/>
                    </a:lnB>
                    <a:solidFill>
                      <a:srgbClr val="FFFFFF"/>
                    </a:solidFill>
                  </a:tcPr>
                </a:tc>
                <a:tc>
                  <a:txBody>
                    <a:bodyPr/>
                    <a:lstStyle/>
                    <a:p>
                      <a:pPr algn="r" fontAlgn="ctr"/>
                      <a:r>
                        <a:rPr lang="en-IN" sz="1600" b="1" i="0" u="none" strike="noStrike" dirty="0">
                          <a:solidFill>
                            <a:srgbClr val="000000"/>
                          </a:solidFill>
                          <a:effectLst/>
                          <a:latin typeface="Arial"/>
                        </a:rPr>
                        <a:t>37</a:t>
                      </a:r>
                    </a:p>
                  </a:txBody>
                  <a:tcPr marL="9525" marR="9525" marT="9525"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4157113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a:t>
            </a:r>
            <a:endParaRPr lang="en-IN" dirty="0"/>
          </a:p>
        </p:txBody>
      </p:sp>
      <p:sp>
        <p:nvSpPr>
          <p:cNvPr id="3" name="Content Placeholder 2"/>
          <p:cNvSpPr>
            <a:spLocks noGrp="1"/>
          </p:cNvSpPr>
          <p:nvPr>
            <p:ph idx="1"/>
          </p:nvPr>
        </p:nvSpPr>
        <p:spPr>
          <a:xfrm>
            <a:off x="404949" y="1854926"/>
            <a:ext cx="11168742" cy="4586817"/>
          </a:xfrm>
        </p:spPr>
        <p:txBody>
          <a:bodyPr>
            <a:normAutofit/>
          </a:bodyPr>
          <a:lstStyle/>
          <a:p>
            <a:pPr marL="514350" indent="-514350">
              <a:buFont typeface="+mj-lt"/>
              <a:buAutoNum type="arabicPeriod"/>
            </a:pPr>
            <a:r>
              <a:rPr lang="en-IN" sz="2200" dirty="0" smtClean="0"/>
              <a:t>The 30 </a:t>
            </a:r>
            <a:r>
              <a:rPr lang="en-IN" sz="2200" dirty="0" smtClean="0"/>
              <a:t>C</a:t>
            </a:r>
            <a:r>
              <a:rPr lang="en-IN" sz="2200" dirty="0" smtClean="0"/>
              <a:t>ountries marked as Backward Countries are in dire need of aid.</a:t>
            </a:r>
          </a:p>
          <a:p>
            <a:pPr marL="514350" indent="-514350">
              <a:buFont typeface="+mj-lt"/>
              <a:buAutoNum type="arabicPeriod"/>
            </a:pPr>
            <a:r>
              <a:rPr lang="en-IN" sz="2200" dirty="0" smtClean="0"/>
              <a:t>Aid can be prioritised based on the Socio-Economic factors in the following sequence:</a:t>
            </a:r>
          </a:p>
          <a:p>
            <a:pPr marL="457200" lvl="1" indent="0">
              <a:buNone/>
            </a:pPr>
            <a:r>
              <a:rPr lang="en-IN" sz="2200" dirty="0" smtClean="0"/>
              <a:t>  Low </a:t>
            </a:r>
            <a:r>
              <a:rPr lang="en-IN" sz="2200" dirty="0"/>
              <a:t>GDPP, High Child Mortality, High Inflation</a:t>
            </a:r>
          </a:p>
          <a:p>
            <a:pPr marL="971550" lvl="1" indent="-514350">
              <a:buFont typeface="+mj-lt"/>
              <a:buAutoNum type="arabicPeriod"/>
            </a:pPr>
            <a:endParaRPr lang="en-IN" sz="2200" dirty="0" smtClean="0"/>
          </a:p>
          <a:p>
            <a:pPr marL="514350" indent="-514350">
              <a:buFont typeface="+mj-lt"/>
              <a:buAutoNum type="arabicPeriod"/>
            </a:pPr>
            <a:r>
              <a:rPr lang="en-IN" sz="2200" dirty="0" smtClean="0"/>
              <a:t>Additional aid if available can be then given to countries in the Under-Developed Category again prioritised by he same factors.</a:t>
            </a:r>
          </a:p>
          <a:p>
            <a:pPr marL="0" indent="0">
              <a:buNone/>
            </a:pPr>
            <a:endParaRPr lang="en-IN" sz="2000" dirty="0"/>
          </a:p>
          <a:p>
            <a:pPr marL="0" indent="0" algn="ctr">
              <a:buNone/>
            </a:pPr>
            <a:endParaRPr lang="en-IN" dirty="0" smtClean="0"/>
          </a:p>
          <a:p>
            <a:pPr marL="0" indent="0" algn="ctr">
              <a:buNone/>
            </a:pPr>
            <a:endParaRPr lang="en-IN" dirty="0"/>
          </a:p>
          <a:p>
            <a:pPr marL="0" indent="0" algn="ctr">
              <a:buNone/>
            </a:pPr>
            <a:r>
              <a:rPr lang="en-IN" dirty="0" smtClean="0"/>
              <a:t>THANK YOU</a:t>
            </a:r>
            <a:endParaRPr lang="en-IN" dirty="0" smtClean="0"/>
          </a:p>
        </p:txBody>
      </p:sp>
    </p:spTree>
    <p:extLst>
      <p:ext uri="{BB962C8B-B14F-4D97-AF65-F5344CB8AC3E}">
        <p14:creationId xmlns:p14="http://schemas.microsoft.com/office/powerpoint/2010/main" val="2291943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Approach</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sz="2000" dirty="0" smtClean="0"/>
              <a:t>Import data and pre-processing</a:t>
            </a:r>
          </a:p>
          <a:p>
            <a:pPr marL="457200" indent="-457200">
              <a:buFont typeface="+mj-lt"/>
              <a:buAutoNum type="arabicPeriod"/>
            </a:pPr>
            <a:r>
              <a:rPr lang="en-IN" sz="2000" dirty="0" smtClean="0"/>
              <a:t>Standardization </a:t>
            </a:r>
            <a:r>
              <a:rPr lang="en-IN" sz="2000" dirty="0"/>
              <a:t>of various numerical attributes</a:t>
            </a:r>
          </a:p>
          <a:p>
            <a:pPr marL="457200" indent="-457200">
              <a:buFont typeface="+mj-lt"/>
              <a:buAutoNum type="arabicPeriod"/>
            </a:pPr>
            <a:r>
              <a:rPr lang="en-US" sz="2000" dirty="0" smtClean="0"/>
              <a:t>Principal </a:t>
            </a:r>
            <a:r>
              <a:rPr lang="en-US" sz="2000" dirty="0"/>
              <a:t>Component Analysis (PCA</a:t>
            </a:r>
            <a:r>
              <a:rPr lang="en-US" sz="2000" dirty="0" smtClean="0"/>
              <a:t>)</a:t>
            </a:r>
          </a:p>
          <a:p>
            <a:pPr marL="457200" indent="-457200">
              <a:buFont typeface="+mj-lt"/>
              <a:buAutoNum type="arabicPeriod"/>
            </a:pPr>
            <a:r>
              <a:rPr lang="en-IN" sz="2000" dirty="0" smtClean="0"/>
              <a:t>Outlier Detection</a:t>
            </a:r>
          </a:p>
          <a:p>
            <a:pPr marL="457200" indent="-457200">
              <a:buFont typeface="+mj-lt"/>
              <a:buAutoNum type="arabicPeriod"/>
            </a:pPr>
            <a:r>
              <a:rPr lang="en-US" sz="2000" dirty="0"/>
              <a:t>K-Means Clustering for varying number of clusters.</a:t>
            </a:r>
          </a:p>
          <a:p>
            <a:pPr marL="457200" indent="-457200">
              <a:buFont typeface="+mj-lt"/>
              <a:buAutoNum type="arabicPeriod"/>
            </a:pPr>
            <a:r>
              <a:rPr lang="en-US" sz="2000" dirty="0"/>
              <a:t>Hierarchical Clustering for varying number of clusters.</a:t>
            </a:r>
            <a:endParaRPr lang="en-IN" sz="2000" dirty="0" smtClean="0"/>
          </a:p>
          <a:p>
            <a:pPr marL="457200" indent="-457200">
              <a:buFont typeface="+mj-lt"/>
              <a:buAutoNum type="arabicPeriod"/>
            </a:pPr>
            <a:r>
              <a:rPr lang="en-IN" sz="2000" dirty="0" smtClean="0"/>
              <a:t>Determine optimum Clustering Technique and Number of Clusters.</a:t>
            </a:r>
          </a:p>
          <a:p>
            <a:pPr marL="457200" indent="-457200">
              <a:buFont typeface="+mj-lt"/>
              <a:buAutoNum type="arabicPeriod"/>
            </a:pPr>
            <a:r>
              <a:rPr lang="en-IN" sz="2000" dirty="0" smtClean="0"/>
              <a:t>Outlier Handling</a:t>
            </a:r>
          </a:p>
          <a:p>
            <a:pPr marL="457200" indent="-457200">
              <a:buFont typeface="+mj-lt"/>
              <a:buAutoNum type="arabicPeriod"/>
            </a:pPr>
            <a:r>
              <a:rPr lang="en-IN" sz="2000" dirty="0" smtClean="0"/>
              <a:t>Recommendations</a:t>
            </a:r>
          </a:p>
          <a:p>
            <a:endParaRPr lang="en-IN" sz="1800" dirty="0" smtClean="0"/>
          </a:p>
        </p:txBody>
      </p:sp>
    </p:spTree>
    <p:extLst>
      <p:ext uri="{BB962C8B-B14F-4D97-AF65-F5344CB8AC3E}">
        <p14:creationId xmlns:p14="http://schemas.microsoft.com/office/powerpoint/2010/main" val="2748129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1. </a:t>
            </a:r>
            <a:r>
              <a:rPr lang="en-IN" dirty="0"/>
              <a:t>Import data and </a:t>
            </a:r>
            <a:r>
              <a:rPr lang="en-IN" dirty="0" smtClean="0"/>
              <a:t>pre-processing</a:t>
            </a:r>
            <a:endParaRPr lang="en-IN" dirty="0"/>
          </a:p>
        </p:txBody>
      </p:sp>
      <p:sp>
        <p:nvSpPr>
          <p:cNvPr id="3" name="Content Placeholder 2"/>
          <p:cNvSpPr>
            <a:spLocks noGrp="1"/>
          </p:cNvSpPr>
          <p:nvPr>
            <p:ph idx="1"/>
          </p:nvPr>
        </p:nvSpPr>
        <p:spPr>
          <a:xfrm>
            <a:off x="404949" y="1392072"/>
            <a:ext cx="11168742" cy="5008728"/>
          </a:xfrm>
        </p:spPr>
        <p:txBody>
          <a:bodyPr>
            <a:normAutofit fontScale="92500" lnSpcReduction="20000"/>
          </a:bodyPr>
          <a:lstStyle/>
          <a:p>
            <a:r>
              <a:rPr lang="en-IN" sz="2000" dirty="0" smtClean="0"/>
              <a:t>Data is imported into Python Pandas Dataframes.</a:t>
            </a:r>
          </a:p>
          <a:p>
            <a:pPr marL="0" indent="0">
              <a:buNone/>
            </a:pPr>
            <a:endParaRPr lang="en-IN" sz="2000" dirty="0" smtClean="0"/>
          </a:p>
          <a:p>
            <a:r>
              <a:rPr lang="en-IN" sz="2000" dirty="0" smtClean="0"/>
              <a:t>Checks for duplicate entries, columns with null values(empty) were done and no abnormalities were found with the data.</a:t>
            </a:r>
          </a:p>
          <a:p>
            <a:pPr marL="0" indent="0">
              <a:buNone/>
            </a:pPr>
            <a:endParaRPr lang="en-IN" sz="2000" dirty="0" smtClean="0"/>
          </a:p>
          <a:p>
            <a:r>
              <a:rPr lang="en-IN" sz="2000" dirty="0" smtClean="0"/>
              <a:t>The attributes ‘Health Expenditure’(health), ‘Exports’ (exports)and ‘Imports’ (imports) have been represented as percentage of ‘Total GDP’. However, data has ‘Total GDP per Capita’ (gdpp). </a:t>
            </a:r>
          </a:p>
          <a:p>
            <a:endParaRPr lang="en-IN" sz="2000" dirty="0" smtClean="0"/>
          </a:p>
          <a:p>
            <a:r>
              <a:rPr lang="en-IN" sz="2000" dirty="0"/>
              <a:t>The attributes ‘Health Expenditure’(health), ‘Exports’ (exports)and ‘Imports’ (imports</a:t>
            </a:r>
            <a:r>
              <a:rPr lang="en-IN" sz="2000" dirty="0" smtClean="0"/>
              <a:t>) have </a:t>
            </a:r>
            <a:r>
              <a:rPr lang="en-IN" sz="2000" dirty="0"/>
              <a:t>been </a:t>
            </a:r>
            <a:r>
              <a:rPr lang="en-IN" sz="2000" dirty="0" smtClean="0"/>
              <a:t>converted so as to represent these values per capita instead of percentage </a:t>
            </a:r>
            <a:r>
              <a:rPr lang="en-IN" sz="2000" dirty="0"/>
              <a:t>of ‘Total GDP’. </a:t>
            </a:r>
            <a:endParaRPr lang="en-IN" sz="2000" dirty="0" smtClean="0"/>
          </a:p>
          <a:p>
            <a:endParaRPr lang="en-IN" sz="2000" dirty="0" smtClean="0"/>
          </a:p>
          <a:p>
            <a:r>
              <a:rPr lang="en-IN" sz="2000" dirty="0" smtClean="0"/>
              <a:t>This was done by multiplying the attribute with ‘Total GDP’ value and dividing by 100.</a:t>
            </a:r>
          </a:p>
          <a:p>
            <a:pPr marL="0" indent="0">
              <a:buNone/>
            </a:pPr>
            <a:endParaRPr lang="en-IN" sz="2000" dirty="0" smtClean="0"/>
          </a:p>
          <a:p>
            <a:r>
              <a:rPr lang="en-IN" sz="2000" dirty="0" smtClean="0"/>
              <a:t>Ex: ‘Health Expense per capita’ = (‘</a:t>
            </a:r>
            <a:r>
              <a:rPr lang="en-IN" sz="2000" dirty="0"/>
              <a:t>Health </a:t>
            </a:r>
            <a:r>
              <a:rPr lang="en-IN" sz="2000" dirty="0" smtClean="0"/>
              <a:t>Expenditure as %age of Total GDP’ ) * (‘Total GDP’)</a:t>
            </a:r>
          </a:p>
          <a:p>
            <a:pPr marL="0" indent="0">
              <a:buNone/>
            </a:pPr>
            <a:r>
              <a:rPr lang="en-IN" sz="2000" dirty="0" smtClean="0"/>
              <a:t>                                                            ------------------------------------------------------------------------------</a:t>
            </a:r>
          </a:p>
          <a:p>
            <a:pPr marL="0" indent="0">
              <a:buNone/>
            </a:pPr>
            <a:r>
              <a:rPr lang="en-IN" sz="2000" dirty="0"/>
              <a:t> </a:t>
            </a:r>
            <a:r>
              <a:rPr lang="en-IN" sz="2000" dirty="0" smtClean="0"/>
              <a:t>                                                                                                100</a:t>
            </a:r>
            <a:endParaRPr lang="en-IN" sz="2000" dirty="0"/>
          </a:p>
        </p:txBody>
      </p:sp>
    </p:spTree>
    <p:extLst>
      <p:ext uri="{BB962C8B-B14F-4D97-AF65-F5344CB8AC3E}">
        <p14:creationId xmlns:p14="http://schemas.microsoft.com/office/powerpoint/2010/main" val="3995424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 Standardization </a:t>
            </a:r>
            <a:r>
              <a:rPr lang="en-IN" dirty="0"/>
              <a:t>of various numerical </a:t>
            </a:r>
            <a:r>
              <a:rPr lang="en-IN" dirty="0" smtClean="0"/>
              <a:t>attributes</a:t>
            </a:r>
            <a:endParaRPr lang="en-IN" dirty="0"/>
          </a:p>
        </p:txBody>
      </p:sp>
      <p:sp>
        <p:nvSpPr>
          <p:cNvPr id="3" name="Content Placeholder 2"/>
          <p:cNvSpPr>
            <a:spLocks noGrp="1"/>
          </p:cNvSpPr>
          <p:nvPr>
            <p:ph idx="1"/>
          </p:nvPr>
        </p:nvSpPr>
        <p:spPr>
          <a:xfrm>
            <a:off x="404949" y="1528548"/>
            <a:ext cx="11168742" cy="5022377"/>
          </a:xfrm>
        </p:spPr>
        <p:txBody>
          <a:bodyPr>
            <a:normAutofit fontScale="92500" lnSpcReduction="10000"/>
          </a:bodyPr>
          <a:lstStyle/>
          <a:p>
            <a:r>
              <a:rPr lang="en-IN" sz="2400" dirty="0" smtClean="0"/>
              <a:t>Attributes present in the data are : ‘Country Name', 'Child Mortality Rate’, ‘Exports per Capita’,</a:t>
            </a:r>
            <a:r>
              <a:rPr lang="en-IN" sz="2400" dirty="0"/>
              <a:t> </a:t>
            </a:r>
            <a:r>
              <a:rPr lang="en-IN" sz="2400" dirty="0" smtClean="0"/>
              <a:t>‘Health Expense per Capita’, ‘Imports per </a:t>
            </a:r>
            <a:r>
              <a:rPr lang="en-IN" sz="2400" dirty="0"/>
              <a:t>Capita</a:t>
            </a:r>
            <a:r>
              <a:rPr lang="en-IN" sz="2400" dirty="0" smtClean="0"/>
              <a:t>’, ‘Income per person’, ‘Inflation’, ‘Life Expectancy’, ‘Total Fertility’ and ‘Total GDP per Capita’.</a:t>
            </a:r>
          </a:p>
          <a:p>
            <a:pPr marL="0" indent="0">
              <a:buNone/>
            </a:pPr>
            <a:endParaRPr lang="en-IN" sz="2400" dirty="0" smtClean="0"/>
          </a:p>
          <a:p>
            <a:r>
              <a:rPr lang="en-IN" sz="2400" dirty="0" smtClean="0"/>
              <a:t>The attributes have a varying range from a few units to a few thousand units. The PCA and Clustering models are sensitive to scale of the attributes and hence the need for standardization of data.</a:t>
            </a:r>
          </a:p>
          <a:p>
            <a:pPr marL="0" indent="0">
              <a:buNone/>
            </a:pPr>
            <a:endParaRPr lang="en-IN" sz="2400" dirty="0" smtClean="0"/>
          </a:p>
          <a:p>
            <a:r>
              <a:rPr lang="en-IN" sz="2400" dirty="0" smtClean="0"/>
              <a:t>All the numeric attributes have been standardized using </a:t>
            </a:r>
            <a:r>
              <a:rPr lang="en-IN" sz="2400" baseline="30000" dirty="0" smtClean="0"/>
              <a:t>#</a:t>
            </a:r>
            <a:r>
              <a:rPr lang="en-IN" sz="2400" dirty="0" smtClean="0">
                <a:hlinkClick r:id="rId2"/>
              </a:rPr>
              <a:t>StandardScaler</a:t>
            </a:r>
            <a:r>
              <a:rPr lang="en-IN" sz="2400" dirty="0" smtClean="0"/>
              <a:t> Method.</a:t>
            </a:r>
          </a:p>
          <a:p>
            <a:pPr marL="0" indent="0">
              <a:buNone/>
            </a:pPr>
            <a:endParaRPr lang="en-IN" sz="2400" dirty="0"/>
          </a:p>
          <a:p>
            <a:pPr marL="0" indent="0">
              <a:buNone/>
            </a:pPr>
            <a:endParaRPr lang="en-IN" sz="1600" dirty="0"/>
          </a:p>
          <a:p>
            <a:pPr marL="0" indent="0">
              <a:buNone/>
            </a:pPr>
            <a:endParaRPr lang="en-IN" sz="1800" dirty="0" smtClean="0"/>
          </a:p>
          <a:p>
            <a:pPr marL="0" indent="0">
              <a:buNone/>
            </a:pPr>
            <a:r>
              <a:rPr lang="en-IN" sz="1600" dirty="0" smtClean="0"/>
              <a:t>#Standard Scaler : </a:t>
            </a:r>
            <a:r>
              <a:rPr lang="en-US" sz="1600" dirty="0" smtClean="0"/>
              <a:t>Standardize </a:t>
            </a:r>
            <a:r>
              <a:rPr lang="en-US" sz="1600" dirty="0"/>
              <a:t>features by removing the mean and scaling to unit variance</a:t>
            </a:r>
          </a:p>
          <a:p>
            <a:pPr marL="0" indent="0">
              <a:buNone/>
            </a:pPr>
            <a:r>
              <a:rPr lang="en-US" sz="1600" dirty="0"/>
              <a:t>The standard score of a sample x is calculated as</a:t>
            </a:r>
            <a:r>
              <a:rPr lang="en-US" sz="1600" dirty="0" smtClean="0"/>
              <a:t>:  z </a:t>
            </a:r>
            <a:r>
              <a:rPr lang="en-US" sz="1600" dirty="0"/>
              <a:t>= (x - u) / s</a:t>
            </a:r>
          </a:p>
          <a:p>
            <a:pPr marL="0" indent="0">
              <a:buNone/>
            </a:pPr>
            <a:r>
              <a:rPr lang="en-US" sz="1600" dirty="0" smtClean="0"/>
              <a:t>	where</a:t>
            </a:r>
            <a:r>
              <a:rPr lang="en-US" sz="1600" dirty="0"/>
              <a:t> u is the mean of the </a:t>
            </a:r>
            <a:r>
              <a:rPr lang="en-US" sz="1600" dirty="0" smtClean="0"/>
              <a:t>training and</a:t>
            </a:r>
            <a:r>
              <a:rPr lang="en-US" sz="1600" dirty="0"/>
              <a:t> s is the standard deviation of the </a:t>
            </a:r>
            <a:r>
              <a:rPr lang="en-US" sz="1600" dirty="0" smtClean="0"/>
              <a:t>training.</a:t>
            </a:r>
            <a:endParaRPr lang="en-US" sz="1600" dirty="0"/>
          </a:p>
        </p:txBody>
      </p:sp>
    </p:spTree>
    <p:extLst>
      <p:ext uri="{BB962C8B-B14F-4D97-AF65-F5344CB8AC3E}">
        <p14:creationId xmlns:p14="http://schemas.microsoft.com/office/powerpoint/2010/main" val="789753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Principal </a:t>
            </a:r>
            <a:r>
              <a:rPr lang="en-US" dirty="0"/>
              <a:t>Component Analysis (PCA</a:t>
            </a:r>
            <a:r>
              <a:rPr lang="en-US" dirty="0" smtClean="0"/>
              <a:t>)</a:t>
            </a:r>
            <a:endParaRPr lang="en-IN" dirty="0"/>
          </a:p>
        </p:txBody>
      </p:sp>
      <p:sp>
        <p:nvSpPr>
          <p:cNvPr id="3" name="Content Placeholder 2"/>
          <p:cNvSpPr>
            <a:spLocks noGrp="1"/>
          </p:cNvSpPr>
          <p:nvPr>
            <p:ph idx="1"/>
          </p:nvPr>
        </p:nvSpPr>
        <p:spPr/>
        <p:txBody>
          <a:bodyPr>
            <a:normAutofit/>
          </a:bodyPr>
          <a:lstStyle/>
          <a:p>
            <a:r>
              <a:rPr lang="en-IN" sz="2200" dirty="0" smtClean="0"/>
              <a:t>PCA is a dimensionality reduction technique where the original features are reduced to lesser number of Principal Components without losing much of the variation present in the Data</a:t>
            </a:r>
          </a:p>
          <a:p>
            <a:r>
              <a:rPr lang="en-IN" sz="2200" dirty="0" smtClean="0"/>
              <a:t>An initial PCA model was run using all the numeric attributes of the data to generate equal number of principal components.</a:t>
            </a:r>
          </a:p>
          <a:p>
            <a:r>
              <a:rPr lang="en-IN" sz="2200" dirty="0" smtClean="0"/>
              <a:t>Since the original data has 9 Numeric attributes, the initial PCA generated 9 Principal Components.</a:t>
            </a:r>
          </a:p>
          <a:p>
            <a:r>
              <a:rPr lang="en-IN" sz="2200" dirty="0" smtClean="0"/>
              <a:t>Hopkins test conducted on the original attributes gave a score of ~0.95 indicating high tendency for clustering the data.</a:t>
            </a:r>
          </a:p>
          <a:p>
            <a:r>
              <a:rPr lang="en-IN" sz="2200" dirty="0"/>
              <a:t>The correlation between all the principal components is found to be close to zero, indicating orthogonality of the principal components</a:t>
            </a:r>
            <a:r>
              <a:rPr lang="en-IN" sz="2200" dirty="0" smtClean="0"/>
              <a:t>. The first three principal components explain a cumulative variance of ~87% leading to reducing the number of components from 9 to 3.</a:t>
            </a:r>
          </a:p>
        </p:txBody>
      </p:sp>
    </p:spTree>
    <p:extLst>
      <p:ext uri="{BB962C8B-B14F-4D97-AF65-F5344CB8AC3E}">
        <p14:creationId xmlns:p14="http://schemas.microsoft.com/office/powerpoint/2010/main" val="449526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 (PCA</a:t>
            </a:r>
            <a:r>
              <a:rPr lang="en-US" dirty="0" smtClean="0"/>
              <a:t>) contd.</a:t>
            </a:r>
            <a:endParaRPr lang="en-IN" dirty="0"/>
          </a:p>
        </p:txBody>
      </p:sp>
      <p:sp>
        <p:nvSpPr>
          <p:cNvPr id="3" name="Content Placeholder 2"/>
          <p:cNvSpPr>
            <a:spLocks noGrp="1"/>
          </p:cNvSpPr>
          <p:nvPr>
            <p:ph idx="1"/>
          </p:nvPr>
        </p:nvSpPr>
        <p:spPr>
          <a:xfrm>
            <a:off x="404949" y="1310185"/>
            <a:ext cx="11168742" cy="5186149"/>
          </a:xfrm>
        </p:spPr>
        <p:txBody>
          <a:bodyPr>
            <a:normAutofit/>
          </a:bodyPr>
          <a:lstStyle/>
          <a:p>
            <a:r>
              <a:rPr lang="en-IN" sz="2200" dirty="0" smtClean="0"/>
              <a:t>Scree-Plot shows the </a:t>
            </a:r>
            <a:r>
              <a:rPr lang="en-IN" sz="2200" dirty="0"/>
              <a:t>cumulative variance explained by each of the principal </a:t>
            </a:r>
            <a:r>
              <a:rPr lang="en-IN" sz="2200" dirty="0" smtClean="0"/>
              <a:t>components to plot the number of principal components against the cumulative variance explained. 3 Principal components are able to explain a cumulative variance of ~87%. </a:t>
            </a:r>
          </a:p>
          <a:p>
            <a:endParaRPr lang="en-IN" sz="2200" dirty="0" smtClean="0"/>
          </a:p>
          <a:p>
            <a:endParaRPr lang="en-IN" sz="2200" dirty="0"/>
          </a:p>
          <a:p>
            <a:endParaRPr lang="en-IN" sz="2200" dirty="0" smtClean="0"/>
          </a:p>
          <a:p>
            <a:endParaRPr lang="en-IN" sz="2200" dirty="0" smtClean="0"/>
          </a:p>
          <a:p>
            <a:endParaRPr lang="en-IN" sz="2200" dirty="0"/>
          </a:p>
          <a:p>
            <a:endParaRPr lang="en-IN" sz="2200" dirty="0" smtClean="0"/>
          </a:p>
          <a:p>
            <a:endParaRPr lang="en-IN" sz="2200" dirty="0"/>
          </a:p>
          <a:p>
            <a:endParaRPr lang="en-IN" sz="2200" dirty="0" smtClean="0"/>
          </a:p>
          <a:p>
            <a:r>
              <a:rPr lang="en-IN" sz="2200" dirty="0" smtClean="0"/>
              <a:t>A new PCA Model is built to generate 3 Principal components which will be used for further analysis.</a:t>
            </a:r>
            <a:endParaRPr lang="en-IN" sz="22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4670" b="8662"/>
          <a:stretch/>
        </p:blipFill>
        <p:spPr bwMode="auto">
          <a:xfrm>
            <a:off x="1160060" y="2606732"/>
            <a:ext cx="7765576" cy="2906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389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Outlier </a:t>
            </a:r>
            <a:r>
              <a:rPr lang="en-IN" dirty="0" smtClean="0"/>
              <a:t>Detection and Removal</a:t>
            </a:r>
            <a:endParaRPr lang="en-IN" dirty="0"/>
          </a:p>
        </p:txBody>
      </p:sp>
      <p:sp>
        <p:nvSpPr>
          <p:cNvPr id="3" name="Content Placeholder 2"/>
          <p:cNvSpPr>
            <a:spLocks noGrp="1"/>
          </p:cNvSpPr>
          <p:nvPr>
            <p:ph idx="1"/>
          </p:nvPr>
        </p:nvSpPr>
        <p:spPr>
          <a:xfrm>
            <a:off x="404949" y="1446664"/>
            <a:ext cx="11168742" cy="4752524"/>
          </a:xfrm>
        </p:spPr>
        <p:txBody>
          <a:bodyPr>
            <a:normAutofit lnSpcReduction="10000"/>
          </a:bodyPr>
          <a:lstStyle/>
          <a:p>
            <a:r>
              <a:rPr lang="en-IN" sz="2200" dirty="0" smtClean="0"/>
              <a:t>The Clustering Models are sensitive to Outlier Data and may result in creation of sub-optimal cluster thereby reducing the purpose of clustering.</a:t>
            </a:r>
          </a:p>
          <a:p>
            <a:pPr marL="0" indent="0">
              <a:buNone/>
            </a:pPr>
            <a:endParaRPr lang="en-IN" sz="2200" dirty="0" smtClean="0"/>
          </a:p>
          <a:p>
            <a:r>
              <a:rPr lang="en-IN" sz="2200" dirty="0" smtClean="0"/>
              <a:t>Outlier Detection is done on the 3 Principal Components using the ‘Inter-Quartile Range Method’ </a:t>
            </a:r>
            <a:r>
              <a:rPr lang="en-US" sz="2200" dirty="0"/>
              <a:t>where in any data point lying beyond (Q1 - 1.5*IQR) and (Q3 + 1.5*IQR</a:t>
            </a:r>
            <a:r>
              <a:rPr lang="en-US" sz="2200" dirty="0" smtClean="0"/>
              <a:t>) are </a:t>
            </a:r>
            <a:r>
              <a:rPr lang="en-US" sz="2200" dirty="0"/>
              <a:t>assumed to be </a:t>
            </a:r>
            <a:r>
              <a:rPr lang="en-US" sz="2200" dirty="0" smtClean="0"/>
              <a:t>outliers and removed</a:t>
            </a:r>
          </a:p>
          <a:p>
            <a:pPr marL="0" indent="0">
              <a:buNone/>
            </a:pPr>
            <a:r>
              <a:rPr lang="en-US" sz="1600" dirty="0" smtClean="0"/>
              <a:t>   where </a:t>
            </a:r>
            <a:r>
              <a:rPr lang="en-US" sz="1600" dirty="0"/>
              <a:t>Q1 = First Quartile(25 Percentile)</a:t>
            </a:r>
          </a:p>
          <a:p>
            <a:pPr marL="0" indent="0">
              <a:buNone/>
            </a:pPr>
            <a:r>
              <a:rPr lang="en-US" sz="1600" dirty="0"/>
              <a:t>            Q3 = Third Quartile(75 Percentile)</a:t>
            </a:r>
          </a:p>
          <a:p>
            <a:pPr marL="0" indent="0">
              <a:buNone/>
            </a:pPr>
            <a:r>
              <a:rPr lang="en-US" sz="1600" dirty="0"/>
              <a:t>            IQR = Q3 – </a:t>
            </a:r>
            <a:r>
              <a:rPr lang="en-US" sz="1600" dirty="0" smtClean="0"/>
              <a:t>Q1</a:t>
            </a:r>
          </a:p>
          <a:p>
            <a:pPr marL="0" indent="0">
              <a:buNone/>
            </a:pPr>
            <a:endParaRPr lang="en-US" sz="1600" dirty="0" smtClean="0"/>
          </a:p>
          <a:p>
            <a:r>
              <a:rPr lang="en-US" sz="2200" dirty="0" smtClean="0"/>
              <a:t>Data related 18 countries were identified as Outliers and removed.</a:t>
            </a:r>
          </a:p>
          <a:p>
            <a:pPr marL="0" indent="0">
              <a:buNone/>
            </a:pPr>
            <a:endParaRPr lang="en-US" sz="2200" dirty="0" smtClean="0"/>
          </a:p>
          <a:p>
            <a:r>
              <a:rPr lang="en-US" sz="2200" dirty="0" smtClean="0"/>
              <a:t>These 18 Countries will be assigned back to appropriate Clusters at the end of the Clustering Process.</a:t>
            </a:r>
            <a:endParaRPr lang="en-IN" sz="2200" dirty="0"/>
          </a:p>
        </p:txBody>
      </p:sp>
    </p:spTree>
    <p:extLst>
      <p:ext uri="{BB962C8B-B14F-4D97-AF65-F5344CB8AC3E}">
        <p14:creationId xmlns:p14="http://schemas.microsoft.com/office/powerpoint/2010/main" val="843528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8" y="858448"/>
            <a:ext cx="10081991" cy="856138"/>
          </a:xfrm>
        </p:spPr>
        <p:txBody>
          <a:bodyPr>
            <a:normAutofit fontScale="90000"/>
          </a:bodyPr>
          <a:lstStyle/>
          <a:p>
            <a:r>
              <a:rPr lang="en-US" dirty="0"/>
              <a:t>K-Means Clustering for varying number of clusters.</a:t>
            </a:r>
            <a:br>
              <a:rPr lang="en-US" dirty="0"/>
            </a:br>
            <a:endParaRPr lang="en-IN" dirty="0"/>
          </a:p>
        </p:txBody>
      </p:sp>
      <p:sp>
        <p:nvSpPr>
          <p:cNvPr id="3" name="Content Placeholder 2"/>
          <p:cNvSpPr>
            <a:spLocks noGrp="1"/>
          </p:cNvSpPr>
          <p:nvPr>
            <p:ph idx="1"/>
          </p:nvPr>
        </p:nvSpPr>
        <p:spPr>
          <a:xfrm>
            <a:off x="404949" y="1337482"/>
            <a:ext cx="11168742" cy="5199796"/>
          </a:xfrm>
        </p:spPr>
        <p:txBody>
          <a:bodyPr>
            <a:normAutofit/>
          </a:bodyPr>
          <a:lstStyle/>
          <a:p>
            <a:r>
              <a:rPr lang="en-IN" sz="2200" dirty="0" smtClean="0"/>
              <a:t>Silhouette Plot and Elbow Plot drawn to determine the number of optimum number of clusters.</a:t>
            </a:r>
          </a:p>
          <a:p>
            <a:endParaRPr lang="en-IN" sz="2200" dirty="0"/>
          </a:p>
          <a:p>
            <a:endParaRPr lang="en-IN" sz="2200" dirty="0" smtClean="0"/>
          </a:p>
          <a:p>
            <a:endParaRPr lang="en-IN" sz="2200" dirty="0"/>
          </a:p>
          <a:p>
            <a:endParaRPr lang="en-IN" sz="2200" dirty="0" smtClean="0"/>
          </a:p>
          <a:p>
            <a:endParaRPr lang="en-IN" sz="2200" dirty="0"/>
          </a:p>
          <a:p>
            <a:endParaRPr lang="en-IN" sz="2200" dirty="0" smtClean="0"/>
          </a:p>
          <a:p>
            <a:endParaRPr lang="en-IN" sz="2200" dirty="0"/>
          </a:p>
          <a:p>
            <a:endParaRPr lang="en-IN" sz="2200" dirty="0" smtClean="0"/>
          </a:p>
          <a:p>
            <a:endParaRPr lang="en-IN" sz="2200" dirty="0"/>
          </a:p>
          <a:p>
            <a:endParaRPr lang="en-IN" sz="2200" dirty="0" smtClean="0"/>
          </a:p>
          <a:p>
            <a:r>
              <a:rPr lang="en-IN" sz="2200" dirty="0" smtClean="0"/>
              <a:t>Optimum number of clusters could be either 3 or 4.</a:t>
            </a:r>
          </a:p>
          <a:p>
            <a:endParaRPr lang="en-IN" dirty="0" smtClean="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15" y="1828802"/>
            <a:ext cx="10072048" cy="3885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2721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781</TotalTime>
  <Words>1646</Words>
  <Application>Microsoft Office PowerPoint</Application>
  <PresentationFormat>Custom</PresentationFormat>
  <Paragraphs>183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Clustering and PCA Assignment</vt:lpstr>
      <vt:lpstr>Problem Statement:</vt:lpstr>
      <vt:lpstr>Analysis Approach</vt:lpstr>
      <vt:lpstr>1. Import data and pre-processing</vt:lpstr>
      <vt:lpstr>2. Standardization of various numerical attributes</vt:lpstr>
      <vt:lpstr>Principal Component Analysis (PCA)</vt:lpstr>
      <vt:lpstr>Principal Component Analysis (PCA) contd.</vt:lpstr>
      <vt:lpstr>Outlier Detection and Removal</vt:lpstr>
      <vt:lpstr>K-Means Clustering for varying number of clusters. </vt:lpstr>
      <vt:lpstr>K-Means 3-Clusters</vt:lpstr>
      <vt:lpstr>K-Means 3-Clusters contd.</vt:lpstr>
      <vt:lpstr>K-Means 4-Clusters</vt:lpstr>
      <vt:lpstr>K-Means 4-Clusters contd.</vt:lpstr>
      <vt:lpstr>K-Means Model Finalization</vt:lpstr>
      <vt:lpstr>Hierarchical Clustering</vt:lpstr>
      <vt:lpstr>Hierarchical 3-Clusters</vt:lpstr>
      <vt:lpstr>Hierarchical 3-Clusters contd.</vt:lpstr>
      <vt:lpstr>Hierarchical 4-Clusters</vt:lpstr>
      <vt:lpstr>Hierarchical 4-Clusters contd.</vt:lpstr>
      <vt:lpstr>Hierarchical Model Finalization</vt:lpstr>
      <vt:lpstr>Final Model Selection</vt:lpstr>
      <vt:lpstr>Outlier Handling</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User</cp:lastModifiedBy>
  <cp:revision>113</cp:revision>
  <cp:lastPrinted>2018-12-02T17:22:04Z</cp:lastPrinted>
  <dcterms:created xsi:type="dcterms:W3CDTF">2016-06-09T08:16:28Z</dcterms:created>
  <dcterms:modified xsi:type="dcterms:W3CDTF">2019-02-24T18:25:29Z</dcterms:modified>
</cp:coreProperties>
</file>