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272" r:id="rId3"/>
    <p:sldId id="273" r:id="rId4"/>
    <p:sldId id="274" r:id="rId5"/>
    <p:sldId id="276" r:id="rId6"/>
    <p:sldId id="280" r:id="rId7"/>
    <p:sldId id="277" r:id="rId8"/>
    <p:sldId id="278" r:id="rId9"/>
    <p:sldId id="281" r:id="rId10"/>
    <p:sldId id="279" r:id="rId11"/>
    <p:sldId id="282" r:id="rId12"/>
    <p:sldId id="283" r:id="rId13"/>
    <p:sldId id="284" r:id="rId14"/>
    <p:sldId id="285" r:id="rId15"/>
    <p:sldId id="286" r:id="rId1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sorterViewPr>
    <p:cViewPr>
      <p:scale>
        <a:sx n="100" d="100"/>
        <a:sy n="100" d="100"/>
      </p:scale>
      <p:origin x="0" y="-15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4/7/2025</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4/7/2025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4/7/2025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4/7/2025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4/7/2025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4/7/2025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4/7/2025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4/7/2025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MASTER BUDGET</a:t>
            </a:r>
          </a:p>
        </p:txBody>
      </p:sp>
      <p:sp>
        <p:nvSpPr>
          <p:cNvPr id="6" name="Subtitle 5"/>
          <p:cNvSpPr>
            <a:spLocks noGrp="1"/>
          </p:cNvSpPr>
          <p:nvPr>
            <p:ph type="subTitle" idx="1"/>
          </p:nvPr>
        </p:nvSpPr>
        <p:spPr/>
        <p:txBody>
          <a:bodyPr/>
          <a:lstStyle/>
          <a:p>
            <a:r>
              <a:rPr lang="en-US" dirty="0"/>
              <a:t>BUDGET YOUR PERSONAL FINANCE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1DD0-390E-0904-A5BF-561C60FC0D93}"/>
              </a:ext>
            </a:extLst>
          </p:cNvPr>
          <p:cNvSpPr>
            <a:spLocks noGrp="1"/>
          </p:cNvSpPr>
          <p:nvPr>
            <p:ph type="title"/>
          </p:nvPr>
        </p:nvSpPr>
        <p:spPr/>
        <p:txBody>
          <a:bodyPr/>
          <a:lstStyle/>
          <a:p>
            <a:br>
              <a:rPr lang="gu-IN" sz="1800" b="0" i="0" u="none" strike="noStrike" baseline="0" dirty="0">
                <a:solidFill>
                  <a:schemeClr val="tx1"/>
                </a:solidFill>
                <a:latin typeface="Times New Roman" panose="02020603050405020304" pitchFamily="18" charset="0"/>
              </a:rPr>
            </a:br>
            <a:r>
              <a:rPr lang="en-US" sz="1800" b="1" i="0" u="none" strike="noStrike" baseline="0" dirty="0">
                <a:solidFill>
                  <a:schemeClr val="tx1"/>
                </a:solidFill>
                <a:latin typeface="Times New Roman" panose="02020603050405020304" pitchFamily="18" charset="0"/>
              </a:rPr>
              <a:t>3rd Level DFD for User in Income </a:t>
            </a:r>
            <a:endParaRPr lang="gu-IN" dirty="0">
              <a:solidFill>
                <a:schemeClr val="tx1"/>
              </a:solidFill>
            </a:endParaRPr>
          </a:p>
        </p:txBody>
      </p:sp>
      <p:pic>
        <p:nvPicPr>
          <p:cNvPr id="5" name="Content Placeholder 4">
            <a:extLst>
              <a:ext uri="{FF2B5EF4-FFF2-40B4-BE49-F238E27FC236}">
                <a16:creationId xmlns:a16="http://schemas.microsoft.com/office/drawing/2014/main" id="{D9801ACC-57ED-17E1-3201-DDAD48EBA5FE}"/>
              </a:ext>
            </a:extLst>
          </p:cNvPr>
          <p:cNvPicPr>
            <a:picLocks noGrp="1" noChangeAspect="1"/>
          </p:cNvPicPr>
          <p:nvPr>
            <p:ph idx="1"/>
          </p:nvPr>
        </p:nvPicPr>
        <p:blipFill>
          <a:blip r:embed="rId2"/>
          <a:stretch>
            <a:fillRect/>
          </a:stretch>
        </p:blipFill>
        <p:spPr>
          <a:xfrm>
            <a:off x="2872437" y="2052638"/>
            <a:ext cx="5408902" cy="4195762"/>
          </a:xfrm>
        </p:spPr>
      </p:pic>
    </p:spTree>
    <p:extLst>
      <p:ext uri="{BB962C8B-B14F-4D97-AF65-F5344CB8AC3E}">
        <p14:creationId xmlns:p14="http://schemas.microsoft.com/office/powerpoint/2010/main" val="1416294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D2634-53DB-2FE2-46F9-2CEB99A7566D}"/>
              </a:ext>
            </a:extLst>
          </p:cNvPr>
          <p:cNvSpPr>
            <a:spLocks noGrp="1"/>
          </p:cNvSpPr>
          <p:nvPr>
            <p:ph type="title"/>
          </p:nvPr>
        </p:nvSpPr>
        <p:spPr/>
        <p:txBody>
          <a:bodyPr/>
          <a:lstStyle/>
          <a:p>
            <a:r>
              <a:rPr lang="en-US" sz="1800" b="1" i="0" u="none" strike="noStrike" baseline="0" dirty="0">
                <a:solidFill>
                  <a:schemeClr val="tx1"/>
                </a:solidFill>
                <a:latin typeface="Times New Roman" panose="02020603050405020304" pitchFamily="18" charset="0"/>
              </a:rPr>
              <a:t>3rd Level DFD for User in Expenses </a:t>
            </a:r>
            <a:endParaRPr lang="gu-IN" dirty="0">
              <a:solidFill>
                <a:schemeClr val="tx1"/>
              </a:solidFill>
            </a:endParaRPr>
          </a:p>
        </p:txBody>
      </p:sp>
      <p:pic>
        <p:nvPicPr>
          <p:cNvPr id="5" name="Content Placeholder 4">
            <a:extLst>
              <a:ext uri="{FF2B5EF4-FFF2-40B4-BE49-F238E27FC236}">
                <a16:creationId xmlns:a16="http://schemas.microsoft.com/office/drawing/2014/main" id="{DBABC979-6B5C-A338-2DF8-7F40E88AB6FC}"/>
              </a:ext>
            </a:extLst>
          </p:cNvPr>
          <p:cNvPicPr>
            <a:picLocks noGrp="1" noChangeAspect="1"/>
          </p:cNvPicPr>
          <p:nvPr>
            <p:ph idx="1"/>
          </p:nvPr>
        </p:nvPicPr>
        <p:blipFill>
          <a:blip r:embed="rId2"/>
          <a:stretch>
            <a:fillRect/>
          </a:stretch>
        </p:blipFill>
        <p:spPr>
          <a:xfrm>
            <a:off x="2908722" y="2052638"/>
            <a:ext cx="5336331" cy="4195762"/>
          </a:xfrm>
        </p:spPr>
      </p:pic>
    </p:spTree>
    <p:extLst>
      <p:ext uri="{BB962C8B-B14F-4D97-AF65-F5344CB8AC3E}">
        <p14:creationId xmlns:p14="http://schemas.microsoft.com/office/powerpoint/2010/main" val="40167886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EE48-13D2-42CA-E29D-E5B5BB118043}"/>
              </a:ext>
            </a:extLst>
          </p:cNvPr>
          <p:cNvSpPr>
            <a:spLocks noGrp="1"/>
          </p:cNvSpPr>
          <p:nvPr>
            <p:ph type="title"/>
          </p:nvPr>
        </p:nvSpPr>
        <p:spPr/>
        <p:txBody>
          <a:bodyPr/>
          <a:lstStyle/>
          <a:p>
            <a:r>
              <a:rPr lang="en-US" sz="1800" b="1" i="0" u="none" strike="noStrike" baseline="0" dirty="0">
                <a:solidFill>
                  <a:schemeClr val="tx1"/>
                </a:solidFill>
                <a:latin typeface="Times New Roman" panose="02020603050405020304" pitchFamily="18" charset="0"/>
              </a:rPr>
              <a:t>1st Level DFD for ADMIN </a:t>
            </a:r>
            <a:endParaRPr lang="gu-IN" dirty="0">
              <a:solidFill>
                <a:schemeClr val="tx1"/>
              </a:solidFill>
            </a:endParaRPr>
          </a:p>
        </p:txBody>
      </p:sp>
      <p:pic>
        <p:nvPicPr>
          <p:cNvPr id="5" name="Content Placeholder 4">
            <a:extLst>
              <a:ext uri="{FF2B5EF4-FFF2-40B4-BE49-F238E27FC236}">
                <a16:creationId xmlns:a16="http://schemas.microsoft.com/office/drawing/2014/main" id="{BB41A62E-C742-7A67-CE30-017475BF1A45}"/>
              </a:ext>
            </a:extLst>
          </p:cNvPr>
          <p:cNvPicPr>
            <a:picLocks noGrp="1" noChangeAspect="1"/>
          </p:cNvPicPr>
          <p:nvPr>
            <p:ph idx="1"/>
          </p:nvPr>
        </p:nvPicPr>
        <p:blipFill>
          <a:blip r:embed="rId2"/>
          <a:stretch>
            <a:fillRect/>
          </a:stretch>
        </p:blipFill>
        <p:spPr>
          <a:xfrm>
            <a:off x="3040315" y="2052638"/>
            <a:ext cx="5073145" cy="4195762"/>
          </a:xfrm>
        </p:spPr>
      </p:pic>
    </p:spTree>
    <p:extLst>
      <p:ext uri="{BB962C8B-B14F-4D97-AF65-F5344CB8AC3E}">
        <p14:creationId xmlns:p14="http://schemas.microsoft.com/office/powerpoint/2010/main" val="38362883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24E9-3A0D-DCD1-4BCD-D11DEB0780A0}"/>
              </a:ext>
            </a:extLst>
          </p:cNvPr>
          <p:cNvSpPr>
            <a:spLocks noGrp="1"/>
          </p:cNvSpPr>
          <p:nvPr>
            <p:ph type="title"/>
          </p:nvPr>
        </p:nvSpPr>
        <p:spPr/>
        <p:txBody>
          <a:bodyPr/>
          <a:lstStyle/>
          <a:p>
            <a:r>
              <a:rPr lang="en-US" sz="1800" b="1" i="0" u="none" strike="noStrike" baseline="0" dirty="0">
                <a:solidFill>
                  <a:schemeClr val="tx1"/>
                </a:solidFill>
                <a:latin typeface="Times New Roman" panose="02020603050405020304" pitchFamily="18" charset="0"/>
              </a:rPr>
              <a:t>2nd Level DFD for ADMIN </a:t>
            </a:r>
            <a:endParaRPr lang="gu-IN" dirty="0">
              <a:solidFill>
                <a:schemeClr val="tx1"/>
              </a:solidFill>
            </a:endParaRPr>
          </a:p>
        </p:txBody>
      </p:sp>
      <p:pic>
        <p:nvPicPr>
          <p:cNvPr id="5" name="Content Placeholder 4">
            <a:extLst>
              <a:ext uri="{FF2B5EF4-FFF2-40B4-BE49-F238E27FC236}">
                <a16:creationId xmlns:a16="http://schemas.microsoft.com/office/drawing/2014/main" id="{56058FBC-9748-0F27-2F0D-4AE3ACC3495E}"/>
              </a:ext>
            </a:extLst>
          </p:cNvPr>
          <p:cNvPicPr>
            <a:picLocks noGrp="1" noChangeAspect="1"/>
          </p:cNvPicPr>
          <p:nvPr>
            <p:ph idx="1"/>
          </p:nvPr>
        </p:nvPicPr>
        <p:blipFill>
          <a:blip r:embed="rId2"/>
          <a:stretch>
            <a:fillRect/>
          </a:stretch>
        </p:blipFill>
        <p:spPr>
          <a:xfrm>
            <a:off x="4829895" y="127586"/>
            <a:ext cx="4458484" cy="6509848"/>
          </a:xfrm>
        </p:spPr>
      </p:pic>
    </p:spTree>
    <p:extLst>
      <p:ext uri="{BB962C8B-B14F-4D97-AF65-F5344CB8AC3E}">
        <p14:creationId xmlns:p14="http://schemas.microsoft.com/office/powerpoint/2010/main" val="718675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22CC-4447-6865-28F4-09BBDC1F57D9}"/>
              </a:ext>
            </a:extLst>
          </p:cNvPr>
          <p:cNvSpPr>
            <a:spLocks noGrp="1"/>
          </p:cNvSpPr>
          <p:nvPr>
            <p:ph type="title"/>
          </p:nvPr>
        </p:nvSpPr>
        <p:spPr/>
        <p:txBody>
          <a:bodyPr/>
          <a:lstStyle/>
          <a:p>
            <a:r>
              <a:rPr lang="en-IN" sz="4400" b="1" i="0" u="none" strike="noStrike" baseline="0" dirty="0">
                <a:solidFill>
                  <a:srgbClr val="FFC000"/>
                </a:solidFill>
                <a:latin typeface="Times New Roman" panose="02020603050405020304" pitchFamily="18" charset="0"/>
              </a:rPr>
              <a:t>LIMITATION OF SYSTEM </a:t>
            </a:r>
            <a:endParaRPr lang="gu-IN" dirty="0">
              <a:solidFill>
                <a:srgbClr val="FFC000"/>
              </a:solidFill>
            </a:endParaRPr>
          </a:p>
        </p:txBody>
      </p:sp>
      <p:sp>
        <p:nvSpPr>
          <p:cNvPr id="3" name="Content Placeholder 2">
            <a:extLst>
              <a:ext uri="{FF2B5EF4-FFF2-40B4-BE49-F238E27FC236}">
                <a16:creationId xmlns:a16="http://schemas.microsoft.com/office/drawing/2014/main" id="{4720F855-6DC6-3023-0551-26423906FEAE}"/>
              </a:ext>
            </a:extLst>
          </p:cNvPr>
          <p:cNvSpPr>
            <a:spLocks noGrp="1"/>
          </p:cNvSpPr>
          <p:nvPr>
            <p:ph idx="1"/>
          </p:nvPr>
        </p:nvSpPr>
        <p:spPr/>
        <p:txBody>
          <a:bodyPr>
            <a:normAutofit/>
          </a:bodyPr>
          <a:lstStyle/>
          <a:p>
            <a:r>
              <a:rPr lang="en-US" b="1" i="0" u="none" strike="noStrike" baseline="0" dirty="0">
                <a:latin typeface="Times New Roman" panose="02020603050405020304" pitchFamily="18" charset="0"/>
              </a:rPr>
              <a:t>Download Report</a:t>
            </a:r>
            <a:r>
              <a:rPr lang="en-US" b="0" i="0" u="none" strike="noStrike" baseline="0" dirty="0">
                <a:latin typeface="Times New Roman" panose="02020603050405020304" pitchFamily="18" charset="0"/>
              </a:rPr>
              <a:t>: A master budget is support only download Report. That cannot allow to Import/Export any other file. Download only PDF format. </a:t>
            </a:r>
          </a:p>
          <a:p>
            <a:r>
              <a:rPr lang="en-US" b="1" i="0" u="none" strike="noStrike" baseline="0" dirty="0">
                <a:latin typeface="Times New Roman" panose="02020603050405020304" pitchFamily="18" charset="0"/>
              </a:rPr>
              <a:t>Bank Account</a:t>
            </a:r>
            <a:r>
              <a:rPr lang="en-US" b="0" i="0" u="none" strike="noStrike" baseline="0" dirty="0">
                <a:latin typeface="Times New Roman" panose="02020603050405020304" pitchFamily="18" charset="0"/>
              </a:rPr>
              <a:t>: User can add only one bank account. </a:t>
            </a:r>
          </a:p>
          <a:p>
            <a:r>
              <a:rPr lang="en-US" b="1" i="0" u="none" strike="noStrike" baseline="0" dirty="0">
                <a:latin typeface="Times New Roman" panose="02020603050405020304" pitchFamily="18" charset="0"/>
              </a:rPr>
              <a:t>Limited Customization: </a:t>
            </a:r>
            <a:r>
              <a:rPr lang="en-US" b="0" i="0" u="none" strike="noStrike" baseline="0" dirty="0">
                <a:latin typeface="Times New Roman" panose="02020603050405020304" pitchFamily="18" charset="0"/>
              </a:rPr>
              <a:t>Predefined templates may not fit all business needs. Custom reports and formats may not be flexible. </a:t>
            </a:r>
          </a:p>
          <a:p>
            <a:r>
              <a:rPr lang="en-IN" b="1" i="0" u="none" strike="noStrike" baseline="0" dirty="0">
                <a:latin typeface="Times New Roman" panose="02020603050405020304" pitchFamily="18" charset="0"/>
              </a:rPr>
              <a:t>Transactions: </a:t>
            </a:r>
            <a:r>
              <a:rPr lang="en-IN" b="0" i="0" u="none" strike="noStrike" baseline="0" dirty="0">
                <a:latin typeface="Times New Roman" panose="02020603050405020304" pitchFamily="18" charset="0"/>
              </a:rPr>
              <a:t>User can enter transactions manually. </a:t>
            </a:r>
          </a:p>
          <a:p>
            <a:r>
              <a:rPr lang="en-IN" b="1" dirty="0">
                <a:latin typeface="Times New Roman" panose="02020603050405020304" pitchFamily="18" charset="0"/>
              </a:rPr>
              <a:t>Limited &amp; predefined Currency : </a:t>
            </a:r>
            <a:r>
              <a:rPr lang="en-IN" dirty="0">
                <a:latin typeface="Times New Roman" panose="02020603050405020304" pitchFamily="18" charset="0"/>
              </a:rPr>
              <a:t>In Master Budget system there are limited country and their values are fixed.</a:t>
            </a:r>
            <a:endParaRPr lang="en-IN"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818664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250E-EBDD-3157-E8AE-2FD66AD1ACDC}"/>
              </a:ext>
            </a:extLst>
          </p:cNvPr>
          <p:cNvSpPr>
            <a:spLocks noGrp="1"/>
          </p:cNvSpPr>
          <p:nvPr>
            <p:ph type="title"/>
          </p:nvPr>
        </p:nvSpPr>
        <p:spPr/>
        <p:txBody>
          <a:bodyPr/>
          <a:lstStyle/>
          <a:p>
            <a:r>
              <a:rPr lang="en-IN" sz="4400" b="1" i="0" u="none" strike="noStrike" baseline="0" dirty="0">
                <a:solidFill>
                  <a:srgbClr val="FFC000"/>
                </a:solidFill>
                <a:latin typeface="Times New Roman" panose="02020603050405020304" pitchFamily="18" charset="0"/>
              </a:rPr>
              <a:t>FUTURE SCOPE OF APPLICATION </a:t>
            </a:r>
            <a:endParaRPr lang="gu-IN" dirty="0">
              <a:solidFill>
                <a:srgbClr val="FFC000"/>
              </a:solidFill>
            </a:endParaRPr>
          </a:p>
        </p:txBody>
      </p:sp>
      <p:sp>
        <p:nvSpPr>
          <p:cNvPr id="3" name="Content Placeholder 2">
            <a:extLst>
              <a:ext uri="{FF2B5EF4-FFF2-40B4-BE49-F238E27FC236}">
                <a16:creationId xmlns:a16="http://schemas.microsoft.com/office/drawing/2014/main" id="{5B6A1A4A-AE14-255B-F5C7-1E6C5CE58B25}"/>
              </a:ext>
            </a:extLst>
          </p:cNvPr>
          <p:cNvSpPr>
            <a:spLocks noGrp="1"/>
          </p:cNvSpPr>
          <p:nvPr>
            <p:ph idx="1"/>
          </p:nvPr>
        </p:nvSpPr>
        <p:spPr/>
        <p:txBody>
          <a:bodyPr/>
          <a:lstStyle/>
          <a:p>
            <a:pPr algn="just"/>
            <a:r>
              <a:rPr lang="en-US" sz="1800" b="1" i="0" u="none" strike="noStrike" baseline="0" dirty="0">
                <a:latin typeface="Times New Roman" panose="02020603050405020304" pitchFamily="18" charset="0"/>
              </a:rPr>
              <a:t>Mobile App Development: </a:t>
            </a:r>
            <a:r>
              <a:rPr lang="en-US" sz="1800" b="0" i="0" u="none" strike="noStrike" baseline="0" dirty="0">
                <a:latin typeface="Times New Roman" panose="02020603050405020304" pitchFamily="18" charset="0"/>
              </a:rPr>
              <a:t>Expand to Android and iOS platforms for enhanced accessibility. </a:t>
            </a:r>
          </a:p>
          <a:p>
            <a:pPr algn="just"/>
            <a:r>
              <a:rPr lang="en-US" sz="1800" b="1" i="0" u="none" strike="noStrike" baseline="0" dirty="0">
                <a:latin typeface="Times New Roman" panose="02020603050405020304" pitchFamily="18" charset="0"/>
              </a:rPr>
              <a:t>Multiple Currency Support: </a:t>
            </a:r>
            <a:r>
              <a:rPr lang="en-US" sz="1800" b="0" i="0" u="none" strike="noStrike" baseline="0" dirty="0">
                <a:latin typeface="Times New Roman" panose="02020603050405020304" pitchFamily="18" charset="0"/>
              </a:rPr>
              <a:t>Enable transactions in different currencies (</a:t>
            </a:r>
            <a:r>
              <a:rPr lang="en-US" sz="1800" b="1" i="0" u="none" strike="noStrike" baseline="0" dirty="0">
                <a:latin typeface="Times New Roman" panose="02020603050405020304" pitchFamily="18" charset="0"/>
              </a:rPr>
              <a:t>Note: </a:t>
            </a:r>
            <a:r>
              <a:rPr lang="en-US" sz="1800" b="0" i="0" u="none" strike="noStrike" baseline="0" dirty="0">
                <a:latin typeface="Times New Roman" panose="02020603050405020304" pitchFamily="18" charset="0"/>
              </a:rPr>
              <a:t>only static currency). </a:t>
            </a:r>
          </a:p>
          <a:p>
            <a:pPr algn="just"/>
            <a:r>
              <a:rPr lang="en-US" sz="1800" b="1" i="0" u="none" strike="noStrike" baseline="0" dirty="0">
                <a:latin typeface="Times New Roman" panose="02020603050405020304" pitchFamily="18" charset="0"/>
              </a:rPr>
              <a:t>Cloud Integration: </a:t>
            </a:r>
            <a:r>
              <a:rPr lang="en-US" sz="1800" b="0" i="0" u="none" strike="noStrike" baseline="0" dirty="0">
                <a:latin typeface="Times New Roman" panose="02020603050405020304" pitchFamily="18" charset="0"/>
              </a:rPr>
              <a:t>Sync data with cloud services like Google Drive and Dropbox for backup. </a:t>
            </a:r>
          </a:p>
        </p:txBody>
      </p:sp>
    </p:spTree>
    <p:extLst>
      <p:ext uri="{BB962C8B-B14F-4D97-AF65-F5344CB8AC3E}">
        <p14:creationId xmlns:p14="http://schemas.microsoft.com/office/powerpoint/2010/main" val="699209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01766B3-D878-AF96-DA15-1FE2661112E4}"/>
              </a:ext>
            </a:extLst>
          </p:cNvPr>
          <p:cNvSpPr>
            <a:spLocks noGrp="1"/>
          </p:cNvSpPr>
          <p:nvPr>
            <p:ph idx="1"/>
          </p:nvPr>
        </p:nvSpPr>
        <p:spPr>
          <a:xfrm>
            <a:off x="326571" y="1623710"/>
            <a:ext cx="10636898" cy="4195481"/>
          </a:xfrm>
        </p:spPr>
        <p:txBody>
          <a:bodyPr>
            <a:normAutofit lnSpcReduction="10000"/>
          </a:bodyPr>
          <a:lstStyle/>
          <a:p>
            <a:pPr marL="0" indent="0" algn="ctr">
              <a:lnSpc>
                <a:spcPct val="100000"/>
              </a:lnSpc>
              <a:spcBef>
                <a:spcPts val="100"/>
              </a:spcBef>
              <a:buNone/>
            </a:pPr>
            <a:r>
              <a:rPr lang="en-US" sz="2000" b="1" spc="-20" dirty="0">
                <a:latin typeface="Times New Roman"/>
                <a:cs typeface="Times New Roman"/>
              </a:rPr>
              <a:t>PREPARED </a:t>
            </a:r>
            <a:r>
              <a:rPr lang="en-US" sz="2000" b="1" dirty="0">
                <a:latin typeface="Times New Roman"/>
                <a:cs typeface="Times New Roman"/>
              </a:rPr>
              <a:t>BY</a:t>
            </a:r>
            <a:r>
              <a:rPr lang="en-US" sz="2000" b="1" spc="-60" dirty="0">
                <a:latin typeface="Times New Roman"/>
                <a:cs typeface="Times New Roman"/>
              </a:rPr>
              <a:t> </a:t>
            </a:r>
            <a:r>
              <a:rPr lang="en-US" sz="2000" b="1" dirty="0">
                <a:latin typeface="Times New Roman"/>
                <a:cs typeface="Times New Roman"/>
              </a:rPr>
              <a:t>:  </a:t>
            </a:r>
            <a:r>
              <a:rPr lang="en-US" sz="2000" b="1" spc="-45" dirty="0">
                <a:latin typeface="Times New Roman"/>
                <a:cs typeface="Times New Roman"/>
              </a:rPr>
              <a:t>VINAY DODIYA</a:t>
            </a:r>
            <a:endParaRPr lang="en-US" sz="2000" dirty="0">
              <a:latin typeface="Times New Roman"/>
              <a:cs typeface="Times New Roman"/>
            </a:endParaRPr>
          </a:p>
          <a:p>
            <a:pPr marL="0" indent="0">
              <a:lnSpc>
                <a:spcPct val="100000"/>
              </a:lnSpc>
              <a:spcBef>
                <a:spcPts val="10"/>
              </a:spcBef>
              <a:buNone/>
            </a:pPr>
            <a:endParaRPr lang="en-US" sz="2400" dirty="0">
              <a:latin typeface="Times New Roman"/>
              <a:cs typeface="Times New Roman"/>
            </a:endParaRPr>
          </a:p>
          <a:p>
            <a:pPr marL="0" indent="0" algn="ctr">
              <a:lnSpc>
                <a:spcPct val="100000"/>
              </a:lnSpc>
              <a:buNone/>
            </a:pPr>
            <a:r>
              <a:rPr lang="en-US" sz="2000" b="1" spc="-5" dirty="0">
                <a:latin typeface="Times New Roman"/>
                <a:cs typeface="Times New Roman"/>
              </a:rPr>
              <a:t>UNDER GUIDANCE OF </a:t>
            </a:r>
          </a:p>
          <a:p>
            <a:pPr marL="0" indent="0" algn="ctr">
              <a:lnSpc>
                <a:spcPct val="100000"/>
              </a:lnSpc>
              <a:buNone/>
            </a:pPr>
            <a:r>
              <a:rPr lang="en-US" sz="2000" b="1" spc="-5" dirty="0">
                <a:latin typeface="Times New Roman"/>
                <a:cs typeface="Times New Roman"/>
              </a:rPr>
              <a:t>Mr. Nirav Shah</a:t>
            </a:r>
          </a:p>
          <a:p>
            <a:pPr marL="0" indent="0" algn="ctr">
              <a:lnSpc>
                <a:spcPct val="100000"/>
              </a:lnSpc>
              <a:buNone/>
            </a:pPr>
            <a:endParaRPr lang="en-US" sz="2400" dirty="0">
              <a:latin typeface="Times New Roman"/>
              <a:cs typeface="Times New Roman"/>
            </a:endParaRPr>
          </a:p>
          <a:p>
            <a:pPr marL="0" indent="0" algn="ctr">
              <a:lnSpc>
                <a:spcPct val="100000"/>
              </a:lnSpc>
              <a:buNone/>
            </a:pPr>
            <a:r>
              <a:rPr lang="en-US" sz="2000" b="1" spc="-5" dirty="0">
                <a:latin typeface="Times New Roman"/>
                <a:cs typeface="Times New Roman"/>
              </a:rPr>
              <a:t>SUBMITTED </a:t>
            </a:r>
            <a:r>
              <a:rPr lang="en-US" sz="2000" b="1" spc="-15" dirty="0">
                <a:latin typeface="Times New Roman"/>
                <a:cs typeface="Times New Roman"/>
              </a:rPr>
              <a:t>TO</a:t>
            </a:r>
            <a:r>
              <a:rPr lang="en-US" sz="2000" b="1" spc="-5" dirty="0">
                <a:latin typeface="Times New Roman"/>
                <a:cs typeface="Times New Roman"/>
              </a:rPr>
              <a:t> </a:t>
            </a:r>
            <a:r>
              <a:rPr lang="en-US" sz="2000" b="1" dirty="0">
                <a:latin typeface="Times New Roman"/>
                <a:cs typeface="Times New Roman"/>
              </a:rPr>
              <a:t>:</a:t>
            </a:r>
            <a:endParaRPr lang="en-US" sz="2000" dirty="0">
              <a:latin typeface="Times New Roman"/>
              <a:cs typeface="Times New Roman"/>
            </a:endParaRPr>
          </a:p>
          <a:p>
            <a:pPr marL="0" indent="0" algn="ctr">
              <a:lnSpc>
                <a:spcPct val="100000"/>
              </a:lnSpc>
              <a:buNone/>
            </a:pPr>
            <a:r>
              <a:rPr lang="en-US" sz="2000" spc="-5" dirty="0">
                <a:latin typeface="Times New Roman"/>
                <a:cs typeface="Times New Roman"/>
              </a:rPr>
              <a:t>SHREE </a:t>
            </a:r>
            <a:r>
              <a:rPr lang="en-US" sz="2000" spc="-40" dirty="0">
                <a:latin typeface="Times New Roman"/>
                <a:cs typeface="Times New Roman"/>
              </a:rPr>
              <a:t>SWAMINARAYAN </a:t>
            </a:r>
            <a:r>
              <a:rPr lang="en-US" sz="2000" spc="-5" dirty="0">
                <a:latin typeface="Times New Roman"/>
                <a:cs typeface="Times New Roman"/>
              </a:rPr>
              <a:t>COLLEGE </a:t>
            </a:r>
            <a:r>
              <a:rPr lang="en-US" sz="2000" dirty="0">
                <a:latin typeface="Times New Roman"/>
                <a:cs typeface="Times New Roman"/>
              </a:rPr>
              <a:t>OF </a:t>
            </a:r>
            <a:r>
              <a:rPr lang="en-US" sz="2000" spc="-5" dirty="0">
                <a:latin typeface="Times New Roman"/>
                <a:cs typeface="Times New Roman"/>
              </a:rPr>
              <a:t>COMPUTER</a:t>
            </a:r>
            <a:r>
              <a:rPr lang="en-US" sz="2000" spc="45" dirty="0">
                <a:latin typeface="Times New Roman"/>
                <a:cs typeface="Times New Roman"/>
              </a:rPr>
              <a:t> </a:t>
            </a:r>
            <a:r>
              <a:rPr lang="en-US" sz="2000" spc="-5" dirty="0">
                <a:latin typeface="Times New Roman"/>
                <a:cs typeface="Times New Roman"/>
              </a:rPr>
              <a:t>SCIENCE</a:t>
            </a:r>
            <a:endParaRPr lang="en-US" sz="2000" dirty="0">
              <a:latin typeface="Times New Roman"/>
              <a:cs typeface="Times New Roman"/>
            </a:endParaRPr>
          </a:p>
          <a:p>
            <a:pPr marL="0" indent="0">
              <a:lnSpc>
                <a:spcPct val="100000"/>
              </a:lnSpc>
              <a:spcBef>
                <a:spcPts val="10"/>
              </a:spcBef>
              <a:buNone/>
            </a:pPr>
            <a:endParaRPr lang="en-US" sz="2400" dirty="0">
              <a:latin typeface="Times New Roman"/>
              <a:cs typeface="Times New Roman"/>
            </a:endParaRPr>
          </a:p>
          <a:p>
            <a:pPr marL="1520189" marR="1855470" indent="0" algn="ctr">
              <a:lnSpc>
                <a:spcPct val="100000"/>
              </a:lnSpc>
              <a:buNone/>
            </a:pPr>
            <a:r>
              <a:rPr lang="en-US" sz="2000" b="1" spc="-5" dirty="0">
                <a:latin typeface="Times New Roman"/>
                <a:cs typeface="Times New Roman"/>
              </a:rPr>
              <a:t>FOR DEGREE OF</a:t>
            </a:r>
          </a:p>
          <a:p>
            <a:pPr marL="1520189" marR="1855470" indent="0" algn="ctr">
              <a:lnSpc>
                <a:spcPct val="100000"/>
              </a:lnSpc>
              <a:buNone/>
            </a:pPr>
            <a:r>
              <a:rPr lang="en-US" spc="-5" dirty="0">
                <a:latin typeface="Times New Roman"/>
                <a:cs typeface="Times New Roman"/>
              </a:rPr>
              <a:t>BACHELOR OF SCIENCE IN INFORMATION TECHNOLOGY</a:t>
            </a:r>
            <a:endParaRPr lang="gu-IN" dirty="0"/>
          </a:p>
        </p:txBody>
      </p:sp>
    </p:spTree>
    <p:extLst>
      <p:ext uri="{BB962C8B-B14F-4D97-AF65-F5344CB8AC3E}">
        <p14:creationId xmlns:p14="http://schemas.microsoft.com/office/powerpoint/2010/main" val="18602346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18DC0-60C4-ECD7-44A6-83E9757E6F64}"/>
              </a:ext>
            </a:extLst>
          </p:cNvPr>
          <p:cNvSpPr>
            <a:spLocks noGrp="1"/>
          </p:cNvSpPr>
          <p:nvPr>
            <p:ph type="title"/>
          </p:nvPr>
        </p:nvSpPr>
        <p:spPr/>
        <p:txBody>
          <a:bodyPr/>
          <a:lstStyle/>
          <a:p>
            <a:pPr algn="ctr"/>
            <a:r>
              <a:rPr lang="en-IN" sz="4400" b="1" i="0" u="none" strike="noStrike" baseline="0" dirty="0">
                <a:solidFill>
                  <a:srgbClr val="FFC000"/>
                </a:solidFill>
              </a:rPr>
              <a:t>INTRODUCTION </a:t>
            </a:r>
            <a:endParaRPr lang="gu-IN" dirty="0"/>
          </a:p>
        </p:txBody>
      </p:sp>
      <p:sp>
        <p:nvSpPr>
          <p:cNvPr id="3" name="Content Placeholder 2">
            <a:extLst>
              <a:ext uri="{FF2B5EF4-FFF2-40B4-BE49-F238E27FC236}">
                <a16:creationId xmlns:a16="http://schemas.microsoft.com/office/drawing/2014/main" id="{897A49EB-D0A6-8B14-3B9A-041B7EFEDC4A}"/>
              </a:ext>
            </a:extLst>
          </p:cNvPr>
          <p:cNvSpPr>
            <a:spLocks noGrp="1"/>
          </p:cNvSpPr>
          <p:nvPr>
            <p:ph idx="1"/>
          </p:nvPr>
        </p:nvSpPr>
        <p:spPr>
          <a:xfrm>
            <a:off x="1104293" y="1331259"/>
            <a:ext cx="8946541" cy="4195481"/>
          </a:xfrm>
        </p:spPr>
        <p:txBody>
          <a:bodyPr>
            <a:normAutofit fontScale="92500"/>
          </a:bodyPr>
          <a:lstStyle/>
          <a:p>
            <a:pPr marL="0" indent="0" algn="just">
              <a:lnSpc>
                <a:spcPct val="110000"/>
              </a:lnSpc>
              <a:buNone/>
            </a:pPr>
            <a:r>
              <a:rPr lang="en-US" sz="2400" b="0" i="0" u="none" strike="noStrike" baseline="0" dirty="0"/>
              <a:t>Master Budget is an advanced web-based financial management tool designed to streamline budgeting, expense tracking, and financial analysis. It offers users a seamless platform to record transactions, categorize expenses, and visualize financial data through interactive charts and reports. Whether for personal finance, business operations, or professional financial planning, Master Budget enhances decision-making with real-time insights and intuitive budgeting features. Its user-friendly interface ensures easy navigation, while robust security measures safeguard financial information, making it a reliable solution for effective financial management. </a:t>
            </a:r>
            <a:endParaRPr lang="gu-IN" sz="2800" dirty="0"/>
          </a:p>
        </p:txBody>
      </p:sp>
    </p:spTree>
    <p:extLst>
      <p:ext uri="{BB962C8B-B14F-4D97-AF65-F5344CB8AC3E}">
        <p14:creationId xmlns:p14="http://schemas.microsoft.com/office/powerpoint/2010/main" val="37922360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B15-0E34-07DB-F77C-9A30775AA5ED}"/>
              </a:ext>
            </a:extLst>
          </p:cNvPr>
          <p:cNvSpPr>
            <a:spLocks noGrp="1"/>
          </p:cNvSpPr>
          <p:nvPr>
            <p:ph type="title"/>
          </p:nvPr>
        </p:nvSpPr>
        <p:spPr/>
        <p:txBody>
          <a:bodyPr/>
          <a:lstStyle/>
          <a:p>
            <a:r>
              <a:rPr lang="en-IN" sz="3600" b="1" i="0" u="none" strike="noStrike" baseline="0" dirty="0">
                <a:solidFill>
                  <a:srgbClr val="FFC000"/>
                </a:solidFill>
              </a:rPr>
              <a:t>BACKGROUND </a:t>
            </a:r>
            <a:endParaRPr lang="gu-IN" sz="3600" dirty="0">
              <a:solidFill>
                <a:srgbClr val="FFC000"/>
              </a:solidFill>
            </a:endParaRPr>
          </a:p>
        </p:txBody>
      </p:sp>
      <p:sp>
        <p:nvSpPr>
          <p:cNvPr id="3" name="Content Placeholder 2">
            <a:extLst>
              <a:ext uri="{FF2B5EF4-FFF2-40B4-BE49-F238E27FC236}">
                <a16:creationId xmlns:a16="http://schemas.microsoft.com/office/drawing/2014/main" id="{46F93EC0-5D3A-0263-6C55-E494FACC4BC6}"/>
              </a:ext>
            </a:extLst>
          </p:cNvPr>
          <p:cNvSpPr>
            <a:spLocks noGrp="1"/>
          </p:cNvSpPr>
          <p:nvPr>
            <p:ph idx="1"/>
          </p:nvPr>
        </p:nvSpPr>
        <p:spPr>
          <a:xfrm>
            <a:off x="1104293" y="1331259"/>
            <a:ext cx="8946541" cy="4195481"/>
          </a:xfrm>
        </p:spPr>
        <p:txBody>
          <a:bodyPr>
            <a:normAutofit/>
          </a:bodyPr>
          <a:lstStyle/>
          <a:p>
            <a:pPr marL="0" indent="0" algn="just">
              <a:buNone/>
            </a:pPr>
            <a:r>
              <a:rPr lang="en-US" b="0" i="0" u="none" strike="noStrike" baseline="0" dirty="0">
                <a:latin typeface="+mn-lt"/>
              </a:rPr>
              <a:t>In traditional financial management, users often rely on manual methods such as spreadsheets, paper records, or standalone accounting software to track their income and expenses. While these methods offer basic financial tracking.</a:t>
            </a:r>
            <a:endParaRPr lang="gu-IN" dirty="0"/>
          </a:p>
        </p:txBody>
      </p:sp>
    </p:spTree>
    <p:extLst>
      <p:ext uri="{BB962C8B-B14F-4D97-AF65-F5344CB8AC3E}">
        <p14:creationId xmlns:p14="http://schemas.microsoft.com/office/powerpoint/2010/main" val="233071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EB5B-CB7A-6A20-732C-848D2950E6C6}"/>
              </a:ext>
            </a:extLst>
          </p:cNvPr>
          <p:cNvSpPr>
            <a:spLocks noGrp="1"/>
          </p:cNvSpPr>
          <p:nvPr>
            <p:ph type="title"/>
          </p:nvPr>
        </p:nvSpPr>
        <p:spPr>
          <a:xfrm>
            <a:off x="646111" y="452718"/>
            <a:ext cx="9404723" cy="843647"/>
          </a:xfrm>
        </p:spPr>
        <p:txBody>
          <a:bodyPr/>
          <a:lstStyle/>
          <a:p>
            <a:r>
              <a:rPr lang="en-IN" sz="4400" b="1" i="0" u="none" strike="noStrike" baseline="0" dirty="0">
                <a:solidFill>
                  <a:srgbClr val="FFC000"/>
                </a:solidFill>
                <a:latin typeface="Times New Roman" panose="02020603050405020304" pitchFamily="18" charset="0"/>
              </a:rPr>
              <a:t>OBJECTIVE</a:t>
            </a:r>
            <a:r>
              <a:rPr lang="en-IN" sz="4400" b="1" i="0" u="none" strike="noStrike" baseline="0" dirty="0">
                <a:solidFill>
                  <a:srgbClr val="656532"/>
                </a:solidFill>
                <a:latin typeface="Times New Roman" panose="02020603050405020304" pitchFamily="18" charset="0"/>
              </a:rPr>
              <a:t> </a:t>
            </a:r>
            <a:br>
              <a:rPr lang="en-IN" sz="4400" b="0" i="0" u="none" strike="noStrike" baseline="0" dirty="0">
                <a:solidFill>
                  <a:srgbClr val="656532"/>
                </a:solidFill>
                <a:latin typeface="Times New Roman" panose="02020603050405020304" pitchFamily="18" charset="0"/>
              </a:rPr>
            </a:br>
            <a:endParaRPr lang="gu-IN" dirty="0"/>
          </a:p>
        </p:txBody>
      </p:sp>
      <p:sp>
        <p:nvSpPr>
          <p:cNvPr id="3" name="Content Placeholder 2">
            <a:extLst>
              <a:ext uri="{FF2B5EF4-FFF2-40B4-BE49-F238E27FC236}">
                <a16:creationId xmlns:a16="http://schemas.microsoft.com/office/drawing/2014/main" id="{1158C3EA-2551-5A9A-5540-9ED1698129C6}"/>
              </a:ext>
            </a:extLst>
          </p:cNvPr>
          <p:cNvSpPr>
            <a:spLocks noGrp="1"/>
          </p:cNvSpPr>
          <p:nvPr>
            <p:ph idx="1"/>
          </p:nvPr>
        </p:nvSpPr>
        <p:spPr>
          <a:xfrm>
            <a:off x="1622729" y="1296365"/>
            <a:ext cx="8946541" cy="1766728"/>
          </a:xfrm>
        </p:spPr>
        <p:txBody>
          <a:bodyPr>
            <a:normAutofit/>
          </a:bodyPr>
          <a:lstStyle/>
          <a:p>
            <a:r>
              <a:rPr lang="en-US" sz="1800" b="1" i="0" u="none" strike="noStrike" baseline="0" dirty="0">
                <a:latin typeface="Times New Roman" panose="02020603050405020304" pitchFamily="18" charset="0"/>
              </a:rPr>
              <a:t>Enhance Budgeting Efficiency</a:t>
            </a:r>
            <a:endParaRPr lang="en-US" sz="1800" b="0" i="0" u="none" strike="noStrike" baseline="0" dirty="0">
              <a:latin typeface="Times New Roman" panose="02020603050405020304" pitchFamily="18" charset="0"/>
            </a:endParaRPr>
          </a:p>
          <a:p>
            <a:r>
              <a:rPr lang="en-US" sz="1800" b="1" i="0" u="none" strike="noStrike" baseline="0" dirty="0">
                <a:latin typeface="Times New Roman" panose="02020603050405020304" pitchFamily="18" charset="0"/>
              </a:rPr>
              <a:t>Improve Financial Visibility </a:t>
            </a:r>
          </a:p>
          <a:p>
            <a:r>
              <a:rPr lang="en-US" sz="1800" b="1" i="0" u="none" strike="noStrike" baseline="0" dirty="0">
                <a:latin typeface="Times New Roman" panose="02020603050405020304" pitchFamily="18" charset="0"/>
              </a:rPr>
              <a:t>Simplify Expense Tracking</a:t>
            </a:r>
            <a:endParaRPr lang="en-US" sz="1800" b="0" i="0" u="none" strike="noStrike" baseline="0" dirty="0">
              <a:latin typeface="Times New Roman" panose="02020603050405020304" pitchFamily="18" charset="0"/>
            </a:endParaRPr>
          </a:p>
          <a:p>
            <a:r>
              <a:rPr lang="en-US" sz="1800" b="1" i="0" u="none" strike="noStrike" baseline="0" dirty="0">
                <a:latin typeface="Times New Roman" panose="02020603050405020304" pitchFamily="18" charset="0"/>
              </a:rPr>
              <a:t>Support Business and Personal Finance</a:t>
            </a:r>
            <a:endParaRPr lang="en-US" sz="1800" b="0" i="0" u="none" strike="noStrike" baseline="0" dirty="0">
              <a:latin typeface="Times New Roman" panose="02020603050405020304" pitchFamily="18" charset="0"/>
            </a:endParaRPr>
          </a:p>
        </p:txBody>
      </p:sp>
      <p:sp>
        <p:nvSpPr>
          <p:cNvPr id="4" name="Title 1">
            <a:extLst>
              <a:ext uri="{FF2B5EF4-FFF2-40B4-BE49-F238E27FC236}">
                <a16:creationId xmlns:a16="http://schemas.microsoft.com/office/drawing/2014/main" id="{159993D9-A4F2-B47B-E61B-B9A55D0E9D39}"/>
              </a:ext>
            </a:extLst>
          </p:cNvPr>
          <p:cNvSpPr txBox="1">
            <a:spLocks/>
          </p:cNvSpPr>
          <p:nvPr/>
        </p:nvSpPr>
        <p:spPr>
          <a:xfrm>
            <a:off x="646111" y="3259863"/>
            <a:ext cx="9404723" cy="84364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dirty="0">
                <a:solidFill>
                  <a:srgbClr val="FFC000"/>
                </a:solidFill>
                <a:latin typeface="Times New Roman" panose="02020603050405020304" pitchFamily="18" charset="0"/>
              </a:rPr>
              <a:t>PURPOSE</a:t>
            </a:r>
            <a:endParaRPr lang="gu-IN" dirty="0"/>
          </a:p>
        </p:txBody>
      </p:sp>
      <p:sp>
        <p:nvSpPr>
          <p:cNvPr id="5" name="Content Placeholder 2">
            <a:extLst>
              <a:ext uri="{FF2B5EF4-FFF2-40B4-BE49-F238E27FC236}">
                <a16:creationId xmlns:a16="http://schemas.microsoft.com/office/drawing/2014/main" id="{B2DA141E-B2E3-556C-6ABE-88447AABB385}"/>
              </a:ext>
            </a:extLst>
          </p:cNvPr>
          <p:cNvSpPr txBox="1">
            <a:spLocks/>
          </p:cNvSpPr>
          <p:nvPr/>
        </p:nvSpPr>
        <p:spPr>
          <a:xfrm>
            <a:off x="1622728" y="4003388"/>
            <a:ext cx="8946541" cy="17667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1800" b="1" dirty="0">
                <a:latin typeface="Times New Roman" panose="02020603050405020304" pitchFamily="18" charset="0"/>
              </a:rPr>
              <a:t>Empower users with tools to monitor their financial health.</a:t>
            </a:r>
          </a:p>
          <a:p>
            <a:r>
              <a:rPr lang="en-US" sz="1800" b="1" dirty="0">
                <a:latin typeface="Times New Roman" panose="02020603050405020304" pitchFamily="18" charset="0"/>
              </a:rPr>
              <a:t>Simplify the complexities of budget management and tax planning.</a:t>
            </a:r>
          </a:p>
          <a:p>
            <a:r>
              <a:rPr lang="en-US" sz="1800" b="1" dirty="0">
                <a:latin typeface="Times New Roman" panose="02020603050405020304" pitchFamily="18" charset="0"/>
              </a:rPr>
              <a:t>Offer a customizable platform tailored to diverse financial needs.</a:t>
            </a:r>
            <a:endParaRPr lang="en-US" sz="1800" dirty="0">
              <a:latin typeface="Times New Roman" panose="02020603050405020304" pitchFamily="18" charset="0"/>
            </a:endParaRPr>
          </a:p>
        </p:txBody>
      </p:sp>
    </p:spTree>
    <p:extLst>
      <p:ext uri="{BB962C8B-B14F-4D97-AF65-F5344CB8AC3E}">
        <p14:creationId xmlns:p14="http://schemas.microsoft.com/office/powerpoint/2010/main" val="1534728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2539-416A-B8A9-3E33-1D100633A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1E5D61-0A77-08E5-F8D0-282037AF2E64}"/>
              </a:ext>
            </a:extLst>
          </p:cNvPr>
          <p:cNvSpPr>
            <a:spLocks noGrp="1"/>
          </p:cNvSpPr>
          <p:nvPr>
            <p:ph type="title"/>
          </p:nvPr>
        </p:nvSpPr>
        <p:spPr>
          <a:xfrm>
            <a:off x="646111" y="452718"/>
            <a:ext cx="9404723" cy="843647"/>
          </a:xfrm>
        </p:spPr>
        <p:txBody>
          <a:bodyPr/>
          <a:lstStyle/>
          <a:p>
            <a:r>
              <a:rPr lang="en-US" sz="4400" b="1" dirty="0">
                <a:solidFill>
                  <a:srgbClr val="FFC000"/>
                </a:solidFill>
                <a:latin typeface="Times New Roman" panose="02020603050405020304" pitchFamily="18" charset="0"/>
              </a:rPr>
              <a:t>SCOPE</a:t>
            </a:r>
            <a:endParaRPr lang="gu-IN" sz="4400" b="1" dirty="0">
              <a:solidFill>
                <a:srgbClr val="FFC000"/>
              </a:solidFill>
              <a:latin typeface="Times New Roman" panose="02020603050405020304" pitchFamily="18" charset="0"/>
            </a:endParaRPr>
          </a:p>
        </p:txBody>
      </p:sp>
      <p:sp>
        <p:nvSpPr>
          <p:cNvPr id="3" name="Content Placeholder 2">
            <a:extLst>
              <a:ext uri="{FF2B5EF4-FFF2-40B4-BE49-F238E27FC236}">
                <a16:creationId xmlns:a16="http://schemas.microsoft.com/office/drawing/2014/main" id="{9F6D33DA-D641-2165-499B-BBCAD2BFADD6}"/>
              </a:ext>
            </a:extLst>
          </p:cNvPr>
          <p:cNvSpPr>
            <a:spLocks noGrp="1"/>
          </p:cNvSpPr>
          <p:nvPr>
            <p:ph idx="1"/>
          </p:nvPr>
        </p:nvSpPr>
        <p:spPr>
          <a:xfrm>
            <a:off x="1622729" y="1296365"/>
            <a:ext cx="8946541" cy="1766728"/>
          </a:xfrm>
        </p:spPr>
        <p:txBody>
          <a:bodyPr>
            <a:normAutofit fontScale="92500" lnSpcReduction="10000"/>
          </a:bodyPr>
          <a:lstStyle/>
          <a:p>
            <a:r>
              <a:rPr lang="en-US" sz="1800" b="1" i="0" u="none" strike="noStrike" baseline="0" dirty="0">
                <a:latin typeface="Times New Roman" panose="02020603050405020304" pitchFamily="18" charset="0"/>
              </a:rPr>
              <a:t>The Master Budget system will:</a:t>
            </a:r>
          </a:p>
          <a:p>
            <a:r>
              <a:rPr lang="en-US" sz="1800" b="1" i="0" u="none" strike="noStrike" baseline="0" dirty="0">
                <a:latin typeface="Times New Roman" panose="02020603050405020304" pitchFamily="18" charset="0"/>
              </a:rPr>
              <a:t>Be accessible through a web-based interface.</a:t>
            </a:r>
          </a:p>
          <a:p>
            <a:r>
              <a:rPr lang="en-US" sz="1800" b="1" i="0" u="none" strike="noStrike" baseline="0" dirty="0">
                <a:latin typeface="Times New Roman" panose="02020603050405020304" pitchFamily="18" charset="0"/>
              </a:rPr>
              <a:t>Support multiple currencies and customizable categories.</a:t>
            </a:r>
          </a:p>
          <a:p>
            <a:r>
              <a:rPr lang="en-US" sz="1800" b="1" i="0" u="none" strike="noStrike" baseline="0" dirty="0">
                <a:latin typeface="Times New Roman" panose="02020603050405020304" pitchFamily="18" charset="0"/>
              </a:rPr>
              <a:t>Include secure login for administrators and end users.</a:t>
            </a:r>
          </a:p>
          <a:p>
            <a:r>
              <a:rPr lang="en-US" sz="1800" b="1" i="0" u="none" strike="noStrike" baseline="0" dirty="0">
                <a:latin typeface="Times New Roman" panose="02020603050405020304" pitchFamily="18" charset="0"/>
              </a:rPr>
              <a:t>Provide exportable financial reports for a selected date range.</a:t>
            </a:r>
            <a:endParaRPr lang="en-US" sz="1800" b="0" i="0" u="none" strike="noStrike" baseline="0" dirty="0">
              <a:latin typeface="Times New Roman" panose="02020603050405020304" pitchFamily="18" charset="0"/>
            </a:endParaRPr>
          </a:p>
        </p:txBody>
      </p:sp>
      <p:sp>
        <p:nvSpPr>
          <p:cNvPr id="4" name="Title 1">
            <a:extLst>
              <a:ext uri="{FF2B5EF4-FFF2-40B4-BE49-F238E27FC236}">
                <a16:creationId xmlns:a16="http://schemas.microsoft.com/office/drawing/2014/main" id="{5F5819DA-09F3-199F-DEB7-42828E613364}"/>
              </a:ext>
            </a:extLst>
          </p:cNvPr>
          <p:cNvSpPr txBox="1">
            <a:spLocks/>
          </p:cNvSpPr>
          <p:nvPr/>
        </p:nvSpPr>
        <p:spPr>
          <a:xfrm>
            <a:off x="646111" y="3259863"/>
            <a:ext cx="9404723" cy="843647"/>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dirty="0">
                <a:solidFill>
                  <a:srgbClr val="FFC000"/>
                </a:solidFill>
                <a:latin typeface="Times New Roman" panose="02020603050405020304" pitchFamily="18" charset="0"/>
              </a:rPr>
              <a:t>APPLICABILITY</a:t>
            </a:r>
            <a:endParaRPr lang="gu-IN" dirty="0"/>
          </a:p>
        </p:txBody>
      </p:sp>
      <p:sp>
        <p:nvSpPr>
          <p:cNvPr id="5" name="Content Placeholder 2">
            <a:extLst>
              <a:ext uri="{FF2B5EF4-FFF2-40B4-BE49-F238E27FC236}">
                <a16:creationId xmlns:a16="http://schemas.microsoft.com/office/drawing/2014/main" id="{65AAC478-4256-BEC5-320C-05B3623A2C6F}"/>
              </a:ext>
            </a:extLst>
          </p:cNvPr>
          <p:cNvSpPr txBox="1">
            <a:spLocks/>
          </p:cNvSpPr>
          <p:nvPr/>
        </p:nvSpPr>
        <p:spPr>
          <a:xfrm>
            <a:off x="1622728" y="4003388"/>
            <a:ext cx="8946541" cy="17667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1800" b="1" dirty="0">
                <a:latin typeface="Times New Roman" panose="02020603050405020304" pitchFamily="18" charset="0"/>
              </a:rPr>
              <a:t>Individuals seeking personal financial management tools.</a:t>
            </a:r>
          </a:p>
          <a:p>
            <a:r>
              <a:rPr lang="en-US" sz="1800" b="1" dirty="0">
                <a:latin typeface="Times New Roman" panose="02020603050405020304" pitchFamily="18" charset="0"/>
              </a:rPr>
              <a:t>Small and medium enterprises needing structured budget planning.</a:t>
            </a:r>
          </a:p>
          <a:p>
            <a:r>
              <a:rPr lang="en-US" sz="1800" b="1" dirty="0">
                <a:latin typeface="Times New Roman" panose="02020603050405020304" pitchFamily="18" charset="0"/>
              </a:rPr>
              <a:t>Financial advisors and tax professionals looking for an integrated solution.</a:t>
            </a:r>
            <a:endParaRPr lang="en-US" sz="1800" dirty="0">
              <a:latin typeface="Times New Roman" panose="02020603050405020304" pitchFamily="18" charset="0"/>
            </a:endParaRPr>
          </a:p>
        </p:txBody>
      </p:sp>
    </p:spTree>
    <p:extLst>
      <p:ext uri="{BB962C8B-B14F-4D97-AF65-F5344CB8AC3E}">
        <p14:creationId xmlns:p14="http://schemas.microsoft.com/office/powerpoint/2010/main" val="593864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7F7E-3D88-65AA-3B51-B6844ECD766C}"/>
              </a:ext>
            </a:extLst>
          </p:cNvPr>
          <p:cNvSpPr>
            <a:spLocks noGrp="1"/>
          </p:cNvSpPr>
          <p:nvPr>
            <p:ph type="title"/>
          </p:nvPr>
        </p:nvSpPr>
        <p:spPr/>
        <p:txBody>
          <a:bodyPr/>
          <a:lstStyle/>
          <a:p>
            <a:pPr algn="ctr"/>
            <a:r>
              <a:rPr lang="en-US" sz="4400" b="1" dirty="0">
                <a:solidFill>
                  <a:srgbClr val="FFC000"/>
                </a:solidFill>
                <a:latin typeface="Times New Roman" panose="02020603050405020304" pitchFamily="18" charset="0"/>
                <a:cs typeface="Times New Roman" panose="02020603050405020304" pitchFamily="18" charset="0"/>
              </a:rPr>
              <a:t>SYSTEM DESIGN</a:t>
            </a:r>
            <a:endParaRPr lang="gu-IN" dirty="0">
              <a:solidFill>
                <a:srgbClr val="FFC000"/>
              </a:solidFill>
            </a:endParaRPr>
          </a:p>
        </p:txBody>
      </p:sp>
      <p:pic>
        <p:nvPicPr>
          <p:cNvPr id="5" name="Content Placeholder 4">
            <a:extLst>
              <a:ext uri="{FF2B5EF4-FFF2-40B4-BE49-F238E27FC236}">
                <a16:creationId xmlns:a16="http://schemas.microsoft.com/office/drawing/2014/main" id="{C396BF1F-5816-FA3A-6FF7-18BA8090FE50}"/>
              </a:ext>
            </a:extLst>
          </p:cNvPr>
          <p:cNvPicPr>
            <a:picLocks noGrp="1" noChangeAspect="1"/>
          </p:cNvPicPr>
          <p:nvPr>
            <p:ph idx="1"/>
          </p:nvPr>
        </p:nvPicPr>
        <p:blipFill>
          <a:blip r:embed="rId2"/>
          <a:stretch>
            <a:fillRect/>
          </a:stretch>
        </p:blipFill>
        <p:spPr>
          <a:xfrm>
            <a:off x="328246" y="2914389"/>
            <a:ext cx="11045603" cy="2742145"/>
          </a:xfrm>
        </p:spPr>
      </p:pic>
      <p:sp>
        <p:nvSpPr>
          <p:cNvPr id="6" name="TextBox 5">
            <a:extLst>
              <a:ext uri="{FF2B5EF4-FFF2-40B4-BE49-F238E27FC236}">
                <a16:creationId xmlns:a16="http://schemas.microsoft.com/office/drawing/2014/main" id="{D49DED9B-9FE2-E3F5-5129-D6142483D64B}"/>
              </a:ext>
            </a:extLst>
          </p:cNvPr>
          <p:cNvSpPr txBox="1"/>
          <p:nvPr/>
        </p:nvSpPr>
        <p:spPr>
          <a:xfrm rot="10800000" flipV="1">
            <a:off x="646111" y="1598988"/>
            <a:ext cx="7419366" cy="523220"/>
          </a:xfrm>
          <a:prstGeom prst="rect">
            <a:avLst/>
          </a:prstGeom>
          <a:noFill/>
        </p:spPr>
        <p:txBody>
          <a:bodyPr wrap="square" rtlCol="0">
            <a:spAutoFit/>
          </a:bodyPr>
          <a:lstStyle/>
          <a:p>
            <a:r>
              <a:rPr lang="da-DK" sz="2800" b="1" dirty="0">
                <a:latin typeface="Times New Roman" panose="02020603050405020304" pitchFamily="18" charset="0"/>
              </a:rPr>
              <a:t>Context</a:t>
            </a:r>
            <a:r>
              <a:rPr lang="da-DK" sz="2800" b="1" i="0" u="none" strike="noStrike" baseline="0" dirty="0">
                <a:latin typeface="Times New Roman" panose="02020603050405020304" pitchFamily="18" charset="0"/>
              </a:rPr>
              <a:t> Level DFD for Master Budget System </a:t>
            </a:r>
            <a:endParaRPr lang="da-DK" sz="2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7335177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69377-9009-B4F6-8D36-CEBF682D80DD}"/>
              </a:ext>
            </a:extLst>
          </p:cNvPr>
          <p:cNvSpPr>
            <a:spLocks noGrp="1"/>
          </p:cNvSpPr>
          <p:nvPr>
            <p:ph type="title"/>
          </p:nvPr>
        </p:nvSpPr>
        <p:spPr/>
        <p:txBody>
          <a:bodyPr/>
          <a:lstStyle/>
          <a:p>
            <a:br>
              <a:rPr lang="gu-IN" sz="1800" b="0" i="0" u="none" strike="noStrike" baseline="0" dirty="0">
                <a:solidFill>
                  <a:schemeClr val="tx1"/>
                </a:solidFill>
                <a:latin typeface="Times New Roman" panose="02020603050405020304" pitchFamily="18" charset="0"/>
              </a:rPr>
            </a:br>
            <a:r>
              <a:rPr lang="en-US" sz="1800" b="1" i="0" u="none" strike="noStrike" baseline="0" dirty="0">
                <a:solidFill>
                  <a:schemeClr val="tx1"/>
                </a:solidFill>
                <a:latin typeface="Times New Roman" panose="02020603050405020304" pitchFamily="18" charset="0"/>
              </a:rPr>
              <a:t>1st Level DFD for User </a:t>
            </a:r>
            <a:endParaRPr lang="gu-IN" dirty="0">
              <a:solidFill>
                <a:schemeClr val="tx1"/>
              </a:solidFill>
            </a:endParaRPr>
          </a:p>
        </p:txBody>
      </p:sp>
      <p:pic>
        <p:nvPicPr>
          <p:cNvPr id="5" name="Content Placeholder 4">
            <a:extLst>
              <a:ext uri="{FF2B5EF4-FFF2-40B4-BE49-F238E27FC236}">
                <a16:creationId xmlns:a16="http://schemas.microsoft.com/office/drawing/2014/main" id="{C5F4BA51-C67F-5BB5-A41C-8306FA7468AA}"/>
              </a:ext>
            </a:extLst>
          </p:cNvPr>
          <p:cNvPicPr>
            <a:picLocks noGrp="1" noChangeAspect="1"/>
          </p:cNvPicPr>
          <p:nvPr>
            <p:ph idx="1"/>
          </p:nvPr>
        </p:nvPicPr>
        <p:blipFill>
          <a:blip r:embed="rId2"/>
          <a:stretch>
            <a:fillRect/>
          </a:stretch>
        </p:blipFill>
        <p:spPr>
          <a:xfrm>
            <a:off x="3428903" y="1331118"/>
            <a:ext cx="4642877" cy="5074163"/>
          </a:xfrm>
        </p:spPr>
      </p:pic>
    </p:spTree>
    <p:extLst>
      <p:ext uri="{BB962C8B-B14F-4D97-AF65-F5344CB8AC3E}">
        <p14:creationId xmlns:p14="http://schemas.microsoft.com/office/powerpoint/2010/main" val="1929082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746D3-9E22-0541-8D56-7CD9C08B3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2E092-ADFF-666C-2742-176E777B9986}"/>
              </a:ext>
            </a:extLst>
          </p:cNvPr>
          <p:cNvSpPr>
            <a:spLocks noGrp="1"/>
          </p:cNvSpPr>
          <p:nvPr>
            <p:ph type="title"/>
          </p:nvPr>
        </p:nvSpPr>
        <p:spPr/>
        <p:txBody>
          <a:bodyPr/>
          <a:lstStyle/>
          <a:p>
            <a:br>
              <a:rPr lang="gu-IN" sz="1800" b="0" i="0" u="none" strike="noStrike" baseline="0" dirty="0">
                <a:solidFill>
                  <a:schemeClr val="tx1"/>
                </a:solidFill>
                <a:latin typeface="Times New Roman" panose="02020603050405020304" pitchFamily="18" charset="0"/>
              </a:rPr>
            </a:br>
            <a:r>
              <a:rPr lang="en-US" sz="1800" b="1" dirty="0">
                <a:solidFill>
                  <a:schemeClr val="tx1"/>
                </a:solidFill>
                <a:latin typeface="Times New Roman" panose="02020603050405020304" pitchFamily="18" charset="0"/>
              </a:rPr>
              <a:t>2</a:t>
            </a:r>
            <a:r>
              <a:rPr lang="en-US" sz="1800" b="1" i="0" u="none" strike="noStrike" baseline="0" dirty="0">
                <a:solidFill>
                  <a:schemeClr val="tx1"/>
                </a:solidFill>
                <a:latin typeface="Times New Roman" panose="02020603050405020304" pitchFamily="18" charset="0"/>
              </a:rPr>
              <a:t>st Level DFD for User </a:t>
            </a:r>
            <a:endParaRPr lang="gu-IN" dirty="0">
              <a:solidFill>
                <a:schemeClr val="tx1"/>
              </a:solidFill>
            </a:endParaRPr>
          </a:p>
        </p:txBody>
      </p:sp>
      <p:pic>
        <p:nvPicPr>
          <p:cNvPr id="9" name="Picture 8">
            <a:extLst>
              <a:ext uri="{FF2B5EF4-FFF2-40B4-BE49-F238E27FC236}">
                <a16:creationId xmlns:a16="http://schemas.microsoft.com/office/drawing/2014/main" id="{3A4FD18C-FEDD-3B03-9252-79F4136A74EB}"/>
              </a:ext>
            </a:extLst>
          </p:cNvPr>
          <p:cNvPicPr>
            <a:picLocks noChangeAspect="1"/>
          </p:cNvPicPr>
          <p:nvPr/>
        </p:nvPicPr>
        <p:blipFill>
          <a:blip r:embed="rId2"/>
          <a:stretch>
            <a:fillRect/>
          </a:stretch>
        </p:blipFill>
        <p:spPr>
          <a:xfrm>
            <a:off x="5116233" y="264930"/>
            <a:ext cx="4387027" cy="6248399"/>
          </a:xfrm>
          <a:prstGeom prst="rect">
            <a:avLst/>
          </a:prstGeom>
        </p:spPr>
      </p:pic>
    </p:spTree>
    <p:extLst>
      <p:ext uri="{BB962C8B-B14F-4D97-AF65-F5344CB8AC3E}">
        <p14:creationId xmlns:p14="http://schemas.microsoft.com/office/powerpoint/2010/main" val="14197929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175</TotalTime>
  <Words>471</Words>
  <Application>Microsoft Office PowerPoint</Application>
  <PresentationFormat>Widescreen</PresentationFormat>
  <Paragraphs>54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Times New Roman</vt:lpstr>
      <vt:lpstr>Wingdings 3</vt:lpstr>
      <vt:lpstr>Business Strategy</vt:lpstr>
      <vt:lpstr>MASTER BUDGET</vt:lpstr>
      <vt:lpstr>PowerPoint Presentation</vt:lpstr>
      <vt:lpstr>INTRODUCTION </vt:lpstr>
      <vt:lpstr>BACKGROUND </vt:lpstr>
      <vt:lpstr>OBJECTIVE  </vt:lpstr>
      <vt:lpstr>SCOPE</vt:lpstr>
      <vt:lpstr>SYSTEM DESIGN</vt:lpstr>
      <vt:lpstr> 1st Level DFD for User </vt:lpstr>
      <vt:lpstr> 2st Level DFD for User </vt:lpstr>
      <vt:lpstr> 3rd Level DFD for User in Income </vt:lpstr>
      <vt:lpstr>3rd Level DFD for User in Expenses </vt:lpstr>
      <vt:lpstr>1st Level DFD for ADMIN </vt:lpstr>
      <vt:lpstr>2nd Level DFD for ADMIN </vt:lpstr>
      <vt:lpstr>LIMITATION OF SYSTEM </vt:lpstr>
      <vt:lpstr>FUTURE SCOPE OF APPLICATION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 Dodiya</dc:creator>
  <cp:lastModifiedBy>Vinay Dodiya</cp:lastModifiedBy>
  <cp:revision>3</cp:revision>
  <cp:lastPrinted>2012-08-15T21:38:02Z</cp:lastPrinted>
  <dcterms:created xsi:type="dcterms:W3CDTF">2025-04-06T10:31:19Z</dcterms:created>
  <dcterms:modified xsi:type="dcterms:W3CDTF">2025-04-07T05:32:08Z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