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88" r:id="rId4"/>
    <p:sldId id="290" r:id="rId5"/>
    <p:sldId id="278" r:id="rId6"/>
    <p:sldId id="280" r:id="rId7"/>
    <p:sldId id="282" r:id="rId8"/>
    <p:sldId id="263" r:id="rId9"/>
    <p:sldId id="276" r:id="rId10"/>
    <p:sldId id="277" r:id="rId11"/>
    <p:sldId id="264" r:id="rId12"/>
    <p:sldId id="279" r:id="rId13"/>
    <p:sldId id="292" r:id="rId14"/>
    <p:sldId id="266" r:id="rId15"/>
    <p:sldId id="29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 Krishnan" initials="VK" lastIdx="4" clrIdx="0">
    <p:extLst>
      <p:ext uri="{19B8F6BF-5375-455C-9EA6-DF929625EA0E}">
        <p15:presenceInfo xmlns:p15="http://schemas.microsoft.com/office/powerpoint/2012/main" userId="704044273950ff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250"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sorterViewPr>
    <p:cViewPr>
      <p:scale>
        <a:sx n="70" d="100"/>
        <a:sy n="70" d="100"/>
      </p:scale>
      <p:origin x="0" y="-5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19788-A8F5-4B6C-BF5A-1E8CEE63722D}" type="datetimeFigureOut">
              <a:rPr lang="en-US" smtClean="0"/>
              <a:t>3/18/2018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502E2-319F-4348-84FC-9C44463B3D29}" type="slidenum">
              <a:rPr lang="en-US" smtClean="0"/>
              <a:t>‹#›</a:t>
            </a:fld>
            <a:endParaRPr lang="en-US"/>
          </a:p>
        </p:txBody>
      </p:sp>
    </p:spTree>
    <p:extLst>
      <p:ext uri="{BB962C8B-B14F-4D97-AF65-F5344CB8AC3E}">
        <p14:creationId xmlns:p14="http://schemas.microsoft.com/office/powerpoint/2010/main" val="2356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Vinay Krishnan</a:t>
            </a:r>
          </a:p>
          <a:p>
            <a:r>
              <a:rPr lang="en-US" dirty="0"/>
              <a:t>My partner……</a:t>
            </a:r>
          </a:p>
          <a:p>
            <a:endParaRPr lang="en-US" dirty="0"/>
          </a:p>
          <a:p>
            <a:r>
              <a:rPr lang="en-US" dirty="0"/>
              <a:t>Our project is Real Time Facial Recognition using Principal Component Analysis Also Known as PCA</a:t>
            </a:r>
          </a:p>
          <a:p>
            <a:endParaRPr lang="en-US" dirty="0"/>
          </a:p>
          <a:p>
            <a:r>
              <a:rPr lang="en-US" dirty="0"/>
              <a:t>Our Project Mentor is Britton Finley</a:t>
            </a:r>
          </a:p>
          <a:p>
            <a:r>
              <a:rPr lang="en-US" dirty="0"/>
              <a:t>Our Advising Teacher is Mr. Sturges</a:t>
            </a:r>
          </a:p>
        </p:txBody>
      </p:sp>
      <p:sp>
        <p:nvSpPr>
          <p:cNvPr id="4" name="Slide Number Placeholder 3"/>
          <p:cNvSpPr>
            <a:spLocks noGrp="1"/>
          </p:cNvSpPr>
          <p:nvPr>
            <p:ph type="sldNum" sz="quarter" idx="10"/>
          </p:nvPr>
        </p:nvSpPr>
        <p:spPr/>
        <p:txBody>
          <a:bodyPr/>
          <a:lstStyle/>
          <a:p>
            <a:fld id="{214502E2-319F-4348-84FC-9C44463B3D29}" type="slidenum">
              <a:rPr lang="en-US" smtClean="0"/>
              <a:t>1</a:t>
            </a:fld>
            <a:endParaRPr lang="en-US"/>
          </a:p>
        </p:txBody>
      </p:sp>
    </p:spTree>
    <p:extLst>
      <p:ext uri="{BB962C8B-B14F-4D97-AF65-F5344CB8AC3E}">
        <p14:creationId xmlns:p14="http://schemas.microsoft.com/office/powerpoint/2010/main" val="3582928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a graphical representation of the algorithm</a:t>
            </a:r>
          </a:p>
          <a:p>
            <a:pPr marL="171450" indent="-171450">
              <a:buFontTx/>
              <a:buChar char="-"/>
            </a:pPr>
            <a:r>
              <a:rPr lang="en-US" dirty="0"/>
              <a:t>Following slides is the Python code for the facial recognition program</a:t>
            </a:r>
          </a:p>
          <a:p>
            <a:pPr marL="171450" indent="-171450">
              <a:buFontTx/>
              <a:buChar char="-"/>
            </a:pPr>
            <a:r>
              <a:rPr lang="en-US" dirty="0"/>
              <a:t>We first </a:t>
            </a:r>
          </a:p>
          <a:p>
            <a:pPr marL="171450" indent="-171450">
              <a:buFontTx/>
              <a:buChar char="-"/>
            </a:pPr>
            <a:r>
              <a:rPr lang="en-US" dirty="0"/>
              <a:t>I: Convert images into “computer” readable version of that image – this is called Code for acquiring the images</a:t>
            </a:r>
          </a:p>
          <a:p>
            <a:pPr marL="171450" indent="-171450">
              <a:buFontTx/>
              <a:buChar char="-"/>
            </a:pPr>
            <a:r>
              <a:rPr lang="en-US" dirty="0"/>
              <a:t>II. Compile image vectors into common set and subtract shared data (leaving images with only their unique data points) – this is called the Subtract mean face value</a:t>
            </a:r>
          </a:p>
          <a:p>
            <a:pPr marL="171450" indent="-171450">
              <a:buFontTx/>
              <a:buChar char="-"/>
            </a:pPr>
            <a:r>
              <a:rPr lang="en-US" dirty="0"/>
              <a:t>III. Generate reduced version of the training data while retaining all important information of the set – this is the generate the covariance matrix step – which is the dimensionality reduction</a:t>
            </a:r>
          </a:p>
          <a:p>
            <a:pPr marL="171450" indent="-171450">
              <a:buFontTx/>
              <a:buChar char="-"/>
            </a:pPr>
            <a:r>
              <a:rPr lang="en-US" dirty="0"/>
              <a:t>IV. Finding the unique points of the REDUCED dataset – from the dimensionality reduction we find the eigen decomposition which leads to the final step of getting the </a:t>
            </a:r>
          </a:p>
          <a:p>
            <a:pPr marL="171450" indent="-171450">
              <a:buFontTx/>
              <a:buChar char="-"/>
            </a:pPr>
            <a:r>
              <a:rPr lang="en-US" dirty="0"/>
              <a:t>V. “Eigenface” is the output set of unique numerical identifiers which is what is on the next slide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14502E2-319F-4348-84FC-9C44463B3D29}" type="slidenum">
              <a:rPr lang="en-US" smtClean="0"/>
              <a:t>10</a:t>
            </a:fld>
            <a:endParaRPr lang="en-US"/>
          </a:p>
        </p:txBody>
      </p:sp>
    </p:spTree>
    <p:extLst>
      <p:ext uri="{BB962C8B-B14F-4D97-AF65-F5344CB8AC3E}">
        <p14:creationId xmlns:p14="http://schemas.microsoft.com/office/powerpoint/2010/main" val="1865794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Code for Facial Recognition</a:t>
            </a:r>
          </a:p>
        </p:txBody>
      </p:sp>
      <p:sp>
        <p:nvSpPr>
          <p:cNvPr id="4" name="Slide Number Placeholder 3"/>
          <p:cNvSpPr>
            <a:spLocks noGrp="1"/>
          </p:cNvSpPr>
          <p:nvPr>
            <p:ph type="sldNum" sz="quarter" idx="10"/>
          </p:nvPr>
        </p:nvSpPr>
        <p:spPr/>
        <p:txBody>
          <a:bodyPr/>
          <a:lstStyle/>
          <a:p>
            <a:fld id="{214502E2-319F-4348-84FC-9C44463B3D29}" type="slidenum">
              <a:rPr lang="en-US" smtClean="0"/>
              <a:t>11</a:t>
            </a:fld>
            <a:endParaRPr lang="en-US"/>
          </a:p>
        </p:txBody>
      </p:sp>
    </p:spTree>
    <p:extLst>
      <p:ext uri="{BB962C8B-B14F-4D97-AF65-F5344CB8AC3E}">
        <p14:creationId xmlns:p14="http://schemas.microsoft.com/office/powerpoint/2010/main" val="90798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Shown here are the Data results from volunteers. We had 5 subjects that volunteered</a:t>
            </a:r>
          </a:p>
          <a:p>
            <a:pPr marL="171450" indent="-171450">
              <a:buFontTx/>
              <a:buChar char="-"/>
            </a:pPr>
            <a:r>
              <a:rPr lang="en-US" dirty="0"/>
              <a:t>The 1</a:t>
            </a:r>
            <a:r>
              <a:rPr lang="en-US" baseline="30000" dirty="0"/>
              <a:t>st</a:t>
            </a:r>
            <a:r>
              <a:rPr lang="en-US" dirty="0"/>
              <a:t> column of numbers is the Accuracy:  Accuracy when matched to the trained data set. So when the image was scanned how accurately was the program able to pull the image from the Trained data set.</a:t>
            </a:r>
          </a:p>
          <a:p>
            <a:pPr marL="171450" indent="-171450">
              <a:buFontTx/>
              <a:buChar char="-"/>
            </a:pPr>
            <a:r>
              <a:rPr lang="en-US" dirty="0"/>
              <a:t>The 2</a:t>
            </a:r>
            <a:r>
              <a:rPr lang="en-US" baseline="30000" dirty="0"/>
              <a:t>nd</a:t>
            </a:r>
            <a:r>
              <a:rPr lang="en-US" dirty="0"/>
              <a:t> column is the Average Match Confidence: it is the  Algorithm’s confidence that the match is accurate</a:t>
            </a:r>
          </a:p>
          <a:p>
            <a:pPr marL="171450" indent="-171450">
              <a:buFontTx/>
              <a:buChar char="-"/>
            </a:pPr>
            <a:endParaRPr lang="en-US" dirty="0"/>
          </a:p>
          <a:p>
            <a:pPr marL="171450" indent="-171450">
              <a:buFontTx/>
              <a:buChar char="-"/>
            </a:pPr>
            <a:endParaRPr lang="en-US" dirty="0"/>
          </a:p>
          <a:p>
            <a:pPr marL="171450" indent="-171450">
              <a:buFontTx/>
              <a:buChar char="-"/>
            </a:pPr>
            <a:r>
              <a:rPr lang="en-US" dirty="0"/>
              <a:t>To improve Accuracy: we would need to Increase number of data points for a subject in varied conditions </a:t>
            </a:r>
            <a:r>
              <a:rPr lang="en-US" dirty="0">
                <a:sym typeface="Wingdings" panose="05000000000000000000" pitchFamily="2" charset="2"/>
              </a:rPr>
              <a:t> </a:t>
            </a:r>
            <a:r>
              <a:rPr lang="en-US" b="1" dirty="0"/>
              <a:t>MORE DATA!</a:t>
            </a:r>
          </a:p>
          <a:p>
            <a:pPr marL="171450" indent="-171450">
              <a:buFontTx/>
              <a:buChar char="-"/>
            </a:pPr>
            <a:r>
              <a:rPr lang="en-US" dirty="0"/>
              <a:t>To improve Confidence: we need to Improve quality of data points </a:t>
            </a:r>
            <a:r>
              <a:rPr lang="en-US" dirty="0">
                <a:sym typeface="Wingdings" panose="05000000000000000000" pitchFamily="2" charset="2"/>
              </a:rPr>
              <a:t> </a:t>
            </a:r>
            <a:r>
              <a:rPr lang="en-US" b="1" dirty="0">
                <a:sym typeface="Wingdings" panose="05000000000000000000" pitchFamily="2" charset="2"/>
              </a:rPr>
              <a:t>BETTER DATA! E.g. lighting conditions, higher resolution camera etc.</a:t>
            </a:r>
            <a:endParaRPr lang="en-US" b="1" dirty="0"/>
          </a:p>
        </p:txBody>
      </p:sp>
      <p:sp>
        <p:nvSpPr>
          <p:cNvPr id="4" name="Slide Number Placeholder 3"/>
          <p:cNvSpPr>
            <a:spLocks noGrp="1"/>
          </p:cNvSpPr>
          <p:nvPr>
            <p:ph type="sldNum" sz="quarter" idx="10"/>
          </p:nvPr>
        </p:nvSpPr>
        <p:spPr/>
        <p:txBody>
          <a:bodyPr/>
          <a:lstStyle/>
          <a:p>
            <a:fld id="{214502E2-319F-4348-84FC-9C44463B3D29}" type="slidenum">
              <a:rPr lang="en-US" smtClean="0"/>
              <a:t>12</a:t>
            </a:fld>
            <a:endParaRPr lang="en-US"/>
          </a:p>
        </p:txBody>
      </p:sp>
    </p:spTree>
    <p:extLst>
      <p:ext uri="{BB962C8B-B14F-4D97-AF65-F5344CB8AC3E}">
        <p14:creationId xmlns:p14="http://schemas.microsoft.com/office/powerpoint/2010/main" val="328706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Shown here are the Data results from volunteers. We had 5 subjects that volunteered</a:t>
            </a:r>
          </a:p>
          <a:p>
            <a:pPr marL="171450" indent="-171450">
              <a:buFontTx/>
              <a:buChar char="-"/>
            </a:pPr>
            <a:r>
              <a:rPr lang="en-US" dirty="0"/>
              <a:t>The 1</a:t>
            </a:r>
            <a:r>
              <a:rPr lang="en-US" baseline="30000" dirty="0"/>
              <a:t>st</a:t>
            </a:r>
            <a:r>
              <a:rPr lang="en-US" dirty="0"/>
              <a:t> column of numbers is the Accuracy:  Accuracy when matched to the trained data set. So when the image was scanned how accurately was the program able to pull the image from the Trained data set.</a:t>
            </a:r>
          </a:p>
          <a:p>
            <a:pPr marL="171450" indent="-171450">
              <a:buFontTx/>
              <a:buChar char="-"/>
            </a:pPr>
            <a:r>
              <a:rPr lang="en-US" dirty="0"/>
              <a:t>The 2</a:t>
            </a:r>
            <a:r>
              <a:rPr lang="en-US" baseline="30000" dirty="0"/>
              <a:t>nd</a:t>
            </a:r>
            <a:r>
              <a:rPr lang="en-US" dirty="0"/>
              <a:t> column is the Average Match Confidence: it is the  Algorithm’s confidence that the match is accurate</a:t>
            </a:r>
          </a:p>
          <a:p>
            <a:pPr marL="171450" indent="-171450">
              <a:buFontTx/>
              <a:buChar char="-"/>
            </a:pPr>
            <a:endParaRPr lang="en-US" dirty="0"/>
          </a:p>
          <a:p>
            <a:pPr marL="171450" indent="-171450">
              <a:buFontTx/>
              <a:buChar char="-"/>
            </a:pPr>
            <a:endParaRPr lang="en-US" dirty="0"/>
          </a:p>
          <a:p>
            <a:pPr marL="171450" indent="-171450">
              <a:buFontTx/>
              <a:buChar char="-"/>
            </a:pPr>
            <a:r>
              <a:rPr lang="en-US" dirty="0"/>
              <a:t>To improve Accuracy: we would need to Increase number of data points for a subject in varied conditions </a:t>
            </a:r>
            <a:r>
              <a:rPr lang="en-US" dirty="0">
                <a:sym typeface="Wingdings" panose="05000000000000000000" pitchFamily="2" charset="2"/>
              </a:rPr>
              <a:t> </a:t>
            </a:r>
            <a:r>
              <a:rPr lang="en-US" b="1" dirty="0"/>
              <a:t>MORE DATA!</a:t>
            </a:r>
          </a:p>
          <a:p>
            <a:pPr marL="171450" indent="-171450">
              <a:buFontTx/>
              <a:buChar char="-"/>
            </a:pPr>
            <a:r>
              <a:rPr lang="en-US" dirty="0"/>
              <a:t>To improve Confidence: we need to Improve quality of data points </a:t>
            </a:r>
            <a:r>
              <a:rPr lang="en-US" dirty="0">
                <a:sym typeface="Wingdings" panose="05000000000000000000" pitchFamily="2" charset="2"/>
              </a:rPr>
              <a:t> </a:t>
            </a:r>
            <a:r>
              <a:rPr lang="en-US" b="1" dirty="0">
                <a:sym typeface="Wingdings" panose="05000000000000000000" pitchFamily="2" charset="2"/>
              </a:rPr>
              <a:t>BETTER DATA! E.g. lighting conditions, higher resolution camera etc.</a:t>
            </a:r>
            <a:endParaRPr lang="en-US" b="1" dirty="0"/>
          </a:p>
        </p:txBody>
      </p:sp>
      <p:sp>
        <p:nvSpPr>
          <p:cNvPr id="4" name="Slide Number Placeholder 3"/>
          <p:cNvSpPr>
            <a:spLocks noGrp="1"/>
          </p:cNvSpPr>
          <p:nvPr>
            <p:ph type="sldNum" sz="quarter" idx="10"/>
          </p:nvPr>
        </p:nvSpPr>
        <p:spPr/>
        <p:txBody>
          <a:bodyPr/>
          <a:lstStyle/>
          <a:p>
            <a:fld id="{214502E2-319F-4348-84FC-9C44463B3D29}" type="slidenum">
              <a:rPr lang="en-US" smtClean="0"/>
              <a:t>13</a:t>
            </a:fld>
            <a:endParaRPr lang="en-US"/>
          </a:p>
        </p:txBody>
      </p:sp>
    </p:spTree>
    <p:extLst>
      <p:ext uri="{BB962C8B-B14F-4D97-AF65-F5344CB8AC3E}">
        <p14:creationId xmlns:p14="http://schemas.microsoft.com/office/powerpoint/2010/main" val="2369301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conclusion we were successful at proving our hypothesis which was if PCA – principal component analysis was a valid method for facial recognition, then our program would be able to recognize a facial image and retrieve it from a trained data set.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Hypothesis WAS SUPPORTED with our experimental results</a:t>
            </a:r>
          </a:p>
          <a:p>
            <a:pPr marL="171450" indent="-171450">
              <a:buFontTx/>
              <a:buChar char="-"/>
            </a:pPr>
            <a:endParaRPr lang="en-US" dirty="0"/>
          </a:p>
          <a:p>
            <a:pPr marL="171450" indent="-171450">
              <a:buFontTx/>
              <a:buChar char="-"/>
            </a:pPr>
            <a:r>
              <a:rPr lang="en-US" dirty="0"/>
              <a:t>We successfully retrieved images from 5 volunteers. The Accuracy of retrieval from the trained data set was in general higher than the Confidence level of retrieving. We believe this difference is most likely because the environmental conditions varied and if we had consistency in lighting and image quality then we likely would have seen higher confidence matches.</a:t>
            </a:r>
          </a:p>
          <a:p>
            <a:pPr marL="0" indent="0">
              <a:buFontTx/>
              <a:buNone/>
            </a:pPr>
            <a:endParaRPr lang="en-US" dirty="0"/>
          </a:p>
        </p:txBody>
      </p:sp>
      <p:sp>
        <p:nvSpPr>
          <p:cNvPr id="4" name="Slide Number Placeholder 3"/>
          <p:cNvSpPr>
            <a:spLocks noGrp="1"/>
          </p:cNvSpPr>
          <p:nvPr>
            <p:ph type="sldNum" sz="quarter" idx="10"/>
          </p:nvPr>
        </p:nvSpPr>
        <p:spPr/>
        <p:txBody>
          <a:bodyPr/>
          <a:lstStyle/>
          <a:p>
            <a:fld id="{214502E2-319F-4348-84FC-9C44463B3D29}" type="slidenum">
              <a:rPr lang="en-US" smtClean="0"/>
              <a:t>14</a:t>
            </a:fld>
            <a:endParaRPr lang="en-US"/>
          </a:p>
        </p:txBody>
      </p:sp>
    </p:spTree>
    <p:extLst>
      <p:ext uri="{BB962C8B-B14F-4D97-AF65-F5344CB8AC3E}">
        <p14:creationId xmlns:p14="http://schemas.microsoft.com/office/powerpoint/2010/main" val="140051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4502E2-319F-4348-84FC-9C44463B3D29}" type="slidenum">
              <a:rPr lang="en-US" smtClean="0"/>
              <a:t>15</a:t>
            </a:fld>
            <a:endParaRPr lang="en-US"/>
          </a:p>
        </p:txBody>
      </p:sp>
    </p:spTree>
    <p:extLst>
      <p:ext uri="{BB962C8B-B14F-4D97-AF65-F5344CB8AC3E}">
        <p14:creationId xmlns:p14="http://schemas.microsoft.com/office/powerpoint/2010/main" val="3079474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4502E2-319F-4348-84FC-9C44463B3D29}" type="slidenum">
              <a:rPr lang="en-US" smtClean="0"/>
              <a:t>16</a:t>
            </a:fld>
            <a:endParaRPr lang="en-US"/>
          </a:p>
        </p:txBody>
      </p:sp>
    </p:spTree>
    <p:extLst>
      <p:ext uri="{BB962C8B-B14F-4D97-AF65-F5344CB8AC3E}">
        <p14:creationId xmlns:p14="http://schemas.microsoft.com/office/powerpoint/2010/main" val="115869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US" dirty="0"/>
          </a:p>
        </p:txBody>
      </p:sp>
      <p:sp>
        <p:nvSpPr>
          <p:cNvPr id="4" name="Slide Number Placeholder 3"/>
          <p:cNvSpPr>
            <a:spLocks noGrp="1"/>
          </p:cNvSpPr>
          <p:nvPr>
            <p:ph type="sldNum" sz="quarter" idx="10"/>
          </p:nvPr>
        </p:nvSpPr>
        <p:spPr/>
        <p:txBody>
          <a:bodyPr/>
          <a:lstStyle/>
          <a:p>
            <a:fld id="{214502E2-319F-4348-84FC-9C44463B3D29}" type="slidenum">
              <a:rPr lang="en-US" smtClean="0"/>
              <a:t>2</a:t>
            </a:fld>
            <a:endParaRPr lang="en-US"/>
          </a:p>
        </p:txBody>
      </p:sp>
    </p:spTree>
    <p:extLst>
      <p:ext uri="{BB962C8B-B14F-4D97-AF65-F5344CB8AC3E}">
        <p14:creationId xmlns:p14="http://schemas.microsoft.com/office/powerpoint/2010/main" val="388582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a:t>
            </a:r>
          </a:p>
        </p:txBody>
      </p:sp>
      <p:sp>
        <p:nvSpPr>
          <p:cNvPr id="4" name="Slide Number Placeholder 3"/>
          <p:cNvSpPr>
            <a:spLocks noGrp="1"/>
          </p:cNvSpPr>
          <p:nvPr>
            <p:ph type="sldNum" sz="quarter" idx="10"/>
          </p:nvPr>
        </p:nvSpPr>
        <p:spPr/>
        <p:txBody>
          <a:bodyPr/>
          <a:lstStyle/>
          <a:p>
            <a:fld id="{214502E2-319F-4348-84FC-9C44463B3D29}" type="slidenum">
              <a:rPr lang="en-US" smtClean="0"/>
              <a:t>3</a:t>
            </a:fld>
            <a:endParaRPr lang="en-US"/>
          </a:p>
        </p:txBody>
      </p:sp>
    </p:spTree>
    <p:extLst>
      <p:ext uri="{BB962C8B-B14F-4D97-AF65-F5344CB8AC3E}">
        <p14:creationId xmlns:p14="http://schemas.microsoft.com/office/powerpoint/2010/main" val="394885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a:t>
            </a:r>
          </a:p>
        </p:txBody>
      </p:sp>
      <p:sp>
        <p:nvSpPr>
          <p:cNvPr id="4" name="Slide Number Placeholder 3"/>
          <p:cNvSpPr>
            <a:spLocks noGrp="1"/>
          </p:cNvSpPr>
          <p:nvPr>
            <p:ph type="sldNum" sz="quarter" idx="10"/>
          </p:nvPr>
        </p:nvSpPr>
        <p:spPr/>
        <p:txBody>
          <a:bodyPr/>
          <a:lstStyle/>
          <a:p>
            <a:fld id="{214502E2-319F-4348-84FC-9C44463B3D29}" type="slidenum">
              <a:rPr lang="en-US" smtClean="0"/>
              <a:t>4</a:t>
            </a:fld>
            <a:endParaRPr lang="en-US"/>
          </a:p>
        </p:txBody>
      </p:sp>
    </p:spTree>
    <p:extLst>
      <p:ext uri="{BB962C8B-B14F-4D97-AF65-F5344CB8AC3E}">
        <p14:creationId xmlns:p14="http://schemas.microsoft.com/office/powerpoint/2010/main" val="424212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10"/>
          </p:nvPr>
        </p:nvSpPr>
        <p:spPr/>
        <p:txBody>
          <a:bodyPr/>
          <a:lstStyle/>
          <a:p>
            <a:fld id="{214502E2-319F-4348-84FC-9C44463B3D29}" type="slidenum">
              <a:rPr lang="en-US" smtClean="0"/>
              <a:t>5</a:t>
            </a:fld>
            <a:endParaRPr lang="en-US"/>
          </a:p>
        </p:txBody>
      </p:sp>
    </p:spTree>
    <p:extLst>
      <p:ext uri="{BB962C8B-B14F-4D97-AF65-F5344CB8AC3E}">
        <p14:creationId xmlns:p14="http://schemas.microsoft.com/office/powerpoint/2010/main" val="107819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Shawn</a:t>
            </a:r>
          </a:p>
        </p:txBody>
      </p:sp>
      <p:sp>
        <p:nvSpPr>
          <p:cNvPr id="4" name="Slide Number Placeholder 3"/>
          <p:cNvSpPr>
            <a:spLocks noGrp="1"/>
          </p:cNvSpPr>
          <p:nvPr>
            <p:ph type="sldNum" sz="quarter" idx="10"/>
          </p:nvPr>
        </p:nvSpPr>
        <p:spPr/>
        <p:txBody>
          <a:bodyPr/>
          <a:lstStyle/>
          <a:p>
            <a:fld id="{214502E2-319F-4348-84FC-9C44463B3D29}" type="slidenum">
              <a:rPr lang="en-US" smtClean="0"/>
              <a:t>6</a:t>
            </a:fld>
            <a:endParaRPr lang="en-US"/>
          </a:p>
        </p:txBody>
      </p:sp>
    </p:spTree>
    <p:extLst>
      <p:ext uri="{BB962C8B-B14F-4D97-AF65-F5344CB8AC3E}">
        <p14:creationId xmlns:p14="http://schemas.microsoft.com/office/powerpoint/2010/main" val="284089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http://www.techguruit.com/top-8-ways-facial-recognition-software-used-today/</a:t>
            </a:r>
          </a:p>
          <a:p>
            <a:endParaRPr lang="en-US" dirty="0"/>
          </a:p>
          <a:p>
            <a:r>
              <a:rPr lang="en-US" dirty="0"/>
              <a:t>I am going to explain to you how our facial recognition program works.</a:t>
            </a:r>
          </a:p>
          <a:p>
            <a:r>
              <a:rPr lang="en-US" dirty="0"/>
              <a:t>First we  Capture training faces with a webcam</a:t>
            </a:r>
          </a:p>
          <a:p>
            <a:r>
              <a:rPr lang="en-US" dirty="0"/>
              <a:t>We then Extract unique facial information to store in memory</a:t>
            </a:r>
          </a:p>
          <a:p>
            <a:r>
              <a:rPr lang="en-US" dirty="0"/>
              <a:t>Then the program Compares input face with known training set that was previously run through the program</a:t>
            </a:r>
          </a:p>
          <a:p>
            <a:pPr marL="0" indent="0">
              <a:buFontTx/>
              <a:buNone/>
            </a:pPr>
            <a:r>
              <a:rPr lang="en-US" dirty="0"/>
              <a:t>The program then Matches the input face with the closest known face in the training set</a:t>
            </a:r>
          </a:p>
          <a:p>
            <a:pPr marL="0" indent="0">
              <a:buFontTx/>
              <a:buNone/>
            </a:pPr>
            <a:r>
              <a:rPr lang="en-US" dirty="0"/>
              <a:t>The program then Accepts or Rejects depending on If there is a match</a:t>
            </a:r>
          </a:p>
        </p:txBody>
      </p:sp>
      <p:sp>
        <p:nvSpPr>
          <p:cNvPr id="4" name="Slide Number Placeholder 3"/>
          <p:cNvSpPr>
            <a:spLocks noGrp="1"/>
          </p:cNvSpPr>
          <p:nvPr>
            <p:ph type="sldNum" sz="quarter" idx="10"/>
          </p:nvPr>
        </p:nvSpPr>
        <p:spPr/>
        <p:txBody>
          <a:bodyPr/>
          <a:lstStyle/>
          <a:p>
            <a:fld id="{214502E2-319F-4348-84FC-9C44463B3D29}" type="slidenum">
              <a:rPr lang="en-US" smtClean="0"/>
              <a:t>7</a:t>
            </a:fld>
            <a:endParaRPr lang="en-US"/>
          </a:p>
        </p:txBody>
      </p:sp>
    </p:spTree>
    <p:extLst>
      <p:ext uri="{BB962C8B-B14F-4D97-AF65-F5344CB8AC3E}">
        <p14:creationId xmlns:p14="http://schemas.microsoft.com/office/powerpoint/2010/main" val="415545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10"/>
          </p:nvPr>
        </p:nvSpPr>
        <p:spPr/>
        <p:txBody>
          <a:bodyPr/>
          <a:lstStyle/>
          <a:p>
            <a:fld id="{214502E2-319F-4348-84FC-9C44463B3D29}" type="slidenum">
              <a:rPr lang="en-US" smtClean="0"/>
              <a:t>8</a:t>
            </a:fld>
            <a:endParaRPr lang="en-US"/>
          </a:p>
        </p:txBody>
      </p:sp>
    </p:spTree>
    <p:extLst>
      <p:ext uri="{BB962C8B-B14F-4D97-AF65-F5344CB8AC3E}">
        <p14:creationId xmlns:p14="http://schemas.microsoft.com/office/powerpoint/2010/main" val="249310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am going to Explain what Principal Component Analysis is in simple terms</a:t>
            </a:r>
          </a:p>
          <a:p>
            <a:pPr marL="171450" indent="-171450">
              <a:buFontTx/>
              <a:buChar char="-"/>
            </a:pPr>
            <a:r>
              <a:rPr lang="en-US" dirty="0"/>
              <a:t>It is a Technique that is used to find patterns in large data sets</a:t>
            </a:r>
          </a:p>
          <a:p>
            <a:pPr marL="171450" indent="-171450">
              <a:buFontTx/>
              <a:buChar char="-"/>
            </a:pPr>
            <a:r>
              <a:rPr lang="en-US" dirty="0"/>
              <a:t>In our project the Patterns are the FACES</a:t>
            </a:r>
          </a:p>
          <a:p>
            <a:pPr marL="171450" indent="-171450">
              <a:buFontTx/>
              <a:buChar char="-"/>
            </a:pPr>
            <a:r>
              <a:rPr lang="en-US" dirty="0"/>
              <a:t>Recognition is the process of finding and comparing the UNIQUE pattern</a:t>
            </a:r>
          </a:p>
          <a:p>
            <a:pPr marL="171450" indent="-171450">
              <a:buFontTx/>
              <a:buChar char="-"/>
            </a:pPr>
            <a:r>
              <a:rPr lang="en-US" dirty="0"/>
              <a:t>Another concept used in our project is Dimensionality Reduction.</a:t>
            </a:r>
          </a:p>
          <a:p>
            <a:pPr marL="171450" indent="-171450">
              <a:buFontTx/>
              <a:buChar char="-"/>
            </a:pPr>
            <a:r>
              <a:rPr lang="en-US" dirty="0"/>
              <a:t>Dimensionality Reduction is a method to reduce a large number of data points to a smaller set that still contains all of the important information of the set</a:t>
            </a:r>
          </a:p>
        </p:txBody>
      </p:sp>
      <p:sp>
        <p:nvSpPr>
          <p:cNvPr id="4" name="Slide Number Placeholder 3"/>
          <p:cNvSpPr>
            <a:spLocks noGrp="1"/>
          </p:cNvSpPr>
          <p:nvPr>
            <p:ph type="sldNum" sz="quarter" idx="10"/>
          </p:nvPr>
        </p:nvSpPr>
        <p:spPr/>
        <p:txBody>
          <a:bodyPr/>
          <a:lstStyle/>
          <a:p>
            <a:fld id="{214502E2-319F-4348-84FC-9C44463B3D29}" type="slidenum">
              <a:rPr lang="en-US" smtClean="0"/>
              <a:t>9</a:t>
            </a:fld>
            <a:endParaRPr lang="en-US"/>
          </a:p>
        </p:txBody>
      </p:sp>
    </p:spTree>
    <p:extLst>
      <p:ext uri="{BB962C8B-B14F-4D97-AF65-F5344CB8AC3E}">
        <p14:creationId xmlns:p14="http://schemas.microsoft.com/office/powerpoint/2010/main" val="79027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61633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37895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86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157763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3583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472901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54195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92526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152521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F6841F-0114-4477-BCDC-C9E8E0EED8CB}"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312698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6841F-0114-4477-BCDC-C9E8E0EED8CB}"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178643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6841F-0114-4477-BCDC-C9E8E0EED8CB}" type="datetimeFigureOut">
              <a:rPr lang="en-US" smtClean="0"/>
              <a:t>3/18/2018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245698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6841F-0114-4477-BCDC-C9E8E0EED8CB}" type="datetimeFigureOut">
              <a:rPr lang="en-US" smtClean="0"/>
              <a:t>3/18/2018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331817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6841F-0114-4477-BCDC-C9E8E0EED8CB}" type="datetimeFigureOut">
              <a:rPr lang="en-US" smtClean="0"/>
              <a:t>3/18/2018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379158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F6841F-0114-4477-BCDC-C9E8E0EED8CB}"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43859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F6841F-0114-4477-BCDC-C9E8E0EED8CB}"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7122A-FBD7-4F79-8E5B-CE5808629054}" type="slidenum">
              <a:rPr lang="en-US" smtClean="0"/>
              <a:t>‹#›</a:t>
            </a:fld>
            <a:endParaRPr lang="en-US"/>
          </a:p>
        </p:txBody>
      </p:sp>
    </p:spTree>
    <p:extLst>
      <p:ext uri="{BB962C8B-B14F-4D97-AF65-F5344CB8AC3E}">
        <p14:creationId xmlns:p14="http://schemas.microsoft.com/office/powerpoint/2010/main" val="264744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F6841F-0114-4477-BCDC-C9E8E0EED8CB}" type="datetimeFigureOut">
              <a:rPr lang="en-US" smtClean="0"/>
              <a:t>3/18/2018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B7122A-FBD7-4F79-8E5B-CE5808629054}" type="slidenum">
              <a:rPr lang="en-US" smtClean="0"/>
              <a:t>‹#›</a:t>
            </a:fld>
            <a:endParaRPr lang="en-US"/>
          </a:p>
        </p:txBody>
      </p:sp>
    </p:spTree>
    <p:extLst>
      <p:ext uri="{BB962C8B-B14F-4D97-AF65-F5344CB8AC3E}">
        <p14:creationId xmlns:p14="http://schemas.microsoft.com/office/powerpoint/2010/main" val="1238351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hyperlink" Target="http://www.techguruit.com/top-8-ways-fac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ythonprogramming.n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ythonprogramming.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08D9B-D04C-411E-BD7A-2F7A64611FCD}"/>
              </a:ext>
            </a:extLst>
          </p:cNvPr>
          <p:cNvSpPr>
            <a:spLocks noGrp="1"/>
          </p:cNvSpPr>
          <p:nvPr>
            <p:ph type="ctrTitle"/>
          </p:nvPr>
        </p:nvSpPr>
        <p:spPr>
          <a:xfrm>
            <a:off x="1800981" y="696686"/>
            <a:ext cx="7766936" cy="3073255"/>
          </a:xfrm>
        </p:spPr>
        <p:txBody>
          <a:bodyPr>
            <a:normAutofit fontScale="90000"/>
          </a:bodyPr>
          <a:lstStyle/>
          <a:p>
            <a:r>
              <a:rPr lang="en-US" b="1" dirty="0">
                <a:solidFill>
                  <a:schemeClr val="accent1">
                    <a:lumMod val="50000"/>
                  </a:schemeClr>
                </a:solidFill>
                <a:effectLst>
                  <a:outerShdw blurRad="38100" dist="38100" dir="2700000" algn="tl">
                    <a:srgbClr val="000000">
                      <a:alpha val="43137"/>
                    </a:srgbClr>
                  </a:outerShdw>
                </a:effectLst>
              </a:rPr>
              <a:t>Real Time Facial Recognition Using</a:t>
            </a:r>
            <a:br>
              <a:rPr lang="en-US" b="1" dirty="0">
                <a:solidFill>
                  <a:schemeClr val="accent1">
                    <a:lumMod val="50000"/>
                  </a:schemeClr>
                </a:solidFill>
                <a:effectLst>
                  <a:outerShdw blurRad="38100" dist="38100" dir="2700000" algn="tl">
                    <a:srgbClr val="000000">
                      <a:alpha val="43137"/>
                    </a:srgbClr>
                  </a:outerShdw>
                </a:effectLst>
              </a:rPr>
            </a:br>
            <a:r>
              <a:rPr lang="en-US" b="1" dirty="0">
                <a:solidFill>
                  <a:schemeClr val="accent1">
                    <a:lumMod val="50000"/>
                  </a:schemeClr>
                </a:solidFill>
                <a:effectLst>
                  <a:outerShdw blurRad="38100" dist="38100" dir="2700000" algn="tl">
                    <a:srgbClr val="000000">
                      <a:alpha val="43137"/>
                    </a:srgbClr>
                  </a:outerShdw>
                </a:effectLst>
              </a:rPr>
              <a:t>Principal Component Analysis (PCA) </a:t>
            </a:r>
          </a:p>
        </p:txBody>
      </p:sp>
      <p:sp>
        <p:nvSpPr>
          <p:cNvPr id="3" name="Subtitle 2">
            <a:extLst>
              <a:ext uri="{FF2B5EF4-FFF2-40B4-BE49-F238E27FC236}">
                <a16:creationId xmlns:a16="http://schemas.microsoft.com/office/drawing/2014/main" xmlns="" id="{EC85D52E-6663-4A5A-8616-18F71FECEE55}"/>
              </a:ext>
            </a:extLst>
          </p:cNvPr>
          <p:cNvSpPr>
            <a:spLocks noGrp="1"/>
          </p:cNvSpPr>
          <p:nvPr>
            <p:ph type="subTitle" idx="1"/>
          </p:nvPr>
        </p:nvSpPr>
        <p:spPr>
          <a:xfrm>
            <a:off x="1507067" y="4050833"/>
            <a:ext cx="7963504" cy="2110481"/>
          </a:xfrm>
        </p:spPr>
        <p:txBody>
          <a:bodyPr>
            <a:normAutofit/>
          </a:bodyPr>
          <a:lstStyle/>
          <a:p>
            <a:r>
              <a:rPr lang="en-US" b="1" dirty="0">
                <a:solidFill>
                  <a:srgbClr val="002060"/>
                </a:solidFill>
              </a:rPr>
              <a:t>By: Vinay Krishnan and Shawn </a:t>
            </a:r>
            <a:r>
              <a:rPr lang="en-US" b="1" dirty="0" err="1">
                <a:solidFill>
                  <a:srgbClr val="002060"/>
                </a:solidFill>
              </a:rPr>
              <a:t>Nazarloo</a:t>
            </a:r>
            <a:r>
              <a:rPr lang="en-US" b="1" dirty="0">
                <a:solidFill>
                  <a:srgbClr val="002060"/>
                </a:solidFill>
              </a:rPr>
              <a:t> </a:t>
            </a:r>
          </a:p>
          <a:p>
            <a:r>
              <a:rPr lang="en-US" b="1" dirty="0">
                <a:solidFill>
                  <a:srgbClr val="002060"/>
                </a:solidFill>
              </a:rPr>
              <a:t>Advising Teacher: Mr. Sturges </a:t>
            </a:r>
          </a:p>
          <a:p>
            <a:r>
              <a:rPr lang="en-US" b="1" dirty="0">
                <a:solidFill>
                  <a:srgbClr val="002060"/>
                </a:solidFill>
              </a:rPr>
              <a:t>Topic: Computer Science &amp; Machine Learning</a:t>
            </a:r>
          </a:p>
          <a:p>
            <a:r>
              <a:rPr lang="en-US" b="1" dirty="0">
                <a:solidFill>
                  <a:srgbClr val="002060"/>
                </a:solidFill>
              </a:rPr>
              <a:t>Mentor: Britton Finley</a:t>
            </a:r>
          </a:p>
          <a:p>
            <a:endParaRPr lang="en-US" dirty="0"/>
          </a:p>
        </p:txBody>
      </p:sp>
      <p:pic>
        <p:nvPicPr>
          <p:cNvPr id="1026" name="Picture 2" descr="Image result for pca using facial recog">
            <a:extLst>
              <a:ext uri="{FF2B5EF4-FFF2-40B4-BE49-F238E27FC236}">
                <a16:creationId xmlns:a16="http://schemas.microsoft.com/office/drawing/2014/main" xmlns="" id="{AF6725AA-E5DE-48DC-93B9-739BEB0D9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242" y="3942112"/>
            <a:ext cx="3198358" cy="221920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44B1D5FC-93D3-4396-8746-2C9E922E708C}"/>
              </a:ext>
            </a:extLst>
          </p:cNvPr>
          <p:cNvPicPr>
            <a:picLocks noChangeAspect="1"/>
          </p:cNvPicPr>
          <p:nvPr/>
        </p:nvPicPr>
        <p:blipFill>
          <a:blip r:embed="rId4"/>
          <a:stretch>
            <a:fillRect/>
          </a:stretch>
        </p:blipFill>
        <p:spPr>
          <a:xfrm>
            <a:off x="840492" y="696686"/>
            <a:ext cx="1920978" cy="18688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64741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DAC6A-B4AF-4F1A-906A-27BB39FB600D}"/>
              </a:ext>
            </a:extLst>
          </p:cNvPr>
          <p:cNvSpPr>
            <a:spLocks noGrp="1"/>
          </p:cNvSpPr>
          <p:nvPr>
            <p:ph type="title"/>
          </p:nvPr>
        </p:nvSpPr>
        <p:spPr>
          <a:xfrm>
            <a:off x="106026" y="10881"/>
            <a:ext cx="8596668" cy="760614"/>
          </a:xfrm>
        </p:spPr>
        <p:txBody>
          <a:bodyPr>
            <a:normAutofit fontScale="90000"/>
          </a:bodyPr>
          <a:lstStyle/>
          <a:p>
            <a:r>
              <a:rPr lang="en-US" b="1" dirty="0">
                <a:solidFill>
                  <a:schemeClr val="accent1">
                    <a:lumMod val="50000"/>
                  </a:schemeClr>
                </a:solidFill>
                <a:effectLst>
                  <a:outerShdw blurRad="38100" dist="38100" dir="2700000" algn="tl">
                    <a:srgbClr val="000000">
                      <a:alpha val="43137"/>
                    </a:srgbClr>
                  </a:outerShdw>
                </a:effectLst>
              </a:rPr>
              <a:t>Graphical Representation of the Algorithm  </a:t>
            </a:r>
            <a:endParaRPr lang="en-US" sz="1600" b="1" dirty="0">
              <a:solidFill>
                <a:schemeClr val="accent1">
                  <a:lumMod val="50000"/>
                </a:schemeClr>
              </a:solidFill>
              <a:effectLst>
                <a:outerShdw blurRad="38100" dist="38100" dir="2700000" algn="tl">
                  <a:srgbClr val="000000">
                    <a:alpha val="43137"/>
                  </a:srgbClr>
                </a:outerShdw>
              </a:effectLst>
            </a:endParaRPr>
          </a:p>
        </p:txBody>
      </p:sp>
      <p:sp>
        <p:nvSpPr>
          <p:cNvPr id="165" name="Rectangle: Rounded Corners 164">
            <a:extLst>
              <a:ext uri="{FF2B5EF4-FFF2-40B4-BE49-F238E27FC236}">
                <a16:creationId xmlns:a16="http://schemas.microsoft.com/office/drawing/2014/main" xmlns="" id="{3DCA1CED-0C06-469F-8BF3-C1778376053C}"/>
              </a:ext>
            </a:extLst>
          </p:cNvPr>
          <p:cNvSpPr/>
          <p:nvPr/>
        </p:nvSpPr>
        <p:spPr>
          <a:xfrm>
            <a:off x="9445884" y="745911"/>
            <a:ext cx="2719014" cy="8485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xmlns="" id="{93FDFED0-4C50-42A4-8CD9-4784198DBC95}"/>
              </a:ext>
            </a:extLst>
          </p:cNvPr>
          <p:cNvSpPr txBox="1"/>
          <p:nvPr/>
        </p:nvSpPr>
        <p:spPr>
          <a:xfrm>
            <a:off x="9382663" y="715422"/>
            <a:ext cx="3010177"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Code for acquiring the images for the Training dataset</a:t>
            </a:r>
          </a:p>
        </p:txBody>
      </p:sp>
      <p:grpSp>
        <p:nvGrpSpPr>
          <p:cNvPr id="167" name="Group 166">
            <a:extLst>
              <a:ext uri="{FF2B5EF4-FFF2-40B4-BE49-F238E27FC236}">
                <a16:creationId xmlns:a16="http://schemas.microsoft.com/office/drawing/2014/main" xmlns="" id="{EBA8CB93-EE12-4BCC-8D11-E371BA136C9F}"/>
              </a:ext>
            </a:extLst>
          </p:cNvPr>
          <p:cNvGrpSpPr/>
          <p:nvPr/>
        </p:nvGrpSpPr>
        <p:grpSpPr>
          <a:xfrm>
            <a:off x="9382663" y="2099307"/>
            <a:ext cx="2719014" cy="670518"/>
            <a:chOff x="6321939" y="3259557"/>
            <a:chExt cx="2719014" cy="670518"/>
          </a:xfrm>
        </p:grpSpPr>
        <p:sp>
          <p:nvSpPr>
            <p:cNvPr id="168" name="Rectangle: Rounded Corners 167">
              <a:extLst>
                <a:ext uri="{FF2B5EF4-FFF2-40B4-BE49-F238E27FC236}">
                  <a16:creationId xmlns:a16="http://schemas.microsoft.com/office/drawing/2014/main" xmlns="" id="{B6A3807A-EB36-4189-B004-15291574DFE0}"/>
                </a:ext>
              </a:extLst>
            </p:cNvPr>
            <p:cNvSpPr/>
            <p:nvPr/>
          </p:nvSpPr>
          <p:spPr>
            <a:xfrm>
              <a:off x="6321939" y="3259557"/>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xmlns="" id="{92ED1505-DDAC-4FF4-8E6A-7BBAE05CD597}"/>
                </a:ext>
              </a:extLst>
            </p:cNvPr>
            <p:cNvSpPr txBox="1"/>
            <p:nvPr/>
          </p:nvSpPr>
          <p:spPr>
            <a:xfrm>
              <a:off x="6385160" y="3283744"/>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Subtract the mean face value</a:t>
              </a:r>
            </a:p>
          </p:txBody>
        </p:sp>
      </p:grpSp>
      <p:grpSp>
        <p:nvGrpSpPr>
          <p:cNvPr id="170" name="Group 169">
            <a:extLst>
              <a:ext uri="{FF2B5EF4-FFF2-40B4-BE49-F238E27FC236}">
                <a16:creationId xmlns:a16="http://schemas.microsoft.com/office/drawing/2014/main" xmlns="" id="{76FBA570-2AB4-43BE-ADBB-0E1A4F4C6064}"/>
              </a:ext>
            </a:extLst>
          </p:cNvPr>
          <p:cNvGrpSpPr/>
          <p:nvPr/>
        </p:nvGrpSpPr>
        <p:grpSpPr>
          <a:xfrm>
            <a:off x="9375131" y="3413958"/>
            <a:ext cx="2719014" cy="670937"/>
            <a:chOff x="8033089" y="3031157"/>
            <a:chExt cx="2719014" cy="670937"/>
          </a:xfrm>
        </p:grpSpPr>
        <p:sp>
          <p:nvSpPr>
            <p:cNvPr id="171" name="Rectangle: Rounded Corners 170">
              <a:extLst>
                <a:ext uri="{FF2B5EF4-FFF2-40B4-BE49-F238E27FC236}">
                  <a16:creationId xmlns:a16="http://schemas.microsoft.com/office/drawing/2014/main" xmlns="" id="{8678C416-709A-4DE2-A285-7FDF286B7ABE}"/>
                </a:ext>
              </a:extLst>
            </p:cNvPr>
            <p:cNvSpPr/>
            <p:nvPr/>
          </p:nvSpPr>
          <p:spPr>
            <a:xfrm>
              <a:off x="8033089" y="3031157"/>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xmlns="" id="{55670604-E72E-4A9F-9826-A612A2692DA5}"/>
                </a:ext>
              </a:extLst>
            </p:cNvPr>
            <p:cNvSpPr txBox="1"/>
            <p:nvPr/>
          </p:nvSpPr>
          <p:spPr>
            <a:xfrm>
              <a:off x="8040621" y="3055763"/>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Generate the Covariance Matrix </a:t>
              </a:r>
            </a:p>
          </p:txBody>
        </p:sp>
      </p:grpSp>
      <p:grpSp>
        <p:nvGrpSpPr>
          <p:cNvPr id="173" name="Group 172">
            <a:extLst>
              <a:ext uri="{FF2B5EF4-FFF2-40B4-BE49-F238E27FC236}">
                <a16:creationId xmlns:a16="http://schemas.microsoft.com/office/drawing/2014/main" xmlns="" id="{31BB6D4D-22CB-4E0E-9908-545000D5ECF3}"/>
              </a:ext>
            </a:extLst>
          </p:cNvPr>
          <p:cNvGrpSpPr/>
          <p:nvPr/>
        </p:nvGrpSpPr>
        <p:grpSpPr>
          <a:xfrm>
            <a:off x="9372169" y="4445947"/>
            <a:ext cx="2719014" cy="671928"/>
            <a:chOff x="6735990" y="3009902"/>
            <a:chExt cx="2719014" cy="671928"/>
          </a:xfrm>
        </p:grpSpPr>
        <p:sp>
          <p:nvSpPr>
            <p:cNvPr id="174" name="Rectangle: Rounded Corners 173">
              <a:extLst>
                <a:ext uri="{FF2B5EF4-FFF2-40B4-BE49-F238E27FC236}">
                  <a16:creationId xmlns:a16="http://schemas.microsoft.com/office/drawing/2014/main" xmlns="" id="{DA0EC488-D6BE-4FF0-9F48-CBA681160A7A}"/>
                </a:ext>
              </a:extLst>
            </p:cNvPr>
            <p:cNvSpPr/>
            <p:nvPr/>
          </p:nvSpPr>
          <p:spPr>
            <a:xfrm>
              <a:off x="6735990" y="3039980"/>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xmlns="" id="{86AC04AF-8228-4C78-AABA-A2DB6EF6419B}"/>
                </a:ext>
              </a:extLst>
            </p:cNvPr>
            <p:cNvSpPr txBox="1"/>
            <p:nvPr/>
          </p:nvSpPr>
          <p:spPr>
            <a:xfrm>
              <a:off x="6738952" y="3009902"/>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Application of Eigen Decomposition</a:t>
              </a:r>
            </a:p>
          </p:txBody>
        </p:sp>
      </p:grpSp>
      <p:grpSp>
        <p:nvGrpSpPr>
          <p:cNvPr id="176" name="Group 175">
            <a:extLst>
              <a:ext uri="{FF2B5EF4-FFF2-40B4-BE49-F238E27FC236}">
                <a16:creationId xmlns:a16="http://schemas.microsoft.com/office/drawing/2014/main" xmlns="" id="{F9BA98FF-CF0B-4D2B-9883-D19BB229F267}"/>
              </a:ext>
            </a:extLst>
          </p:cNvPr>
          <p:cNvGrpSpPr/>
          <p:nvPr/>
        </p:nvGrpSpPr>
        <p:grpSpPr>
          <a:xfrm>
            <a:off x="9416710" y="5639572"/>
            <a:ext cx="2719014" cy="646331"/>
            <a:chOff x="6345104" y="3041700"/>
            <a:chExt cx="2719014" cy="646331"/>
          </a:xfrm>
        </p:grpSpPr>
        <p:sp>
          <p:nvSpPr>
            <p:cNvPr id="177" name="Rectangle: Rounded Corners 176">
              <a:extLst>
                <a:ext uri="{FF2B5EF4-FFF2-40B4-BE49-F238E27FC236}">
                  <a16:creationId xmlns:a16="http://schemas.microsoft.com/office/drawing/2014/main" xmlns="" id="{F01190E8-4292-4F74-AAC3-84F0117330B9}"/>
                </a:ext>
              </a:extLst>
            </p:cNvPr>
            <p:cNvSpPr/>
            <p:nvPr/>
          </p:nvSpPr>
          <p:spPr>
            <a:xfrm>
              <a:off x="6345104" y="3041700"/>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xmlns="" id="{E6B0003A-2D75-4616-9C95-CC7B3C8FD65E}"/>
                </a:ext>
              </a:extLst>
            </p:cNvPr>
            <p:cNvSpPr txBox="1"/>
            <p:nvPr/>
          </p:nvSpPr>
          <p:spPr>
            <a:xfrm>
              <a:off x="6345104" y="3041700"/>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Generate unique numerical identifiers</a:t>
              </a:r>
            </a:p>
          </p:txBody>
        </p:sp>
      </p:grpSp>
      <p:sp>
        <p:nvSpPr>
          <p:cNvPr id="26" name="Rectangle 25">
            <a:extLst>
              <a:ext uri="{FF2B5EF4-FFF2-40B4-BE49-F238E27FC236}">
                <a16:creationId xmlns:a16="http://schemas.microsoft.com/office/drawing/2014/main" xmlns="" id="{B84ED16C-ECDB-4905-A7B7-85E264D76E7E}"/>
              </a:ext>
            </a:extLst>
          </p:cNvPr>
          <p:cNvSpPr/>
          <p:nvPr/>
        </p:nvSpPr>
        <p:spPr>
          <a:xfrm>
            <a:off x="65444" y="2792237"/>
            <a:ext cx="2719014" cy="494105"/>
          </a:xfrm>
          <a:prstGeom prst="rect">
            <a:avLst/>
          </a:prstGeom>
          <a:noFill/>
          <a:ln w="38100">
            <a:no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a:solidFill>
                  <a:schemeClr val="tx1"/>
                </a:solidFill>
                <a:latin typeface="Lucida Handwriting" panose="03010101010101010101" pitchFamily="66" charset="0"/>
              </a:rPr>
              <a:t>K</a:t>
            </a:r>
            <a:r>
              <a:rPr lang="en-US" sz="1400" dirty="0">
                <a:latin typeface="Lucida Handwriting" panose="03010101010101010101" pitchFamily="66" charset="0"/>
              </a:rPr>
              <a:t> </a:t>
            </a:r>
            <a:r>
              <a:rPr lang="en-US" sz="1400" b="1" dirty="0">
                <a:solidFill>
                  <a:schemeClr val="tx1"/>
                </a:solidFill>
              </a:rPr>
              <a:t>” Input Training Faces</a:t>
            </a:r>
          </a:p>
        </p:txBody>
      </p:sp>
      <p:sp>
        <p:nvSpPr>
          <p:cNvPr id="24" name="Rectangle 23">
            <a:extLst>
              <a:ext uri="{FF2B5EF4-FFF2-40B4-BE49-F238E27FC236}">
                <a16:creationId xmlns:a16="http://schemas.microsoft.com/office/drawing/2014/main" xmlns="" id="{7CB61708-C2CA-4BF8-9B08-A14F89069390}"/>
              </a:ext>
            </a:extLst>
          </p:cNvPr>
          <p:cNvSpPr/>
          <p:nvPr/>
        </p:nvSpPr>
        <p:spPr>
          <a:xfrm>
            <a:off x="3326448" y="1851454"/>
            <a:ext cx="633107" cy="1215175"/>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N</a:t>
            </a:r>
            <a:r>
              <a:rPr lang="en-US" sz="1200" baseline="30000" dirty="0">
                <a:solidFill>
                  <a:srgbClr val="002060"/>
                </a:solidFill>
              </a:rPr>
              <a:t>2</a:t>
            </a:r>
            <a:r>
              <a:rPr lang="en-US" sz="1200" dirty="0">
                <a:solidFill>
                  <a:srgbClr val="002060"/>
                </a:solidFill>
              </a:rPr>
              <a:t> x </a:t>
            </a:r>
            <a:r>
              <a:rPr lang="en-US" sz="1200" b="1" dirty="0">
                <a:solidFill>
                  <a:srgbClr val="002060"/>
                </a:solidFill>
                <a:latin typeface="Lucida Handwriting" panose="03010101010101010101" pitchFamily="66" charset="0"/>
              </a:rPr>
              <a:t>K</a:t>
            </a:r>
          </a:p>
        </p:txBody>
      </p:sp>
      <p:grpSp>
        <p:nvGrpSpPr>
          <p:cNvPr id="52" name="Group 51">
            <a:extLst>
              <a:ext uri="{FF2B5EF4-FFF2-40B4-BE49-F238E27FC236}">
                <a16:creationId xmlns:a16="http://schemas.microsoft.com/office/drawing/2014/main" xmlns="" id="{CAE7B704-BE80-4C4C-BEDD-C6182B7DB99F}"/>
              </a:ext>
            </a:extLst>
          </p:cNvPr>
          <p:cNvGrpSpPr/>
          <p:nvPr/>
        </p:nvGrpSpPr>
        <p:grpSpPr>
          <a:xfrm>
            <a:off x="359170" y="1746824"/>
            <a:ext cx="1998597" cy="1111962"/>
            <a:chOff x="228539" y="1986316"/>
            <a:chExt cx="1998597" cy="1111962"/>
          </a:xfrm>
        </p:grpSpPr>
        <p:sp>
          <p:nvSpPr>
            <p:cNvPr id="23" name="Rectangle 22">
              <a:extLst>
                <a:ext uri="{FF2B5EF4-FFF2-40B4-BE49-F238E27FC236}">
                  <a16:creationId xmlns:a16="http://schemas.microsoft.com/office/drawing/2014/main" xmlns="" id="{EB9835B7-0176-452D-9AE4-60106B1C2F69}"/>
                </a:ext>
              </a:extLst>
            </p:cNvPr>
            <p:cNvSpPr/>
            <p:nvPr/>
          </p:nvSpPr>
          <p:spPr>
            <a:xfrm>
              <a:off x="1953309" y="2243352"/>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5B830695-F0F7-4006-8388-E2518E18B4A5}"/>
                </a:ext>
              </a:extLst>
            </p:cNvPr>
            <p:cNvSpPr/>
            <p:nvPr/>
          </p:nvSpPr>
          <p:spPr>
            <a:xfrm>
              <a:off x="355114" y="2243355"/>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267AD733-4766-4058-8153-C21205227987}"/>
                </a:ext>
              </a:extLst>
            </p:cNvPr>
            <p:cNvSpPr txBox="1"/>
            <p:nvPr/>
          </p:nvSpPr>
          <p:spPr>
            <a:xfrm>
              <a:off x="228539" y="1986316"/>
              <a:ext cx="377026" cy="276999"/>
            </a:xfrm>
            <a:prstGeom prst="rect">
              <a:avLst/>
            </a:prstGeom>
            <a:noFill/>
          </p:spPr>
          <p:txBody>
            <a:bodyPr wrap="none" rtlCol="0">
              <a:spAutoFit/>
            </a:bodyPr>
            <a:lstStyle/>
            <a:p>
              <a:r>
                <a:rPr lang="en-US" sz="1200" dirty="0"/>
                <a:t>(1)</a:t>
              </a:r>
            </a:p>
          </p:txBody>
        </p:sp>
        <p:sp>
          <p:nvSpPr>
            <p:cNvPr id="20" name="Rectangle 19">
              <a:extLst>
                <a:ext uri="{FF2B5EF4-FFF2-40B4-BE49-F238E27FC236}">
                  <a16:creationId xmlns:a16="http://schemas.microsoft.com/office/drawing/2014/main" xmlns="" id="{D0394CA5-DDAB-42E3-A367-D442C89808AA}"/>
                </a:ext>
              </a:extLst>
            </p:cNvPr>
            <p:cNvSpPr/>
            <p:nvPr/>
          </p:nvSpPr>
          <p:spPr>
            <a:xfrm>
              <a:off x="655731" y="2243354"/>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118F454F-FC03-44F5-A74B-48C2FB584522}"/>
                </a:ext>
              </a:extLst>
            </p:cNvPr>
            <p:cNvSpPr txBox="1"/>
            <p:nvPr/>
          </p:nvSpPr>
          <p:spPr>
            <a:xfrm>
              <a:off x="529156" y="1986316"/>
              <a:ext cx="377026" cy="276999"/>
            </a:xfrm>
            <a:prstGeom prst="rect">
              <a:avLst/>
            </a:prstGeom>
            <a:noFill/>
          </p:spPr>
          <p:txBody>
            <a:bodyPr wrap="none" rtlCol="0">
              <a:spAutoFit/>
            </a:bodyPr>
            <a:lstStyle/>
            <a:p>
              <a:r>
                <a:rPr lang="en-US" sz="1200" dirty="0"/>
                <a:t>(2)</a:t>
              </a:r>
            </a:p>
          </p:txBody>
        </p:sp>
        <p:sp>
          <p:nvSpPr>
            <p:cNvPr id="21" name="Rectangle 20">
              <a:extLst>
                <a:ext uri="{FF2B5EF4-FFF2-40B4-BE49-F238E27FC236}">
                  <a16:creationId xmlns:a16="http://schemas.microsoft.com/office/drawing/2014/main" xmlns="" id="{12DBFDC5-31DF-43E1-BD2D-AB6D9C9C25F6}"/>
                </a:ext>
              </a:extLst>
            </p:cNvPr>
            <p:cNvSpPr/>
            <p:nvPr/>
          </p:nvSpPr>
          <p:spPr>
            <a:xfrm>
              <a:off x="943271" y="2243353"/>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xmlns="" id="{7B91C2C2-B846-4B2B-A84B-63F123A581D6}"/>
                </a:ext>
              </a:extLst>
            </p:cNvPr>
            <p:cNvSpPr txBox="1"/>
            <p:nvPr/>
          </p:nvSpPr>
          <p:spPr>
            <a:xfrm>
              <a:off x="816696" y="1986316"/>
              <a:ext cx="377026" cy="276999"/>
            </a:xfrm>
            <a:prstGeom prst="rect">
              <a:avLst/>
            </a:prstGeom>
            <a:noFill/>
          </p:spPr>
          <p:txBody>
            <a:bodyPr wrap="none" rtlCol="0">
              <a:spAutoFit/>
            </a:bodyPr>
            <a:lstStyle/>
            <a:p>
              <a:r>
                <a:rPr lang="en-US" sz="1200" dirty="0"/>
                <a:t>(3)</a:t>
              </a:r>
            </a:p>
          </p:txBody>
        </p:sp>
        <p:sp>
          <p:nvSpPr>
            <p:cNvPr id="22" name="Rectangle 21">
              <a:extLst>
                <a:ext uri="{FF2B5EF4-FFF2-40B4-BE49-F238E27FC236}">
                  <a16:creationId xmlns:a16="http://schemas.microsoft.com/office/drawing/2014/main" xmlns="" id="{ACDB4506-5841-4A7A-B80D-07E26332B246}"/>
                </a:ext>
              </a:extLst>
            </p:cNvPr>
            <p:cNvSpPr/>
            <p:nvPr/>
          </p:nvSpPr>
          <p:spPr>
            <a:xfrm>
              <a:off x="1617407" y="2243353"/>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4EE61DEB-C5FA-4394-A85F-1D0958D67A54}"/>
                </a:ext>
              </a:extLst>
            </p:cNvPr>
            <p:cNvSpPr txBox="1"/>
            <p:nvPr/>
          </p:nvSpPr>
          <p:spPr>
            <a:xfrm>
              <a:off x="1433650" y="2017299"/>
              <a:ext cx="546945" cy="276999"/>
            </a:xfrm>
            <a:prstGeom prst="rect">
              <a:avLst/>
            </a:prstGeom>
            <a:noFill/>
          </p:spPr>
          <p:txBody>
            <a:bodyPr wrap="none" rtlCol="0">
              <a:spAutoFit/>
            </a:bodyPr>
            <a:lstStyle/>
            <a:p>
              <a:r>
                <a:rPr lang="en-US" sz="1200" dirty="0"/>
                <a:t>(</a:t>
              </a:r>
              <a:r>
                <a:rPr lang="en-US" sz="1200" dirty="0">
                  <a:latin typeface="Lucida Handwriting" panose="03010101010101010101" pitchFamily="66" charset="0"/>
                </a:rPr>
                <a:t>K</a:t>
              </a:r>
              <a:r>
                <a:rPr lang="en-US" sz="1200" dirty="0"/>
                <a:t>-1)</a:t>
              </a:r>
            </a:p>
          </p:txBody>
        </p:sp>
        <p:sp>
          <p:nvSpPr>
            <p:cNvPr id="32" name="TextBox 31">
              <a:extLst>
                <a:ext uri="{FF2B5EF4-FFF2-40B4-BE49-F238E27FC236}">
                  <a16:creationId xmlns:a16="http://schemas.microsoft.com/office/drawing/2014/main" xmlns="" id="{559B814C-0B86-4647-BD56-A3D2721E6975}"/>
                </a:ext>
              </a:extLst>
            </p:cNvPr>
            <p:cNvSpPr txBox="1"/>
            <p:nvPr/>
          </p:nvSpPr>
          <p:spPr>
            <a:xfrm>
              <a:off x="1816446" y="2017299"/>
              <a:ext cx="410690" cy="276999"/>
            </a:xfrm>
            <a:prstGeom prst="rect">
              <a:avLst/>
            </a:prstGeom>
            <a:noFill/>
          </p:spPr>
          <p:txBody>
            <a:bodyPr wrap="none" rtlCol="0">
              <a:spAutoFit/>
            </a:bodyPr>
            <a:lstStyle/>
            <a:p>
              <a:r>
                <a:rPr lang="en-US" sz="1200" dirty="0"/>
                <a:t>(</a:t>
              </a:r>
              <a:r>
                <a:rPr lang="en-US" sz="1200" dirty="0">
                  <a:latin typeface="Lucida Handwriting" panose="03010101010101010101" pitchFamily="66" charset="0"/>
                </a:rPr>
                <a:t>K</a:t>
              </a:r>
              <a:r>
                <a:rPr lang="en-US" sz="1200" dirty="0"/>
                <a:t>)</a:t>
              </a:r>
            </a:p>
          </p:txBody>
        </p:sp>
      </p:grpSp>
      <p:sp>
        <p:nvSpPr>
          <p:cNvPr id="39" name="TextBox 38">
            <a:extLst>
              <a:ext uri="{FF2B5EF4-FFF2-40B4-BE49-F238E27FC236}">
                <a16:creationId xmlns:a16="http://schemas.microsoft.com/office/drawing/2014/main" xmlns="" id="{B0E1F602-6B00-464D-A791-5F034CD2BAB5}"/>
              </a:ext>
            </a:extLst>
          </p:cNvPr>
          <p:cNvSpPr txBox="1"/>
          <p:nvPr/>
        </p:nvSpPr>
        <p:spPr>
          <a:xfrm>
            <a:off x="4153950" y="2187033"/>
            <a:ext cx="399468" cy="477315"/>
          </a:xfrm>
          <a:prstGeom prst="rect">
            <a:avLst/>
          </a:prstGeom>
          <a:noFill/>
        </p:spPr>
        <p:txBody>
          <a:bodyPr wrap="none" rtlCol="0">
            <a:spAutoFit/>
          </a:bodyPr>
          <a:lstStyle/>
          <a:p>
            <a:r>
              <a:rPr lang="en-US" sz="3200" dirty="0"/>
              <a:t>=</a:t>
            </a:r>
            <a:endParaRPr lang="en-US" dirty="0"/>
          </a:p>
        </p:txBody>
      </p:sp>
      <p:sp>
        <p:nvSpPr>
          <p:cNvPr id="40" name="Rectangle 39">
            <a:extLst>
              <a:ext uri="{FF2B5EF4-FFF2-40B4-BE49-F238E27FC236}">
                <a16:creationId xmlns:a16="http://schemas.microsoft.com/office/drawing/2014/main" xmlns="" id="{E579E22D-8368-4D83-84DC-B33014FDA664}"/>
              </a:ext>
            </a:extLst>
          </p:cNvPr>
          <p:cNvSpPr/>
          <p:nvPr/>
        </p:nvSpPr>
        <p:spPr>
          <a:xfrm>
            <a:off x="4429772" y="2318503"/>
            <a:ext cx="1804918" cy="301463"/>
          </a:xfrm>
          <a:prstGeom prst="rect">
            <a:avLst/>
          </a:prstGeom>
        </p:spPr>
        <p:txBody>
          <a:bodyPr wrap="none">
            <a:spAutoFit/>
          </a:bodyPr>
          <a:lstStyle/>
          <a:p>
            <a:r>
              <a:rPr lang="en-US" dirty="0"/>
              <a:t>A – Mean Vector</a:t>
            </a:r>
          </a:p>
        </p:txBody>
      </p:sp>
      <p:sp>
        <p:nvSpPr>
          <p:cNvPr id="50" name="Arrow: Right 49">
            <a:extLst>
              <a:ext uri="{FF2B5EF4-FFF2-40B4-BE49-F238E27FC236}">
                <a16:creationId xmlns:a16="http://schemas.microsoft.com/office/drawing/2014/main" xmlns="" id="{3092C00C-034C-4C9F-9FE2-910CFD047F84}"/>
              </a:ext>
            </a:extLst>
          </p:cNvPr>
          <p:cNvSpPr/>
          <p:nvPr/>
        </p:nvSpPr>
        <p:spPr>
          <a:xfrm>
            <a:off x="2365693" y="2263666"/>
            <a:ext cx="827032" cy="280987"/>
          </a:xfrm>
          <a:prstGeom prst="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xmlns="" id="{14A63660-4AEB-4280-BCA4-AF09A360D282}"/>
              </a:ext>
            </a:extLst>
          </p:cNvPr>
          <p:cNvSpPr/>
          <p:nvPr/>
        </p:nvSpPr>
        <p:spPr>
          <a:xfrm>
            <a:off x="563164" y="5595646"/>
            <a:ext cx="633107" cy="1215175"/>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N</a:t>
            </a:r>
            <a:r>
              <a:rPr lang="en-US" sz="1200" baseline="30000" dirty="0">
                <a:solidFill>
                  <a:srgbClr val="002060"/>
                </a:solidFill>
              </a:rPr>
              <a:t>2</a:t>
            </a:r>
            <a:r>
              <a:rPr lang="en-US" sz="1200" dirty="0">
                <a:solidFill>
                  <a:srgbClr val="002060"/>
                </a:solidFill>
              </a:rPr>
              <a:t> x </a:t>
            </a:r>
            <a:r>
              <a:rPr lang="en-US" sz="1200" b="1" dirty="0">
                <a:solidFill>
                  <a:srgbClr val="002060"/>
                </a:solidFill>
                <a:latin typeface="Lucida Handwriting" panose="03010101010101010101" pitchFamily="66" charset="0"/>
              </a:rPr>
              <a:t>K</a:t>
            </a:r>
          </a:p>
        </p:txBody>
      </p:sp>
      <p:sp>
        <p:nvSpPr>
          <p:cNvPr id="111" name="Rectangle 110">
            <a:extLst>
              <a:ext uri="{FF2B5EF4-FFF2-40B4-BE49-F238E27FC236}">
                <a16:creationId xmlns:a16="http://schemas.microsoft.com/office/drawing/2014/main" xmlns="" id="{E8B3AFA0-03B8-4FB0-A049-66946D2F108A}"/>
              </a:ext>
            </a:extLst>
          </p:cNvPr>
          <p:cNvSpPr/>
          <p:nvPr/>
        </p:nvSpPr>
        <p:spPr>
          <a:xfrm>
            <a:off x="2215340" y="2027066"/>
            <a:ext cx="1051891" cy="276999"/>
          </a:xfrm>
          <a:prstGeom prst="rect">
            <a:avLst/>
          </a:prstGeom>
        </p:spPr>
        <p:txBody>
          <a:bodyPr wrap="none">
            <a:spAutoFit/>
          </a:bodyPr>
          <a:lstStyle/>
          <a:p>
            <a:r>
              <a:rPr lang="en-US" sz="1200" dirty="0"/>
              <a:t>Concatenate</a:t>
            </a:r>
          </a:p>
        </p:txBody>
      </p:sp>
      <p:grpSp>
        <p:nvGrpSpPr>
          <p:cNvPr id="117" name="Group 116">
            <a:extLst>
              <a:ext uri="{FF2B5EF4-FFF2-40B4-BE49-F238E27FC236}">
                <a16:creationId xmlns:a16="http://schemas.microsoft.com/office/drawing/2014/main" xmlns="" id="{E6DB6E5B-3984-44D7-B973-B5AA9F6167F4}"/>
              </a:ext>
            </a:extLst>
          </p:cNvPr>
          <p:cNvGrpSpPr/>
          <p:nvPr/>
        </p:nvGrpSpPr>
        <p:grpSpPr>
          <a:xfrm>
            <a:off x="1272551" y="2352309"/>
            <a:ext cx="392084" cy="45719"/>
            <a:chOff x="5126973" y="3345335"/>
            <a:chExt cx="392084" cy="45719"/>
          </a:xfrm>
        </p:grpSpPr>
        <p:sp>
          <p:nvSpPr>
            <p:cNvPr id="118" name="Oval 117">
              <a:extLst>
                <a:ext uri="{FF2B5EF4-FFF2-40B4-BE49-F238E27FC236}">
                  <a16:creationId xmlns:a16="http://schemas.microsoft.com/office/drawing/2014/main" xmlns="" id="{4709E928-157F-4AA9-B57B-B323000B958E}"/>
                </a:ext>
              </a:extLst>
            </p:cNvPr>
            <p:cNvSpPr/>
            <p:nvPr/>
          </p:nvSpPr>
          <p:spPr>
            <a:xfrm>
              <a:off x="51269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xmlns="" id="{5BE5C5E6-AF73-479C-A89C-84F9A2C5197C}"/>
                </a:ext>
              </a:extLst>
            </p:cNvPr>
            <p:cNvSpPr/>
            <p:nvPr/>
          </p:nvSpPr>
          <p:spPr>
            <a:xfrm>
              <a:off x="52793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xmlns="" id="{65AEE45F-C3D6-48BB-8468-9EA5BD39F9EF}"/>
                </a:ext>
              </a:extLst>
            </p:cNvPr>
            <p:cNvSpPr/>
            <p:nvPr/>
          </p:nvSpPr>
          <p:spPr>
            <a:xfrm>
              <a:off x="54317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TextBox 179">
            <a:extLst>
              <a:ext uri="{FF2B5EF4-FFF2-40B4-BE49-F238E27FC236}">
                <a16:creationId xmlns:a16="http://schemas.microsoft.com/office/drawing/2014/main" xmlns="" id="{A2830275-EADE-4ECB-B4D9-FB12AC803FA0}"/>
              </a:ext>
            </a:extLst>
          </p:cNvPr>
          <p:cNvSpPr txBox="1"/>
          <p:nvPr/>
        </p:nvSpPr>
        <p:spPr>
          <a:xfrm>
            <a:off x="31709" y="2232095"/>
            <a:ext cx="397866" cy="369332"/>
          </a:xfrm>
          <a:prstGeom prst="rect">
            <a:avLst/>
          </a:prstGeom>
          <a:noFill/>
        </p:spPr>
        <p:txBody>
          <a:bodyPr wrap="none" rtlCol="0">
            <a:spAutoFit/>
          </a:bodyPr>
          <a:lstStyle/>
          <a:p>
            <a:pPr algn="r"/>
            <a:r>
              <a:rPr lang="en-US" b="1" dirty="0"/>
              <a:t>II.</a:t>
            </a:r>
          </a:p>
        </p:txBody>
      </p:sp>
      <p:grpSp>
        <p:nvGrpSpPr>
          <p:cNvPr id="1045" name="Group 1044">
            <a:extLst>
              <a:ext uri="{FF2B5EF4-FFF2-40B4-BE49-F238E27FC236}">
                <a16:creationId xmlns:a16="http://schemas.microsoft.com/office/drawing/2014/main" xmlns="" id="{0D02B8AE-F10A-4056-A897-AD62A5EB6B34}"/>
              </a:ext>
            </a:extLst>
          </p:cNvPr>
          <p:cNvGrpSpPr/>
          <p:nvPr/>
        </p:nvGrpSpPr>
        <p:grpSpPr>
          <a:xfrm>
            <a:off x="-32411" y="3280023"/>
            <a:ext cx="3899515" cy="1090723"/>
            <a:chOff x="-32411" y="3280023"/>
            <a:chExt cx="3899515" cy="1090723"/>
          </a:xfrm>
        </p:grpSpPr>
        <p:grpSp>
          <p:nvGrpSpPr>
            <p:cNvPr id="1030" name="Group 1029">
              <a:extLst>
                <a:ext uri="{FF2B5EF4-FFF2-40B4-BE49-F238E27FC236}">
                  <a16:creationId xmlns:a16="http://schemas.microsoft.com/office/drawing/2014/main" xmlns="" id="{7DB4FDAE-12D8-4029-94EB-26242F176490}"/>
                </a:ext>
              </a:extLst>
            </p:cNvPr>
            <p:cNvGrpSpPr/>
            <p:nvPr/>
          </p:nvGrpSpPr>
          <p:grpSpPr>
            <a:xfrm>
              <a:off x="423948" y="3280023"/>
              <a:ext cx="3443156" cy="1090723"/>
              <a:chOff x="162689" y="3192935"/>
              <a:chExt cx="3443156" cy="1090723"/>
            </a:xfrm>
          </p:grpSpPr>
          <p:sp>
            <p:nvSpPr>
              <p:cNvPr id="41" name="Rectangle 40">
                <a:extLst>
                  <a:ext uri="{FF2B5EF4-FFF2-40B4-BE49-F238E27FC236}">
                    <a16:creationId xmlns:a16="http://schemas.microsoft.com/office/drawing/2014/main" xmlns="" id="{54E37174-E71C-4A3C-BEDF-AF99B5C742B6}"/>
                  </a:ext>
                </a:extLst>
              </p:cNvPr>
              <p:cNvSpPr/>
              <p:nvPr/>
            </p:nvSpPr>
            <p:spPr>
              <a:xfrm>
                <a:off x="203633" y="3224531"/>
                <a:ext cx="857833" cy="481109"/>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Lucida Handwriting" panose="03010101010101010101" pitchFamily="66" charset="0"/>
                  </a:rPr>
                  <a:t>K</a:t>
                </a:r>
                <a:r>
                  <a:rPr lang="en-US" sz="1600" dirty="0">
                    <a:solidFill>
                      <a:srgbClr val="002060"/>
                    </a:solidFill>
                  </a:rPr>
                  <a:t> x N</a:t>
                </a:r>
                <a:r>
                  <a:rPr lang="en-US" sz="1600" baseline="30000" dirty="0">
                    <a:solidFill>
                      <a:srgbClr val="002060"/>
                    </a:solidFill>
                  </a:rPr>
                  <a:t>2</a:t>
                </a:r>
                <a:r>
                  <a:rPr lang="en-US" sz="1600" dirty="0">
                    <a:solidFill>
                      <a:srgbClr val="002060"/>
                    </a:solidFill>
                  </a:rPr>
                  <a:t> </a:t>
                </a:r>
                <a:endParaRPr lang="en-US" sz="1600" b="1" dirty="0">
                  <a:solidFill>
                    <a:srgbClr val="002060"/>
                  </a:solidFill>
                  <a:latin typeface="Lucida Handwriting" panose="03010101010101010101" pitchFamily="66" charset="0"/>
                </a:endParaRPr>
              </a:p>
            </p:txBody>
          </p:sp>
          <p:sp>
            <p:nvSpPr>
              <p:cNvPr id="42" name="Rectangle 41">
                <a:extLst>
                  <a:ext uri="{FF2B5EF4-FFF2-40B4-BE49-F238E27FC236}">
                    <a16:creationId xmlns:a16="http://schemas.microsoft.com/office/drawing/2014/main" xmlns="" id="{DB94EB34-A0F0-4547-BDD6-FD31B37F42D9}"/>
                  </a:ext>
                </a:extLst>
              </p:cNvPr>
              <p:cNvSpPr/>
              <p:nvPr/>
            </p:nvSpPr>
            <p:spPr>
              <a:xfrm>
                <a:off x="1393760" y="3224532"/>
                <a:ext cx="857833" cy="731142"/>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N</a:t>
                </a:r>
                <a:r>
                  <a:rPr lang="en-US" sz="1600" baseline="30000" dirty="0">
                    <a:solidFill>
                      <a:srgbClr val="002060"/>
                    </a:solidFill>
                  </a:rPr>
                  <a:t>2</a:t>
                </a:r>
                <a:r>
                  <a:rPr lang="en-US" sz="1600" dirty="0">
                    <a:solidFill>
                      <a:srgbClr val="002060"/>
                    </a:solidFill>
                  </a:rPr>
                  <a:t> x </a:t>
                </a:r>
                <a:r>
                  <a:rPr lang="en-US" sz="1600" b="1" dirty="0">
                    <a:solidFill>
                      <a:srgbClr val="002060"/>
                    </a:solidFill>
                    <a:latin typeface="Lucida Handwriting" panose="03010101010101010101" pitchFamily="66" charset="0"/>
                  </a:rPr>
                  <a:t>K</a:t>
                </a:r>
              </a:p>
            </p:txBody>
          </p:sp>
          <p:sp>
            <p:nvSpPr>
              <p:cNvPr id="43" name="TextBox 42">
                <a:extLst>
                  <a:ext uri="{FF2B5EF4-FFF2-40B4-BE49-F238E27FC236}">
                    <a16:creationId xmlns:a16="http://schemas.microsoft.com/office/drawing/2014/main" xmlns="" id="{ED051493-EA1D-4704-A00F-08AD22E5D930}"/>
                  </a:ext>
                </a:extLst>
              </p:cNvPr>
              <p:cNvSpPr txBox="1"/>
              <p:nvPr/>
            </p:nvSpPr>
            <p:spPr>
              <a:xfrm>
                <a:off x="1078423" y="3316045"/>
                <a:ext cx="298480" cy="338554"/>
              </a:xfrm>
              <a:prstGeom prst="rect">
                <a:avLst/>
              </a:prstGeom>
              <a:noFill/>
            </p:spPr>
            <p:txBody>
              <a:bodyPr wrap="none" rtlCol="0">
                <a:spAutoFit/>
              </a:bodyPr>
              <a:lstStyle/>
              <a:p>
                <a:r>
                  <a:rPr lang="en-US" sz="1600" dirty="0"/>
                  <a:t>X</a:t>
                </a:r>
              </a:p>
            </p:txBody>
          </p:sp>
          <p:sp>
            <p:nvSpPr>
              <p:cNvPr id="44" name="TextBox 43">
                <a:extLst>
                  <a:ext uri="{FF2B5EF4-FFF2-40B4-BE49-F238E27FC236}">
                    <a16:creationId xmlns:a16="http://schemas.microsoft.com/office/drawing/2014/main" xmlns="" id="{9D1F17BE-85A9-43E0-A022-6121F0DDB5F8}"/>
                  </a:ext>
                </a:extLst>
              </p:cNvPr>
              <p:cNvSpPr txBox="1"/>
              <p:nvPr/>
            </p:nvSpPr>
            <p:spPr>
              <a:xfrm>
                <a:off x="2235062" y="3192935"/>
                <a:ext cx="399468" cy="584775"/>
              </a:xfrm>
              <a:prstGeom prst="rect">
                <a:avLst/>
              </a:prstGeom>
              <a:noFill/>
            </p:spPr>
            <p:txBody>
              <a:bodyPr wrap="none" rtlCol="0">
                <a:spAutoFit/>
              </a:bodyPr>
              <a:lstStyle/>
              <a:p>
                <a:r>
                  <a:rPr lang="en-US" sz="3200" dirty="0"/>
                  <a:t>=</a:t>
                </a:r>
              </a:p>
            </p:txBody>
          </p:sp>
          <p:sp>
            <p:nvSpPr>
              <p:cNvPr id="48" name="Rectangle 47">
                <a:extLst>
                  <a:ext uri="{FF2B5EF4-FFF2-40B4-BE49-F238E27FC236}">
                    <a16:creationId xmlns:a16="http://schemas.microsoft.com/office/drawing/2014/main" xmlns="" id="{EB7841B7-56B7-441E-A998-BF96C974F0C0}"/>
                  </a:ext>
                </a:extLst>
              </p:cNvPr>
              <p:cNvSpPr/>
              <p:nvPr/>
            </p:nvSpPr>
            <p:spPr>
              <a:xfrm>
                <a:off x="162689" y="3819930"/>
                <a:ext cx="908134" cy="369332"/>
              </a:xfrm>
              <a:prstGeom prst="rect">
                <a:avLst/>
              </a:prstGeom>
            </p:spPr>
            <p:txBody>
              <a:bodyPr wrap="none">
                <a:spAutoFit/>
              </a:bodyPr>
              <a:lstStyle/>
              <a:p>
                <a:r>
                  <a:rPr lang="en-US" dirty="0"/>
                  <a:t>(A</a:t>
                </a:r>
                <a:r>
                  <a:rPr lang="en-US" baseline="30000" dirty="0"/>
                  <a:t>T </a:t>
                </a:r>
                <a:r>
                  <a:rPr lang="en-US" sz="1600" dirty="0"/>
                  <a:t>X</a:t>
                </a:r>
                <a:r>
                  <a:rPr lang="en-US" dirty="0"/>
                  <a:t> A)</a:t>
                </a:r>
              </a:p>
            </p:txBody>
          </p:sp>
          <p:sp>
            <p:nvSpPr>
              <p:cNvPr id="47" name="Rectangle 46">
                <a:extLst>
                  <a:ext uri="{FF2B5EF4-FFF2-40B4-BE49-F238E27FC236}">
                    <a16:creationId xmlns:a16="http://schemas.microsoft.com/office/drawing/2014/main" xmlns="" id="{537E22EE-93A3-491D-98E2-843A00AC46E8}"/>
                  </a:ext>
                </a:extLst>
              </p:cNvPr>
              <p:cNvSpPr/>
              <p:nvPr/>
            </p:nvSpPr>
            <p:spPr>
              <a:xfrm>
                <a:off x="2678178" y="3209439"/>
                <a:ext cx="827032" cy="538932"/>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Lucida Handwriting" panose="03010101010101010101" pitchFamily="66" charset="0"/>
                  </a:rPr>
                  <a:t>K</a:t>
                </a:r>
                <a:r>
                  <a:rPr lang="en-US" sz="1600" dirty="0">
                    <a:solidFill>
                      <a:srgbClr val="002060"/>
                    </a:solidFill>
                  </a:rPr>
                  <a:t> x </a:t>
                </a:r>
                <a:r>
                  <a:rPr lang="en-US" sz="1600" b="1" dirty="0">
                    <a:solidFill>
                      <a:srgbClr val="002060"/>
                    </a:solidFill>
                    <a:latin typeface="Lucida Handwriting" panose="03010101010101010101" pitchFamily="66" charset="0"/>
                  </a:rPr>
                  <a:t>K</a:t>
                </a:r>
                <a:endParaRPr lang="en-US" sz="1600" dirty="0">
                  <a:solidFill>
                    <a:srgbClr val="002060"/>
                  </a:solidFill>
                </a:endParaRPr>
              </a:p>
            </p:txBody>
          </p:sp>
          <p:sp>
            <p:nvSpPr>
              <p:cNvPr id="112" name="Rectangle 111">
                <a:extLst>
                  <a:ext uri="{FF2B5EF4-FFF2-40B4-BE49-F238E27FC236}">
                    <a16:creationId xmlns:a16="http://schemas.microsoft.com/office/drawing/2014/main" xmlns="" id="{0C4ABB9D-3CAB-423F-B4EC-89E7817A2F03}"/>
                  </a:ext>
                </a:extLst>
              </p:cNvPr>
              <p:cNvSpPr/>
              <p:nvPr/>
            </p:nvSpPr>
            <p:spPr>
              <a:xfrm>
                <a:off x="2618074" y="3821993"/>
                <a:ext cx="987771" cy="461665"/>
              </a:xfrm>
              <a:prstGeom prst="rect">
                <a:avLst/>
              </a:prstGeom>
            </p:spPr>
            <p:txBody>
              <a:bodyPr wrap="none">
                <a:spAutoFit/>
              </a:bodyPr>
              <a:lstStyle/>
              <a:p>
                <a:pPr algn="ctr"/>
                <a:r>
                  <a:rPr lang="en-US" sz="1200" dirty="0"/>
                  <a:t>Covariance </a:t>
                </a:r>
              </a:p>
              <a:p>
                <a:pPr algn="ctr"/>
                <a:r>
                  <a:rPr lang="en-US" sz="1200" dirty="0"/>
                  <a:t>Matrix</a:t>
                </a:r>
              </a:p>
            </p:txBody>
          </p:sp>
        </p:grpSp>
        <p:sp>
          <p:nvSpPr>
            <p:cNvPr id="181" name="TextBox 180">
              <a:extLst>
                <a:ext uri="{FF2B5EF4-FFF2-40B4-BE49-F238E27FC236}">
                  <a16:creationId xmlns:a16="http://schemas.microsoft.com/office/drawing/2014/main" xmlns="" id="{D6B7670E-76E0-4868-819E-9AF223FF37B9}"/>
                </a:ext>
              </a:extLst>
            </p:cNvPr>
            <p:cNvSpPr txBox="1"/>
            <p:nvPr/>
          </p:nvSpPr>
          <p:spPr>
            <a:xfrm>
              <a:off x="-32411" y="3396866"/>
              <a:ext cx="461986" cy="369332"/>
            </a:xfrm>
            <a:prstGeom prst="rect">
              <a:avLst/>
            </a:prstGeom>
            <a:noFill/>
          </p:spPr>
          <p:txBody>
            <a:bodyPr wrap="none" rtlCol="0">
              <a:spAutoFit/>
            </a:bodyPr>
            <a:lstStyle/>
            <a:p>
              <a:pPr algn="r"/>
              <a:r>
                <a:rPr lang="en-US" b="1" dirty="0"/>
                <a:t>III.</a:t>
              </a:r>
            </a:p>
          </p:txBody>
        </p:sp>
      </p:grpSp>
      <p:grpSp>
        <p:nvGrpSpPr>
          <p:cNvPr id="1046" name="Group 1045">
            <a:extLst>
              <a:ext uri="{FF2B5EF4-FFF2-40B4-BE49-F238E27FC236}">
                <a16:creationId xmlns:a16="http://schemas.microsoft.com/office/drawing/2014/main" xmlns="" id="{5DD4D2C4-DC56-4138-896F-37B22D791B14}"/>
              </a:ext>
            </a:extLst>
          </p:cNvPr>
          <p:cNvGrpSpPr/>
          <p:nvPr/>
        </p:nvGrpSpPr>
        <p:grpSpPr>
          <a:xfrm>
            <a:off x="-83214" y="4324738"/>
            <a:ext cx="5569422" cy="1105185"/>
            <a:chOff x="-83214" y="4237650"/>
            <a:chExt cx="5569422" cy="1105185"/>
          </a:xfrm>
        </p:grpSpPr>
        <p:grpSp>
          <p:nvGrpSpPr>
            <p:cNvPr id="1031" name="Group 1030">
              <a:extLst>
                <a:ext uri="{FF2B5EF4-FFF2-40B4-BE49-F238E27FC236}">
                  <a16:creationId xmlns:a16="http://schemas.microsoft.com/office/drawing/2014/main" xmlns="" id="{B81B9E66-2D33-4D39-9A13-E798AD7AAF31}"/>
                </a:ext>
              </a:extLst>
            </p:cNvPr>
            <p:cNvGrpSpPr/>
            <p:nvPr/>
          </p:nvGrpSpPr>
          <p:grpSpPr>
            <a:xfrm>
              <a:off x="423043" y="4237650"/>
              <a:ext cx="5063165" cy="1105185"/>
              <a:chOff x="194440" y="4302966"/>
              <a:chExt cx="5063165" cy="1105185"/>
            </a:xfrm>
          </p:grpSpPr>
          <p:sp>
            <p:nvSpPr>
              <p:cNvPr id="46" name="Arrow: Right 45">
                <a:extLst>
                  <a:ext uri="{FF2B5EF4-FFF2-40B4-BE49-F238E27FC236}">
                    <a16:creationId xmlns:a16="http://schemas.microsoft.com/office/drawing/2014/main" xmlns="" id="{570B4AF6-6238-4796-BEA8-0A2798977F8E}"/>
                  </a:ext>
                </a:extLst>
              </p:cNvPr>
              <p:cNvSpPr/>
              <p:nvPr/>
            </p:nvSpPr>
            <p:spPr>
              <a:xfrm>
                <a:off x="1123983" y="4808566"/>
                <a:ext cx="827032" cy="344247"/>
              </a:xfrm>
              <a:prstGeom prst="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970B67E6-E3D9-427E-A913-FDCEDC3B270A}"/>
                  </a:ext>
                </a:extLst>
              </p:cNvPr>
              <p:cNvSpPr/>
              <p:nvPr/>
            </p:nvSpPr>
            <p:spPr>
              <a:xfrm>
                <a:off x="194440" y="4686872"/>
                <a:ext cx="827032" cy="570033"/>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Lucida Handwriting" panose="03010101010101010101" pitchFamily="66" charset="0"/>
                  </a:rPr>
                  <a:t>K</a:t>
                </a:r>
                <a:r>
                  <a:rPr lang="en-US" sz="1600" dirty="0">
                    <a:solidFill>
                      <a:srgbClr val="002060"/>
                    </a:solidFill>
                  </a:rPr>
                  <a:t> x </a:t>
                </a:r>
                <a:r>
                  <a:rPr lang="en-US" sz="1600" b="1" dirty="0">
                    <a:solidFill>
                      <a:srgbClr val="002060"/>
                    </a:solidFill>
                    <a:latin typeface="Lucida Handwriting" panose="03010101010101010101" pitchFamily="66" charset="0"/>
                  </a:rPr>
                  <a:t>K</a:t>
                </a:r>
                <a:endParaRPr lang="en-US" sz="1600" dirty="0">
                  <a:solidFill>
                    <a:srgbClr val="002060"/>
                  </a:solidFill>
                </a:endParaRPr>
              </a:p>
            </p:txBody>
          </p:sp>
          <p:sp>
            <p:nvSpPr>
              <p:cNvPr id="100" name="Rectangle 99">
                <a:extLst>
                  <a:ext uri="{FF2B5EF4-FFF2-40B4-BE49-F238E27FC236}">
                    <a16:creationId xmlns:a16="http://schemas.microsoft.com/office/drawing/2014/main" xmlns="" id="{5780DA3F-79B8-4E5C-AA03-23CF21632FE8}"/>
                  </a:ext>
                </a:extLst>
              </p:cNvPr>
              <p:cNvSpPr/>
              <p:nvPr/>
            </p:nvSpPr>
            <p:spPr>
              <a:xfrm>
                <a:off x="2075055" y="4553228"/>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02" name="Rectangle 101">
                <a:extLst>
                  <a:ext uri="{FF2B5EF4-FFF2-40B4-BE49-F238E27FC236}">
                    <a16:creationId xmlns:a16="http://schemas.microsoft.com/office/drawing/2014/main" xmlns="" id="{A72B9E33-07EE-43C4-BC09-0E712D02AB85}"/>
                  </a:ext>
                </a:extLst>
              </p:cNvPr>
              <p:cNvSpPr/>
              <p:nvPr/>
            </p:nvSpPr>
            <p:spPr>
              <a:xfrm>
                <a:off x="2375672" y="4553228"/>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04" name="Rectangle 103">
                <a:extLst>
                  <a:ext uri="{FF2B5EF4-FFF2-40B4-BE49-F238E27FC236}">
                    <a16:creationId xmlns:a16="http://schemas.microsoft.com/office/drawing/2014/main" xmlns="" id="{3B2E382C-4BB1-42B8-BFF8-195AEA9E25FB}"/>
                  </a:ext>
                </a:extLst>
              </p:cNvPr>
              <p:cNvSpPr/>
              <p:nvPr/>
            </p:nvSpPr>
            <p:spPr>
              <a:xfrm>
                <a:off x="2663212" y="4553228"/>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06" name="Rectangle 105">
                <a:extLst>
                  <a:ext uri="{FF2B5EF4-FFF2-40B4-BE49-F238E27FC236}">
                    <a16:creationId xmlns:a16="http://schemas.microsoft.com/office/drawing/2014/main" xmlns="" id="{47ADBBD1-8150-4C66-9D4E-69D4D57B5733}"/>
                  </a:ext>
                </a:extLst>
              </p:cNvPr>
              <p:cNvSpPr/>
              <p:nvPr/>
            </p:nvSpPr>
            <p:spPr>
              <a:xfrm>
                <a:off x="3272032" y="4553228"/>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07" name="Arrow: Right 106">
                <a:extLst>
                  <a:ext uri="{FF2B5EF4-FFF2-40B4-BE49-F238E27FC236}">
                    <a16:creationId xmlns:a16="http://schemas.microsoft.com/office/drawing/2014/main" xmlns="" id="{AFA29399-0514-4E0E-8BA8-6E44EB5940E9}"/>
                  </a:ext>
                </a:extLst>
              </p:cNvPr>
              <p:cNvSpPr/>
              <p:nvPr/>
            </p:nvSpPr>
            <p:spPr>
              <a:xfrm>
                <a:off x="3486185" y="4808566"/>
                <a:ext cx="827032" cy="344247"/>
              </a:xfrm>
              <a:prstGeom prst="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xmlns="" id="{146B55B2-771E-4597-AF09-38B08F86C56D}"/>
                  </a:ext>
                </a:extLst>
              </p:cNvPr>
              <p:cNvSpPr/>
              <p:nvPr/>
            </p:nvSpPr>
            <p:spPr>
              <a:xfrm>
                <a:off x="4430573" y="4704474"/>
                <a:ext cx="827032" cy="552431"/>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Lucida Handwriting" panose="03010101010101010101" pitchFamily="66" charset="0"/>
                  </a:rPr>
                  <a:t>K</a:t>
                </a:r>
                <a:r>
                  <a:rPr lang="en-US" sz="1600" dirty="0">
                    <a:solidFill>
                      <a:srgbClr val="002060"/>
                    </a:solidFill>
                  </a:rPr>
                  <a:t> x </a:t>
                </a:r>
                <a:r>
                  <a:rPr lang="en-US" sz="1600" b="1" dirty="0">
                    <a:solidFill>
                      <a:srgbClr val="002060"/>
                    </a:solidFill>
                    <a:latin typeface="Lucida Handwriting" panose="03010101010101010101" pitchFamily="66" charset="0"/>
                  </a:rPr>
                  <a:t>K</a:t>
                </a:r>
                <a:endParaRPr lang="en-US" sz="1600" dirty="0">
                  <a:solidFill>
                    <a:srgbClr val="002060"/>
                  </a:solidFill>
                </a:endParaRPr>
              </a:p>
            </p:txBody>
          </p:sp>
          <p:sp>
            <p:nvSpPr>
              <p:cNvPr id="139" name="Rectangle 138">
                <a:extLst>
                  <a:ext uri="{FF2B5EF4-FFF2-40B4-BE49-F238E27FC236}">
                    <a16:creationId xmlns:a16="http://schemas.microsoft.com/office/drawing/2014/main" xmlns="" id="{95DF2509-4147-4E65-86BC-657BC6EBDBA4}"/>
                  </a:ext>
                </a:extLst>
              </p:cNvPr>
              <p:cNvSpPr/>
              <p:nvPr/>
            </p:nvSpPr>
            <p:spPr>
              <a:xfrm>
                <a:off x="1231721" y="4644017"/>
                <a:ext cx="553357" cy="276999"/>
              </a:xfrm>
              <a:prstGeom prst="rect">
                <a:avLst/>
              </a:prstGeom>
            </p:spPr>
            <p:txBody>
              <a:bodyPr wrap="none">
                <a:spAutoFit/>
              </a:bodyPr>
              <a:lstStyle/>
              <a:p>
                <a:pPr algn="ctr"/>
                <a:r>
                  <a:rPr lang="en-US" sz="1200" dirty="0"/>
                  <a:t>Eigen</a:t>
                </a:r>
              </a:p>
            </p:txBody>
          </p:sp>
          <p:grpSp>
            <p:nvGrpSpPr>
              <p:cNvPr id="113" name="Group 112">
                <a:extLst>
                  <a:ext uri="{FF2B5EF4-FFF2-40B4-BE49-F238E27FC236}">
                    <a16:creationId xmlns:a16="http://schemas.microsoft.com/office/drawing/2014/main" xmlns="" id="{8B1E4B05-581C-4B1D-8D48-88661F82A5CA}"/>
                  </a:ext>
                </a:extLst>
              </p:cNvPr>
              <p:cNvGrpSpPr/>
              <p:nvPr/>
            </p:nvGrpSpPr>
            <p:grpSpPr>
              <a:xfrm>
                <a:off x="2851854" y="4957830"/>
                <a:ext cx="392084" cy="45719"/>
                <a:chOff x="5126973" y="3345335"/>
                <a:chExt cx="392084" cy="45719"/>
              </a:xfrm>
            </p:grpSpPr>
            <p:sp>
              <p:nvSpPr>
                <p:cNvPr id="109" name="Oval 108">
                  <a:extLst>
                    <a:ext uri="{FF2B5EF4-FFF2-40B4-BE49-F238E27FC236}">
                      <a16:creationId xmlns:a16="http://schemas.microsoft.com/office/drawing/2014/main" xmlns="" id="{BF6E70C9-6DAB-44DF-AC7B-F3F0F71EFF87}"/>
                    </a:ext>
                  </a:extLst>
                </p:cNvPr>
                <p:cNvSpPr/>
                <p:nvPr/>
              </p:nvSpPr>
              <p:spPr>
                <a:xfrm>
                  <a:off x="51269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xmlns="" id="{C504924D-6E5E-48A5-8454-85AE80C87C8E}"/>
                    </a:ext>
                  </a:extLst>
                </p:cNvPr>
                <p:cNvSpPr/>
                <p:nvPr/>
              </p:nvSpPr>
              <p:spPr>
                <a:xfrm>
                  <a:off x="52793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xmlns="" id="{FC1E3E44-4C4A-450D-8E4A-991ADB32FA00}"/>
                    </a:ext>
                  </a:extLst>
                </p:cNvPr>
                <p:cNvSpPr/>
                <p:nvPr/>
              </p:nvSpPr>
              <p:spPr>
                <a:xfrm>
                  <a:off x="54317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xmlns="" id="{59D382E6-AC97-4C7F-8E6F-D02EA9DA3C4C}"/>
                  </a:ext>
                </a:extLst>
              </p:cNvPr>
              <p:cNvSpPr/>
              <p:nvPr/>
            </p:nvSpPr>
            <p:spPr>
              <a:xfrm>
                <a:off x="3615318" y="4634235"/>
                <a:ext cx="450764" cy="276999"/>
              </a:xfrm>
              <a:prstGeom prst="rect">
                <a:avLst/>
              </a:prstGeom>
            </p:spPr>
            <p:txBody>
              <a:bodyPr wrap="none">
                <a:spAutoFit/>
              </a:bodyPr>
              <a:lstStyle/>
              <a:p>
                <a:pPr algn="ctr"/>
                <a:r>
                  <a:rPr lang="en-US" sz="1200" dirty="0"/>
                  <a:t>sort</a:t>
                </a:r>
              </a:p>
            </p:txBody>
          </p:sp>
          <p:sp>
            <p:nvSpPr>
              <p:cNvPr id="142" name="Rectangle 141">
                <a:extLst>
                  <a:ext uri="{FF2B5EF4-FFF2-40B4-BE49-F238E27FC236}">
                    <a16:creationId xmlns:a16="http://schemas.microsoft.com/office/drawing/2014/main" xmlns="" id="{BCBC2041-BB44-4563-AED5-23FB9CC880EB}"/>
                  </a:ext>
                </a:extLst>
              </p:cNvPr>
              <p:cNvSpPr/>
              <p:nvPr/>
            </p:nvSpPr>
            <p:spPr>
              <a:xfrm>
                <a:off x="1479641" y="4302966"/>
                <a:ext cx="2543678" cy="276999"/>
              </a:xfrm>
              <a:prstGeom prst="rect">
                <a:avLst/>
              </a:prstGeom>
            </p:spPr>
            <p:txBody>
              <a:bodyPr wrap="square">
                <a:spAutoFit/>
              </a:bodyPr>
              <a:lstStyle/>
              <a:p>
                <a:pPr algn="ctr"/>
                <a:r>
                  <a:rPr lang="en-US" sz="1200" dirty="0"/>
                  <a:t>(</a:t>
                </a:r>
                <a:r>
                  <a:rPr lang="en-US" sz="1200" b="1" dirty="0">
                    <a:latin typeface="Lucida Handwriting" panose="03010101010101010101" pitchFamily="66" charset="0"/>
                  </a:rPr>
                  <a:t>K- </a:t>
                </a:r>
                <a:r>
                  <a:rPr lang="en-US" sz="1200" dirty="0"/>
                  <a:t>Components)</a:t>
                </a:r>
              </a:p>
            </p:txBody>
          </p:sp>
          <p:sp>
            <p:nvSpPr>
              <p:cNvPr id="144" name="Rectangle 143">
                <a:extLst>
                  <a:ext uri="{FF2B5EF4-FFF2-40B4-BE49-F238E27FC236}">
                    <a16:creationId xmlns:a16="http://schemas.microsoft.com/office/drawing/2014/main" xmlns="" id="{05988AF9-9B1A-410F-B481-C1FA8EDB4147}"/>
                  </a:ext>
                </a:extLst>
              </p:cNvPr>
              <p:cNvSpPr/>
              <p:nvPr/>
            </p:nvSpPr>
            <p:spPr>
              <a:xfrm>
                <a:off x="953864" y="5101220"/>
                <a:ext cx="1196161" cy="276999"/>
              </a:xfrm>
              <a:prstGeom prst="rect">
                <a:avLst/>
              </a:prstGeom>
            </p:spPr>
            <p:txBody>
              <a:bodyPr wrap="none">
                <a:spAutoFit/>
              </a:bodyPr>
              <a:lstStyle/>
              <a:p>
                <a:pPr algn="ctr"/>
                <a:r>
                  <a:rPr lang="en-US" sz="1200" dirty="0"/>
                  <a:t>Decomposition</a:t>
                </a:r>
              </a:p>
            </p:txBody>
          </p:sp>
        </p:grpSp>
        <p:sp>
          <p:nvSpPr>
            <p:cNvPr id="182" name="TextBox 181">
              <a:extLst>
                <a:ext uri="{FF2B5EF4-FFF2-40B4-BE49-F238E27FC236}">
                  <a16:creationId xmlns:a16="http://schemas.microsoft.com/office/drawing/2014/main" xmlns="" id="{77F22036-A270-476C-9C57-394B80F64519}"/>
                </a:ext>
              </a:extLst>
            </p:cNvPr>
            <p:cNvSpPr txBox="1"/>
            <p:nvPr/>
          </p:nvSpPr>
          <p:spPr>
            <a:xfrm>
              <a:off x="-83214" y="4724923"/>
              <a:ext cx="512789" cy="369332"/>
            </a:xfrm>
            <a:prstGeom prst="rect">
              <a:avLst/>
            </a:prstGeom>
            <a:noFill/>
          </p:spPr>
          <p:txBody>
            <a:bodyPr wrap="square" rtlCol="0">
              <a:spAutoFit/>
            </a:bodyPr>
            <a:lstStyle/>
            <a:p>
              <a:pPr algn="r"/>
              <a:r>
                <a:rPr lang="en-US" b="1" dirty="0"/>
                <a:t>IV.</a:t>
              </a:r>
            </a:p>
          </p:txBody>
        </p:sp>
      </p:grpSp>
      <p:grpSp>
        <p:nvGrpSpPr>
          <p:cNvPr id="1047" name="Group 1046">
            <a:extLst>
              <a:ext uri="{FF2B5EF4-FFF2-40B4-BE49-F238E27FC236}">
                <a16:creationId xmlns:a16="http://schemas.microsoft.com/office/drawing/2014/main" xmlns="" id="{EE1411E1-A7C7-4FAC-9DC4-8C2FDC2B5A72}"/>
              </a:ext>
            </a:extLst>
          </p:cNvPr>
          <p:cNvGrpSpPr/>
          <p:nvPr/>
        </p:nvGrpSpPr>
        <p:grpSpPr>
          <a:xfrm>
            <a:off x="-83214" y="5529943"/>
            <a:ext cx="8890133" cy="1332238"/>
            <a:chOff x="-83214" y="5486399"/>
            <a:chExt cx="8890133" cy="1332238"/>
          </a:xfrm>
        </p:grpSpPr>
        <p:grpSp>
          <p:nvGrpSpPr>
            <p:cNvPr id="1040" name="Group 1039">
              <a:extLst>
                <a:ext uri="{FF2B5EF4-FFF2-40B4-BE49-F238E27FC236}">
                  <a16:creationId xmlns:a16="http://schemas.microsoft.com/office/drawing/2014/main" xmlns="" id="{BC04AFCE-C3F4-40AC-A73F-179AE24621B3}"/>
                </a:ext>
              </a:extLst>
            </p:cNvPr>
            <p:cNvGrpSpPr/>
            <p:nvPr/>
          </p:nvGrpSpPr>
          <p:grpSpPr>
            <a:xfrm>
              <a:off x="1148247" y="5486399"/>
              <a:ext cx="7658672" cy="1332238"/>
              <a:chOff x="941413" y="5486399"/>
              <a:chExt cx="7658672" cy="1332238"/>
            </a:xfrm>
          </p:grpSpPr>
          <p:sp>
            <p:nvSpPr>
              <p:cNvPr id="145" name="Rectangle 144">
                <a:extLst>
                  <a:ext uri="{FF2B5EF4-FFF2-40B4-BE49-F238E27FC236}">
                    <a16:creationId xmlns:a16="http://schemas.microsoft.com/office/drawing/2014/main" xmlns="" id="{F2D23102-DD81-4E2D-A70F-F37E6DE7EB59}"/>
                  </a:ext>
                </a:extLst>
              </p:cNvPr>
              <p:cNvSpPr/>
              <p:nvPr/>
            </p:nvSpPr>
            <p:spPr>
              <a:xfrm>
                <a:off x="941413" y="6332910"/>
                <a:ext cx="1522917" cy="307777"/>
              </a:xfrm>
              <a:prstGeom prst="rect">
                <a:avLst/>
              </a:prstGeom>
            </p:spPr>
            <p:txBody>
              <a:bodyPr wrap="none">
                <a:spAutoFit/>
              </a:bodyPr>
              <a:lstStyle/>
              <a:p>
                <a:r>
                  <a:rPr lang="en-US" sz="1400" dirty="0"/>
                  <a:t>(A</a:t>
                </a:r>
                <a:r>
                  <a:rPr lang="en-US" sz="1400" baseline="30000" dirty="0"/>
                  <a:t>  </a:t>
                </a:r>
                <a:r>
                  <a:rPr lang="en-US" sz="1400" dirty="0"/>
                  <a:t>X Covariance)</a:t>
                </a:r>
              </a:p>
            </p:txBody>
          </p:sp>
          <p:sp>
            <p:nvSpPr>
              <p:cNvPr id="146" name="Rectangle 145">
                <a:extLst>
                  <a:ext uri="{FF2B5EF4-FFF2-40B4-BE49-F238E27FC236}">
                    <a16:creationId xmlns:a16="http://schemas.microsoft.com/office/drawing/2014/main" xmlns="" id="{84FC7BD5-787B-4243-A4C6-70B427EE2E92}"/>
                  </a:ext>
                </a:extLst>
              </p:cNvPr>
              <p:cNvSpPr/>
              <p:nvPr/>
            </p:nvSpPr>
            <p:spPr>
              <a:xfrm>
                <a:off x="2553097" y="6541638"/>
                <a:ext cx="1221395" cy="276999"/>
              </a:xfrm>
              <a:prstGeom prst="rect">
                <a:avLst/>
              </a:prstGeom>
            </p:spPr>
            <p:txBody>
              <a:bodyPr wrap="square">
                <a:spAutoFit/>
              </a:bodyPr>
              <a:lstStyle/>
              <a:p>
                <a:pPr algn="ctr"/>
                <a:r>
                  <a:rPr lang="en-US" sz="1200" dirty="0"/>
                  <a:t>Eigen Faces</a:t>
                </a:r>
              </a:p>
            </p:txBody>
          </p:sp>
          <p:cxnSp>
            <p:nvCxnSpPr>
              <p:cNvPr id="1034" name="Straight Arrow Connector 1033">
                <a:extLst>
                  <a:ext uri="{FF2B5EF4-FFF2-40B4-BE49-F238E27FC236}">
                    <a16:creationId xmlns:a16="http://schemas.microsoft.com/office/drawing/2014/main" xmlns="" id="{35C38C30-45F6-4CD5-B0A8-ADE6E3948031}"/>
                  </a:ext>
                </a:extLst>
              </p:cNvPr>
              <p:cNvCxnSpPr>
                <a:cxnSpLocks/>
              </p:cNvCxnSpPr>
              <p:nvPr/>
            </p:nvCxnSpPr>
            <p:spPr>
              <a:xfrm flipV="1">
                <a:off x="3605845" y="6528064"/>
                <a:ext cx="149625" cy="152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xmlns="" id="{8EFC3BE3-02E2-4B41-8C27-A08D2D9776A0}"/>
                  </a:ext>
                </a:extLst>
              </p:cNvPr>
              <p:cNvCxnSpPr>
                <a:cxnSpLocks/>
              </p:cNvCxnSpPr>
              <p:nvPr/>
            </p:nvCxnSpPr>
            <p:spPr>
              <a:xfrm flipH="1" flipV="1">
                <a:off x="2571704" y="6528060"/>
                <a:ext cx="149625" cy="152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xmlns="" id="{CC43B75D-92C7-407B-AB98-A4AB85EDFCDD}"/>
                  </a:ext>
                </a:extLst>
              </p:cNvPr>
              <p:cNvSpPr/>
              <p:nvPr/>
            </p:nvSpPr>
            <p:spPr>
              <a:xfrm>
                <a:off x="4098869" y="6519862"/>
                <a:ext cx="1221395" cy="276999"/>
              </a:xfrm>
              <a:prstGeom prst="rect">
                <a:avLst/>
              </a:prstGeom>
            </p:spPr>
            <p:txBody>
              <a:bodyPr wrap="square">
                <a:spAutoFit/>
              </a:bodyPr>
              <a:lstStyle/>
              <a:p>
                <a:pPr algn="ctr"/>
                <a:r>
                  <a:rPr lang="en-US" sz="1200" dirty="0"/>
                  <a:t>Eigen Faces</a:t>
                </a:r>
              </a:p>
            </p:txBody>
          </p:sp>
          <p:grpSp>
            <p:nvGrpSpPr>
              <p:cNvPr id="1039" name="Group 1038">
                <a:extLst>
                  <a:ext uri="{FF2B5EF4-FFF2-40B4-BE49-F238E27FC236}">
                    <a16:creationId xmlns:a16="http://schemas.microsoft.com/office/drawing/2014/main" xmlns="" id="{8017202A-F888-410C-8E7E-15D01C5D2EDD}"/>
                  </a:ext>
                </a:extLst>
              </p:cNvPr>
              <p:cNvGrpSpPr/>
              <p:nvPr/>
            </p:nvGrpSpPr>
            <p:grpSpPr>
              <a:xfrm>
                <a:off x="1185038" y="5486399"/>
                <a:ext cx="7313030" cy="1047395"/>
                <a:chOff x="1185038" y="5486399"/>
                <a:chExt cx="7313030" cy="1047395"/>
              </a:xfrm>
            </p:grpSpPr>
            <p:grpSp>
              <p:nvGrpSpPr>
                <p:cNvPr id="1032" name="Group 1031">
                  <a:extLst>
                    <a:ext uri="{FF2B5EF4-FFF2-40B4-BE49-F238E27FC236}">
                      <a16:creationId xmlns:a16="http://schemas.microsoft.com/office/drawing/2014/main" xmlns="" id="{AFE23AE4-AE9D-47F8-9F50-CB2BCB70CBF6}"/>
                    </a:ext>
                  </a:extLst>
                </p:cNvPr>
                <p:cNvGrpSpPr/>
                <p:nvPr/>
              </p:nvGrpSpPr>
              <p:grpSpPr>
                <a:xfrm>
                  <a:off x="1185038" y="5486399"/>
                  <a:ext cx="6213926" cy="1047395"/>
                  <a:chOff x="1185038" y="5551715"/>
                  <a:chExt cx="6213926" cy="1047395"/>
                </a:xfrm>
              </p:grpSpPr>
              <p:sp>
                <p:nvSpPr>
                  <p:cNvPr id="134" name="TextBox 133">
                    <a:extLst>
                      <a:ext uri="{FF2B5EF4-FFF2-40B4-BE49-F238E27FC236}">
                        <a16:creationId xmlns:a16="http://schemas.microsoft.com/office/drawing/2014/main" xmlns="" id="{62501844-CD94-4AEE-B0BC-D3E55C00268F}"/>
                      </a:ext>
                    </a:extLst>
                  </p:cNvPr>
                  <p:cNvSpPr txBox="1"/>
                  <p:nvPr/>
                </p:nvSpPr>
                <p:spPr>
                  <a:xfrm>
                    <a:off x="4030545" y="5917577"/>
                    <a:ext cx="1540093" cy="276999"/>
                  </a:xfrm>
                  <a:prstGeom prst="rect">
                    <a:avLst/>
                  </a:prstGeom>
                  <a:noFill/>
                  <a:ln>
                    <a:noFill/>
                  </a:ln>
                </p:spPr>
                <p:txBody>
                  <a:bodyPr wrap="square" rtlCol="0">
                    <a:spAutoFit/>
                  </a:bodyPr>
                  <a:lstStyle/>
                  <a:p>
                    <a:r>
                      <a:rPr lang="en-US" sz="1200" dirty="0"/>
                      <a:t>N</a:t>
                    </a:r>
                    <a:r>
                      <a:rPr lang="en-US" sz="1200" baseline="30000" dirty="0"/>
                      <a:t>2</a:t>
                    </a:r>
                    <a:r>
                      <a:rPr lang="en-US" sz="1200" dirty="0"/>
                      <a:t> X 1</a:t>
                    </a:r>
                  </a:p>
                </p:txBody>
              </p:sp>
              <p:sp>
                <p:nvSpPr>
                  <p:cNvPr id="77" name="Rectangle 76">
                    <a:extLst>
                      <a:ext uri="{FF2B5EF4-FFF2-40B4-BE49-F238E27FC236}">
                        <a16:creationId xmlns:a16="http://schemas.microsoft.com/office/drawing/2014/main" xmlns="" id="{4EBE574E-D097-4AF4-A696-0D7458829576}"/>
                      </a:ext>
                    </a:extLst>
                  </p:cNvPr>
                  <p:cNvSpPr/>
                  <p:nvPr/>
                </p:nvSpPr>
                <p:spPr>
                  <a:xfrm>
                    <a:off x="5657374" y="5717357"/>
                    <a:ext cx="857833" cy="481109"/>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N x N </a:t>
                    </a:r>
                    <a:endParaRPr lang="en-US" sz="1600" b="1" dirty="0">
                      <a:solidFill>
                        <a:srgbClr val="002060"/>
                      </a:solidFill>
                      <a:latin typeface="Lucida Handwriting" panose="03010101010101010101" pitchFamily="66" charset="0"/>
                    </a:endParaRPr>
                  </a:p>
                </p:txBody>
              </p:sp>
              <p:sp>
                <p:nvSpPr>
                  <p:cNvPr id="80" name="TextBox 79">
                    <a:extLst>
                      <a:ext uri="{FF2B5EF4-FFF2-40B4-BE49-F238E27FC236}">
                        <a16:creationId xmlns:a16="http://schemas.microsoft.com/office/drawing/2014/main" xmlns="" id="{2279E773-A224-4A0F-90F4-094CBB9C94E7}"/>
                      </a:ext>
                    </a:extLst>
                  </p:cNvPr>
                  <p:cNvSpPr txBox="1"/>
                  <p:nvPr/>
                </p:nvSpPr>
                <p:spPr>
                  <a:xfrm>
                    <a:off x="2021791" y="5665523"/>
                    <a:ext cx="399468" cy="584775"/>
                  </a:xfrm>
                  <a:prstGeom prst="rect">
                    <a:avLst/>
                  </a:prstGeom>
                  <a:noFill/>
                </p:spPr>
                <p:txBody>
                  <a:bodyPr wrap="none" rtlCol="0">
                    <a:spAutoFit/>
                  </a:bodyPr>
                  <a:lstStyle/>
                  <a:p>
                    <a:r>
                      <a:rPr lang="en-US" sz="3200" dirty="0"/>
                      <a:t>=</a:t>
                    </a:r>
                  </a:p>
                </p:txBody>
              </p:sp>
              <p:sp>
                <p:nvSpPr>
                  <p:cNvPr id="88" name="Arrow: Right 87">
                    <a:extLst>
                      <a:ext uri="{FF2B5EF4-FFF2-40B4-BE49-F238E27FC236}">
                        <a16:creationId xmlns:a16="http://schemas.microsoft.com/office/drawing/2014/main" xmlns="" id="{5B4C259F-18B4-4A94-B80E-BF9204781CB5}"/>
                      </a:ext>
                    </a:extLst>
                  </p:cNvPr>
                  <p:cNvSpPr/>
                  <p:nvPr/>
                </p:nvSpPr>
                <p:spPr>
                  <a:xfrm>
                    <a:off x="4786670" y="5878614"/>
                    <a:ext cx="827032" cy="280987"/>
                  </a:xfrm>
                  <a:prstGeom prst="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xmlns="" id="{91210E01-C240-4F2F-AA83-D6D798633AD4}"/>
                      </a:ext>
                    </a:extLst>
                  </p:cNvPr>
                  <p:cNvSpPr/>
                  <p:nvPr/>
                </p:nvSpPr>
                <p:spPr>
                  <a:xfrm>
                    <a:off x="1185038" y="5731900"/>
                    <a:ext cx="827032" cy="570033"/>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Lucida Handwriting" panose="03010101010101010101" pitchFamily="66" charset="0"/>
                      </a:rPr>
                      <a:t>K</a:t>
                    </a:r>
                    <a:r>
                      <a:rPr lang="en-US" sz="1600" dirty="0">
                        <a:solidFill>
                          <a:srgbClr val="002060"/>
                        </a:solidFill>
                      </a:rPr>
                      <a:t> x </a:t>
                    </a:r>
                    <a:r>
                      <a:rPr lang="en-US" sz="1600" b="1" dirty="0">
                        <a:solidFill>
                          <a:srgbClr val="002060"/>
                        </a:solidFill>
                        <a:latin typeface="Lucida Handwriting" panose="03010101010101010101" pitchFamily="66" charset="0"/>
                      </a:rPr>
                      <a:t>K</a:t>
                    </a:r>
                    <a:endParaRPr lang="en-US" sz="1600" dirty="0">
                      <a:solidFill>
                        <a:srgbClr val="002060"/>
                      </a:solidFill>
                    </a:endParaRPr>
                  </a:p>
                </p:txBody>
              </p:sp>
              <p:grpSp>
                <p:nvGrpSpPr>
                  <p:cNvPr id="116" name="Group 115">
                    <a:extLst>
                      <a:ext uri="{FF2B5EF4-FFF2-40B4-BE49-F238E27FC236}">
                        <a16:creationId xmlns:a16="http://schemas.microsoft.com/office/drawing/2014/main" xmlns="" id="{A9DDE3A2-2A17-4E7F-9C56-70C0E6DF005E}"/>
                      </a:ext>
                    </a:extLst>
                  </p:cNvPr>
                  <p:cNvGrpSpPr/>
                  <p:nvPr/>
                </p:nvGrpSpPr>
                <p:grpSpPr>
                  <a:xfrm>
                    <a:off x="2488715" y="5685344"/>
                    <a:ext cx="1321261" cy="854923"/>
                    <a:chOff x="2390741" y="5685344"/>
                    <a:chExt cx="1321261" cy="854923"/>
                  </a:xfrm>
                </p:grpSpPr>
                <p:sp>
                  <p:nvSpPr>
                    <p:cNvPr id="123" name="Rectangle 122">
                      <a:extLst>
                        <a:ext uri="{FF2B5EF4-FFF2-40B4-BE49-F238E27FC236}">
                          <a16:creationId xmlns:a16="http://schemas.microsoft.com/office/drawing/2014/main" xmlns="" id="{4F80E5F7-5233-4F8F-8AD3-1791BEFD2406}"/>
                        </a:ext>
                      </a:extLst>
                    </p:cNvPr>
                    <p:cNvSpPr/>
                    <p:nvPr/>
                  </p:nvSpPr>
                  <p:spPr>
                    <a:xfrm>
                      <a:off x="2390741" y="5685344"/>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24" name="Rectangle 123">
                      <a:extLst>
                        <a:ext uri="{FF2B5EF4-FFF2-40B4-BE49-F238E27FC236}">
                          <a16:creationId xmlns:a16="http://schemas.microsoft.com/office/drawing/2014/main" xmlns="" id="{B9140598-5C55-4D44-BDDC-054D79B81A7F}"/>
                        </a:ext>
                      </a:extLst>
                    </p:cNvPr>
                    <p:cNvSpPr/>
                    <p:nvPr/>
                  </p:nvSpPr>
                  <p:spPr>
                    <a:xfrm>
                      <a:off x="2691358" y="5685344"/>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25" name="Rectangle 124">
                      <a:extLst>
                        <a:ext uri="{FF2B5EF4-FFF2-40B4-BE49-F238E27FC236}">
                          <a16:creationId xmlns:a16="http://schemas.microsoft.com/office/drawing/2014/main" xmlns="" id="{0BB1498C-3647-4128-A3AC-E0D557256E9B}"/>
                        </a:ext>
                      </a:extLst>
                    </p:cNvPr>
                    <p:cNvSpPr/>
                    <p:nvPr/>
                  </p:nvSpPr>
                  <p:spPr>
                    <a:xfrm>
                      <a:off x="2978898" y="5685344"/>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26" name="Rectangle 125">
                      <a:extLst>
                        <a:ext uri="{FF2B5EF4-FFF2-40B4-BE49-F238E27FC236}">
                          <a16:creationId xmlns:a16="http://schemas.microsoft.com/office/drawing/2014/main" xmlns="" id="{A37C89D7-F120-4D10-A0EE-765218ED8D9D}"/>
                        </a:ext>
                      </a:extLst>
                    </p:cNvPr>
                    <p:cNvSpPr/>
                    <p:nvPr/>
                  </p:nvSpPr>
                  <p:spPr>
                    <a:xfrm>
                      <a:off x="3587718" y="5685344"/>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grpSp>
                  <p:nvGrpSpPr>
                    <p:cNvPr id="127" name="Group 126">
                      <a:extLst>
                        <a:ext uri="{FF2B5EF4-FFF2-40B4-BE49-F238E27FC236}">
                          <a16:creationId xmlns:a16="http://schemas.microsoft.com/office/drawing/2014/main" xmlns="" id="{CE5306AF-ACB0-44C6-8B6E-4BF99B7A31F3}"/>
                        </a:ext>
                      </a:extLst>
                    </p:cNvPr>
                    <p:cNvGrpSpPr/>
                    <p:nvPr/>
                  </p:nvGrpSpPr>
                  <p:grpSpPr>
                    <a:xfrm>
                      <a:off x="3167540" y="6089946"/>
                      <a:ext cx="392084" cy="45719"/>
                      <a:chOff x="5126973" y="3345335"/>
                      <a:chExt cx="392084" cy="45719"/>
                    </a:xfrm>
                  </p:grpSpPr>
                  <p:sp>
                    <p:nvSpPr>
                      <p:cNvPr id="128" name="Oval 127">
                        <a:extLst>
                          <a:ext uri="{FF2B5EF4-FFF2-40B4-BE49-F238E27FC236}">
                            <a16:creationId xmlns:a16="http://schemas.microsoft.com/office/drawing/2014/main" xmlns="" id="{9550C7DB-E491-4885-AA64-A5069E72A672}"/>
                          </a:ext>
                        </a:extLst>
                      </p:cNvPr>
                      <p:cNvSpPr/>
                      <p:nvPr/>
                    </p:nvSpPr>
                    <p:spPr>
                      <a:xfrm>
                        <a:off x="51269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774C077C-23D2-43C3-AE95-D77F9333D953}"/>
                          </a:ext>
                        </a:extLst>
                      </p:cNvPr>
                      <p:cNvSpPr/>
                      <p:nvPr/>
                    </p:nvSpPr>
                    <p:spPr>
                      <a:xfrm>
                        <a:off x="52793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xmlns="" id="{44494F55-A92D-4AE3-80FD-05DBBB8FDB4B}"/>
                          </a:ext>
                        </a:extLst>
                      </p:cNvPr>
                      <p:cNvSpPr/>
                      <p:nvPr/>
                    </p:nvSpPr>
                    <p:spPr>
                      <a:xfrm>
                        <a:off x="5431773" y="3345335"/>
                        <a:ext cx="87284"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24" name="Right Brace 1023">
                    <a:extLst>
                      <a:ext uri="{FF2B5EF4-FFF2-40B4-BE49-F238E27FC236}">
                        <a16:creationId xmlns:a16="http://schemas.microsoft.com/office/drawing/2014/main" xmlns="" id="{024BC60B-A724-4A3A-ACB5-39FA7387C0CA}"/>
                      </a:ext>
                    </a:extLst>
                  </p:cNvPr>
                  <p:cNvSpPr/>
                  <p:nvPr/>
                </p:nvSpPr>
                <p:spPr>
                  <a:xfrm>
                    <a:off x="3810438" y="5551715"/>
                    <a:ext cx="240194" cy="104739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3" name="Right Brace 132">
                    <a:extLst>
                      <a:ext uri="{FF2B5EF4-FFF2-40B4-BE49-F238E27FC236}">
                        <a16:creationId xmlns:a16="http://schemas.microsoft.com/office/drawing/2014/main" xmlns="" id="{BB811196-6F0C-4F69-9839-7C7404EAA6BC}"/>
                      </a:ext>
                    </a:extLst>
                  </p:cNvPr>
                  <p:cNvSpPr/>
                  <p:nvPr/>
                </p:nvSpPr>
                <p:spPr>
                  <a:xfrm flipH="1">
                    <a:off x="2297322" y="5551715"/>
                    <a:ext cx="240194" cy="104739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Rectangle 134">
                    <a:extLst>
                      <a:ext uri="{FF2B5EF4-FFF2-40B4-BE49-F238E27FC236}">
                        <a16:creationId xmlns:a16="http://schemas.microsoft.com/office/drawing/2014/main" xmlns="" id="{50170467-7C8C-474C-A55E-F15E536D256C}"/>
                      </a:ext>
                    </a:extLst>
                  </p:cNvPr>
                  <p:cNvSpPr/>
                  <p:nvPr/>
                </p:nvSpPr>
                <p:spPr>
                  <a:xfrm>
                    <a:off x="4587651" y="5628801"/>
                    <a:ext cx="124284" cy="854923"/>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59" name="Arrow: Right 158">
                    <a:extLst>
                      <a:ext uri="{FF2B5EF4-FFF2-40B4-BE49-F238E27FC236}">
                        <a16:creationId xmlns:a16="http://schemas.microsoft.com/office/drawing/2014/main" xmlns="" id="{E99073C9-1DB6-4750-84AA-D6501199E36D}"/>
                      </a:ext>
                    </a:extLst>
                  </p:cNvPr>
                  <p:cNvSpPr/>
                  <p:nvPr/>
                </p:nvSpPr>
                <p:spPr>
                  <a:xfrm>
                    <a:off x="6571932" y="5845955"/>
                    <a:ext cx="827032" cy="280987"/>
                  </a:xfrm>
                  <a:prstGeom prst="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7" name="Picture 1036">
                  <a:extLst>
                    <a:ext uri="{FF2B5EF4-FFF2-40B4-BE49-F238E27FC236}">
                      <a16:creationId xmlns:a16="http://schemas.microsoft.com/office/drawing/2014/main" xmlns="" id="{A7819278-A6AE-4C4A-A1DB-B1A58E25949D}"/>
                    </a:ext>
                  </a:extLst>
                </p:cNvPr>
                <p:cNvPicPr>
                  <a:picLocks noChangeAspect="1"/>
                </p:cNvPicPr>
                <p:nvPr/>
              </p:nvPicPr>
              <p:blipFill>
                <a:blip r:embed="rId3"/>
                <a:stretch>
                  <a:fillRect/>
                </a:stretch>
              </p:blipFill>
              <p:spPr>
                <a:xfrm>
                  <a:off x="7467680" y="5488935"/>
                  <a:ext cx="1030388" cy="1042323"/>
                </a:xfrm>
                <a:prstGeom prst="rect">
                  <a:avLst/>
                </a:prstGeom>
              </p:spPr>
            </p:pic>
          </p:grpSp>
          <p:sp>
            <p:nvSpPr>
              <p:cNvPr id="160" name="Rectangle 159">
                <a:extLst>
                  <a:ext uri="{FF2B5EF4-FFF2-40B4-BE49-F238E27FC236}">
                    <a16:creationId xmlns:a16="http://schemas.microsoft.com/office/drawing/2014/main" xmlns="" id="{FD5160B6-63DA-433F-A028-D5EA219725B5}"/>
                  </a:ext>
                </a:extLst>
              </p:cNvPr>
              <p:cNvSpPr/>
              <p:nvPr/>
            </p:nvSpPr>
            <p:spPr>
              <a:xfrm>
                <a:off x="7378690" y="6465596"/>
                <a:ext cx="1221395" cy="276999"/>
              </a:xfrm>
              <a:prstGeom prst="rect">
                <a:avLst/>
              </a:prstGeom>
            </p:spPr>
            <p:txBody>
              <a:bodyPr wrap="square">
                <a:spAutoFit/>
              </a:bodyPr>
              <a:lstStyle/>
              <a:p>
                <a:pPr algn="ctr"/>
                <a:r>
                  <a:rPr lang="en-US" sz="1200" dirty="0"/>
                  <a:t>Eigen Face</a:t>
                </a:r>
              </a:p>
            </p:txBody>
          </p:sp>
        </p:grpSp>
        <p:sp>
          <p:nvSpPr>
            <p:cNvPr id="183" name="TextBox 182">
              <a:extLst>
                <a:ext uri="{FF2B5EF4-FFF2-40B4-BE49-F238E27FC236}">
                  <a16:creationId xmlns:a16="http://schemas.microsoft.com/office/drawing/2014/main" xmlns="" id="{0477E2AF-1892-447A-A95F-9D05328EB518}"/>
                </a:ext>
              </a:extLst>
            </p:cNvPr>
            <p:cNvSpPr txBox="1"/>
            <p:nvPr/>
          </p:nvSpPr>
          <p:spPr>
            <a:xfrm>
              <a:off x="-83214" y="5911467"/>
              <a:ext cx="512789" cy="369332"/>
            </a:xfrm>
            <a:prstGeom prst="rect">
              <a:avLst/>
            </a:prstGeom>
            <a:noFill/>
          </p:spPr>
          <p:txBody>
            <a:bodyPr wrap="square" rtlCol="0">
              <a:spAutoFit/>
            </a:bodyPr>
            <a:lstStyle/>
            <a:p>
              <a:pPr algn="r"/>
              <a:r>
                <a:rPr lang="en-US" b="1" dirty="0"/>
                <a:t>V.</a:t>
              </a:r>
            </a:p>
          </p:txBody>
        </p:sp>
      </p:grpSp>
      <p:grpSp>
        <p:nvGrpSpPr>
          <p:cNvPr id="1043" name="Group 1042">
            <a:extLst>
              <a:ext uri="{FF2B5EF4-FFF2-40B4-BE49-F238E27FC236}">
                <a16:creationId xmlns:a16="http://schemas.microsoft.com/office/drawing/2014/main" xmlns="" id="{3FD971EA-31A6-452B-9F30-B665A496C661}"/>
              </a:ext>
            </a:extLst>
          </p:cNvPr>
          <p:cNvGrpSpPr/>
          <p:nvPr/>
        </p:nvGrpSpPr>
        <p:grpSpPr>
          <a:xfrm>
            <a:off x="95829" y="424322"/>
            <a:ext cx="3863726" cy="1324777"/>
            <a:chOff x="95829" y="500524"/>
            <a:chExt cx="3863726" cy="1324777"/>
          </a:xfrm>
        </p:grpSpPr>
        <p:grpSp>
          <p:nvGrpSpPr>
            <p:cNvPr id="1027" name="Group 1026">
              <a:extLst>
                <a:ext uri="{FF2B5EF4-FFF2-40B4-BE49-F238E27FC236}">
                  <a16:creationId xmlns:a16="http://schemas.microsoft.com/office/drawing/2014/main" xmlns="" id="{3B32B2E0-5629-4933-BDB5-4AA58A37E1E0}"/>
                </a:ext>
              </a:extLst>
            </p:cNvPr>
            <p:cNvGrpSpPr/>
            <p:nvPr/>
          </p:nvGrpSpPr>
          <p:grpSpPr>
            <a:xfrm>
              <a:off x="446597" y="800541"/>
              <a:ext cx="3512958" cy="1024760"/>
              <a:chOff x="446597" y="800541"/>
              <a:chExt cx="3512958" cy="1024760"/>
            </a:xfrm>
          </p:grpSpPr>
          <p:sp>
            <p:nvSpPr>
              <p:cNvPr id="12" name="Rectangle 11">
                <a:extLst>
                  <a:ext uri="{FF2B5EF4-FFF2-40B4-BE49-F238E27FC236}">
                    <a16:creationId xmlns:a16="http://schemas.microsoft.com/office/drawing/2014/main" xmlns="" id="{1CFA73BD-EA6F-46B5-B2B1-75D04837B4BC}"/>
                  </a:ext>
                </a:extLst>
              </p:cNvPr>
              <p:cNvSpPr/>
              <p:nvPr/>
            </p:nvSpPr>
            <p:spPr>
              <a:xfrm>
                <a:off x="446597" y="901665"/>
                <a:ext cx="827032" cy="649371"/>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N x N image</a:t>
                </a:r>
              </a:p>
            </p:txBody>
          </p:sp>
          <p:sp>
            <p:nvSpPr>
              <p:cNvPr id="14" name="Rectangle 13">
                <a:extLst>
                  <a:ext uri="{FF2B5EF4-FFF2-40B4-BE49-F238E27FC236}">
                    <a16:creationId xmlns:a16="http://schemas.microsoft.com/office/drawing/2014/main" xmlns="" id="{87145242-C2BC-4185-93C7-35733BAD3E3F}"/>
                  </a:ext>
                </a:extLst>
              </p:cNvPr>
              <p:cNvSpPr/>
              <p:nvPr/>
            </p:nvSpPr>
            <p:spPr>
              <a:xfrm>
                <a:off x="2227136" y="800541"/>
                <a:ext cx="135064" cy="794040"/>
              </a:xfrm>
              <a:prstGeom prst="rect">
                <a:avLst/>
              </a:prstGeom>
              <a:solidFill>
                <a:schemeClr val="bg1">
                  <a:lumMod val="8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27E4F050-30FB-40C0-B7FC-B1AEB99E3CAC}"/>
                  </a:ext>
                </a:extLst>
              </p:cNvPr>
              <p:cNvSpPr txBox="1"/>
              <p:nvPr/>
            </p:nvSpPr>
            <p:spPr>
              <a:xfrm>
                <a:off x="2419462" y="1029896"/>
                <a:ext cx="1540093" cy="338554"/>
              </a:xfrm>
              <a:prstGeom prst="rect">
                <a:avLst/>
              </a:prstGeom>
              <a:noFill/>
              <a:ln>
                <a:noFill/>
              </a:ln>
            </p:spPr>
            <p:txBody>
              <a:bodyPr wrap="square" rtlCol="0">
                <a:spAutoFit/>
              </a:bodyPr>
              <a:lstStyle/>
              <a:p>
                <a:r>
                  <a:rPr lang="en-US" sz="1600" dirty="0"/>
                  <a:t>N</a:t>
                </a:r>
                <a:r>
                  <a:rPr lang="en-US" sz="1600" baseline="30000" dirty="0"/>
                  <a:t>2</a:t>
                </a:r>
                <a:r>
                  <a:rPr lang="en-US" sz="1600" dirty="0"/>
                  <a:t> X 1 vector</a:t>
                </a:r>
              </a:p>
            </p:txBody>
          </p:sp>
          <p:sp>
            <p:nvSpPr>
              <p:cNvPr id="51" name="Arrow: Right 50">
                <a:extLst>
                  <a:ext uri="{FF2B5EF4-FFF2-40B4-BE49-F238E27FC236}">
                    <a16:creationId xmlns:a16="http://schemas.microsoft.com/office/drawing/2014/main" xmlns="" id="{1D5907F3-2281-4380-8A11-98844E3935CE}"/>
                  </a:ext>
                </a:extLst>
              </p:cNvPr>
              <p:cNvSpPr/>
              <p:nvPr/>
            </p:nvSpPr>
            <p:spPr>
              <a:xfrm>
                <a:off x="1358584" y="1042599"/>
                <a:ext cx="827032" cy="277000"/>
              </a:xfrm>
              <a:prstGeom prst="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9423DA49-53AF-4437-BCE7-1F6DD8DBF155}"/>
                  </a:ext>
                </a:extLst>
              </p:cNvPr>
              <p:cNvSpPr/>
              <p:nvPr/>
            </p:nvSpPr>
            <p:spPr>
              <a:xfrm>
                <a:off x="1126566" y="1548302"/>
                <a:ext cx="989053" cy="276999"/>
              </a:xfrm>
              <a:prstGeom prst="rect">
                <a:avLst/>
              </a:prstGeom>
            </p:spPr>
            <p:txBody>
              <a:bodyPr wrap="none">
                <a:spAutoFit/>
              </a:bodyPr>
              <a:lstStyle/>
              <a:p>
                <a:r>
                  <a:rPr lang="en-US" sz="1200" dirty="0"/>
                  <a:t>“Vectorize”</a:t>
                </a:r>
              </a:p>
            </p:txBody>
          </p:sp>
        </p:grpSp>
        <p:sp>
          <p:nvSpPr>
            <p:cNvPr id="1041" name="TextBox 1040">
              <a:extLst>
                <a:ext uri="{FF2B5EF4-FFF2-40B4-BE49-F238E27FC236}">
                  <a16:creationId xmlns:a16="http://schemas.microsoft.com/office/drawing/2014/main" xmlns="" id="{1ED31F81-1272-4CC1-B658-2031B19DF546}"/>
                </a:ext>
              </a:extLst>
            </p:cNvPr>
            <p:cNvSpPr txBox="1"/>
            <p:nvPr/>
          </p:nvSpPr>
          <p:spPr>
            <a:xfrm>
              <a:off x="95829" y="1012895"/>
              <a:ext cx="333746" cy="369332"/>
            </a:xfrm>
            <a:prstGeom prst="rect">
              <a:avLst/>
            </a:prstGeom>
            <a:noFill/>
          </p:spPr>
          <p:txBody>
            <a:bodyPr wrap="none" rtlCol="0">
              <a:spAutoFit/>
            </a:bodyPr>
            <a:lstStyle/>
            <a:p>
              <a:pPr algn="r"/>
              <a:r>
                <a:rPr lang="en-US" b="1" dirty="0"/>
                <a:t>I.</a:t>
              </a:r>
            </a:p>
          </p:txBody>
        </p:sp>
        <p:sp>
          <p:nvSpPr>
            <p:cNvPr id="184" name="Rectangle 183">
              <a:extLst>
                <a:ext uri="{FF2B5EF4-FFF2-40B4-BE49-F238E27FC236}">
                  <a16:creationId xmlns:a16="http://schemas.microsoft.com/office/drawing/2014/main" xmlns="" id="{59AEBC02-6FA6-4F14-BD16-399C893F4B81}"/>
                </a:ext>
              </a:extLst>
            </p:cNvPr>
            <p:cNvSpPr/>
            <p:nvPr/>
          </p:nvSpPr>
          <p:spPr>
            <a:xfrm>
              <a:off x="283681" y="500524"/>
              <a:ext cx="1327292" cy="494105"/>
            </a:xfrm>
            <a:prstGeom prst="rect">
              <a:avLst/>
            </a:prstGeom>
            <a:noFill/>
            <a:ln w="38100">
              <a:no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 Images</a:t>
              </a:r>
            </a:p>
          </p:txBody>
        </p:sp>
      </p:grpSp>
      <p:cxnSp>
        <p:nvCxnSpPr>
          <p:cNvPr id="1049" name="Straight Connector 1048">
            <a:extLst>
              <a:ext uri="{FF2B5EF4-FFF2-40B4-BE49-F238E27FC236}">
                <a16:creationId xmlns:a16="http://schemas.microsoft.com/office/drawing/2014/main" xmlns="" id="{F114EFCC-58C3-4255-8AFC-5FE089FD1A7E}"/>
              </a:ext>
            </a:extLst>
          </p:cNvPr>
          <p:cNvCxnSpPr/>
          <p:nvPr/>
        </p:nvCxnSpPr>
        <p:spPr>
          <a:xfrm flipV="1">
            <a:off x="11371" y="1676657"/>
            <a:ext cx="12126556" cy="7016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F63F9137-397B-40BF-9CE0-532CBADFCE9D}"/>
              </a:ext>
            </a:extLst>
          </p:cNvPr>
          <p:cNvCxnSpPr/>
          <p:nvPr/>
        </p:nvCxnSpPr>
        <p:spPr>
          <a:xfrm flipV="1">
            <a:off x="11371" y="3146495"/>
            <a:ext cx="12126556" cy="7016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0CCD4E76-D2B8-4802-96E4-F4F25B96B7EB}"/>
              </a:ext>
            </a:extLst>
          </p:cNvPr>
          <p:cNvCxnSpPr/>
          <p:nvPr/>
        </p:nvCxnSpPr>
        <p:spPr>
          <a:xfrm flipV="1">
            <a:off x="11371" y="4257097"/>
            <a:ext cx="12126556" cy="7016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4D70D757-E4F3-4FAA-81E7-138A39E0B52B}"/>
              </a:ext>
            </a:extLst>
          </p:cNvPr>
          <p:cNvCxnSpPr/>
          <p:nvPr/>
        </p:nvCxnSpPr>
        <p:spPr>
          <a:xfrm flipV="1">
            <a:off x="11371" y="5443901"/>
            <a:ext cx="12126556" cy="7016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15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e 5">
            <a:extLst>
              <a:ext uri="{FF2B5EF4-FFF2-40B4-BE49-F238E27FC236}">
                <a16:creationId xmlns:a16="http://schemas.microsoft.com/office/drawing/2014/main" xmlns="" id="{41EE5762-76D8-4FEB-8192-16BED6E81280}"/>
              </a:ext>
            </a:extLst>
          </p:cNvPr>
          <p:cNvSpPr/>
          <p:nvPr/>
        </p:nvSpPr>
        <p:spPr>
          <a:xfrm>
            <a:off x="8537285" y="658669"/>
            <a:ext cx="155448" cy="914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xmlns="" id="{90035A0B-AA28-490D-9993-6800AEC88515}"/>
              </a:ext>
            </a:extLst>
          </p:cNvPr>
          <p:cNvSpPr/>
          <p:nvPr/>
        </p:nvSpPr>
        <p:spPr>
          <a:xfrm>
            <a:off x="8538809" y="1747697"/>
            <a:ext cx="155448" cy="914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xmlns="" id="{C1D8660E-4CC4-4AFF-8136-DE8A0937EE3E}"/>
              </a:ext>
            </a:extLst>
          </p:cNvPr>
          <p:cNvSpPr/>
          <p:nvPr/>
        </p:nvSpPr>
        <p:spPr>
          <a:xfrm>
            <a:off x="8537285" y="2865304"/>
            <a:ext cx="155448" cy="914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1">
            <a:extLst>
              <a:ext uri="{FF2B5EF4-FFF2-40B4-BE49-F238E27FC236}">
                <a16:creationId xmlns:a16="http://schemas.microsoft.com/office/drawing/2014/main" xmlns="" id="{8B313242-8016-4ABD-905F-65F2D2470B25}"/>
              </a:ext>
            </a:extLst>
          </p:cNvPr>
          <p:cNvGrpSpPr/>
          <p:nvPr/>
        </p:nvGrpSpPr>
        <p:grpSpPr>
          <a:xfrm>
            <a:off x="8948627" y="803842"/>
            <a:ext cx="2729896" cy="659833"/>
            <a:chOff x="6345104" y="1797619"/>
            <a:chExt cx="2729896" cy="659833"/>
          </a:xfrm>
        </p:grpSpPr>
        <p:sp>
          <p:nvSpPr>
            <p:cNvPr id="32" name="Rectangle: Rounded Corners 31">
              <a:extLst>
                <a:ext uri="{FF2B5EF4-FFF2-40B4-BE49-F238E27FC236}">
                  <a16:creationId xmlns:a16="http://schemas.microsoft.com/office/drawing/2014/main" xmlns="" id="{090FA99F-4B54-4EB9-BF1C-1A5CA40ECC9E}"/>
                </a:ext>
              </a:extLst>
            </p:cNvPr>
            <p:cNvSpPr/>
            <p:nvPr/>
          </p:nvSpPr>
          <p:spPr>
            <a:xfrm>
              <a:off x="6355986" y="1802226"/>
              <a:ext cx="2719014" cy="655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2FEAA543-4D57-460C-9534-D9D3B0378F0B}"/>
                </a:ext>
              </a:extLst>
            </p:cNvPr>
            <p:cNvSpPr txBox="1"/>
            <p:nvPr/>
          </p:nvSpPr>
          <p:spPr>
            <a:xfrm>
              <a:off x="6345104" y="1797619"/>
              <a:ext cx="2719014"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Code for acquiring the Training dataset</a:t>
              </a:r>
            </a:p>
          </p:txBody>
        </p:sp>
      </p:grpSp>
      <p:grpSp>
        <p:nvGrpSpPr>
          <p:cNvPr id="4" name="Group 3">
            <a:extLst>
              <a:ext uri="{FF2B5EF4-FFF2-40B4-BE49-F238E27FC236}">
                <a16:creationId xmlns:a16="http://schemas.microsoft.com/office/drawing/2014/main" xmlns="" id="{EF4F5760-22EC-469C-BDD9-90B386DC2C27}"/>
              </a:ext>
            </a:extLst>
          </p:cNvPr>
          <p:cNvGrpSpPr/>
          <p:nvPr/>
        </p:nvGrpSpPr>
        <p:grpSpPr>
          <a:xfrm>
            <a:off x="8948627" y="1881450"/>
            <a:ext cx="2719014" cy="646331"/>
            <a:chOff x="6345104" y="3041700"/>
            <a:chExt cx="2719014" cy="646331"/>
          </a:xfrm>
        </p:grpSpPr>
        <p:sp>
          <p:nvSpPr>
            <p:cNvPr id="36" name="Rectangle: Rounded Corners 35">
              <a:extLst>
                <a:ext uri="{FF2B5EF4-FFF2-40B4-BE49-F238E27FC236}">
                  <a16:creationId xmlns:a16="http://schemas.microsoft.com/office/drawing/2014/main" xmlns="" id="{4B4B0E8A-2EB7-43F9-95C2-BDDAC61DDEBB}"/>
                </a:ext>
              </a:extLst>
            </p:cNvPr>
            <p:cNvSpPr/>
            <p:nvPr/>
          </p:nvSpPr>
          <p:spPr>
            <a:xfrm>
              <a:off x="6345104" y="3041700"/>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1E49CAAE-6E8D-4E3E-9584-1B0288DE9726}"/>
                </a:ext>
              </a:extLst>
            </p:cNvPr>
            <p:cNvSpPr txBox="1"/>
            <p:nvPr/>
          </p:nvSpPr>
          <p:spPr>
            <a:xfrm>
              <a:off x="6345104" y="3041700"/>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Subtract the mean face value</a:t>
              </a:r>
            </a:p>
          </p:txBody>
        </p:sp>
      </p:grpSp>
      <p:sp>
        <p:nvSpPr>
          <p:cNvPr id="14" name="Right Brace 13">
            <a:extLst>
              <a:ext uri="{FF2B5EF4-FFF2-40B4-BE49-F238E27FC236}">
                <a16:creationId xmlns:a16="http://schemas.microsoft.com/office/drawing/2014/main" xmlns="" id="{F7B01972-75D4-47B7-A8A5-797B1D12007E}"/>
              </a:ext>
            </a:extLst>
          </p:cNvPr>
          <p:cNvSpPr/>
          <p:nvPr/>
        </p:nvSpPr>
        <p:spPr>
          <a:xfrm>
            <a:off x="8537285" y="3954332"/>
            <a:ext cx="155448" cy="914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89C0ED7D-599F-4F45-A2B1-0B03F8B5BD64}"/>
              </a:ext>
            </a:extLst>
          </p:cNvPr>
          <p:cNvSpPr/>
          <p:nvPr/>
        </p:nvSpPr>
        <p:spPr>
          <a:xfrm>
            <a:off x="794656" y="6110887"/>
            <a:ext cx="7326044" cy="584775"/>
          </a:xfrm>
          <a:prstGeom prst="rect">
            <a:avLst/>
          </a:prstGeom>
        </p:spPr>
        <p:txBody>
          <a:bodyPr wrap="none">
            <a:spAutoFit/>
          </a:bodyPr>
          <a:lstStyle/>
          <a:p>
            <a:r>
              <a:rPr lang="en-US" sz="3200" b="1" dirty="0">
                <a:ln w="0"/>
                <a:solidFill>
                  <a:schemeClr val="accent1">
                    <a:lumMod val="50000"/>
                  </a:schemeClr>
                </a:solidFill>
                <a:effectLst>
                  <a:outerShdw blurRad="38100" dist="25400" dir="5400000" algn="ctr" rotWithShape="0">
                    <a:srgbClr val="6E747A">
                      <a:alpha val="43000"/>
                    </a:srgbClr>
                  </a:outerShdw>
                </a:effectLst>
              </a:rPr>
              <a:t>Facial Recognition Program Structure</a:t>
            </a:r>
            <a:endParaRPr lang="en-US" sz="3200" b="1" dirty="0">
              <a:solidFill>
                <a:schemeClr val="accent1">
                  <a:lumMod val="50000"/>
                </a:schemeClr>
              </a:solidFill>
            </a:endParaRPr>
          </a:p>
        </p:txBody>
      </p:sp>
      <p:sp>
        <p:nvSpPr>
          <p:cNvPr id="18" name="Rectangle 17">
            <a:extLst>
              <a:ext uri="{FF2B5EF4-FFF2-40B4-BE49-F238E27FC236}">
                <a16:creationId xmlns:a16="http://schemas.microsoft.com/office/drawing/2014/main" xmlns="" id="{8A1F1B3A-E3EC-4340-8688-A90E452BF92A}"/>
              </a:ext>
            </a:extLst>
          </p:cNvPr>
          <p:cNvSpPr/>
          <p:nvPr/>
        </p:nvSpPr>
        <p:spPr>
          <a:xfrm>
            <a:off x="783771" y="824407"/>
            <a:ext cx="7007769" cy="871496"/>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6018B6A0-8231-489C-A8E0-75A45D73E590}"/>
              </a:ext>
            </a:extLst>
          </p:cNvPr>
          <p:cNvSpPr/>
          <p:nvPr/>
        </p:nvSpPr>
        <p:spPr>
          <a:xfrm>
            <a:off x="783770" y="1913434"/>
            <a:ext cx="7020176" cy="871497"/>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BE98EE41-7EAF-4AFA-ACA2-5D489711FE7C}"/>
              </a:ext>
            </a:extLst>
          </p:cNvPr>
          <p:cNvSpPr/>
          <p:nvPr/>
        </p:nvSpPr>
        <p:spPr>
          <a:xfrm>
            <a:off x="783770" y="3002461"/>
            <a:ext cx="7018652" cy="914400"/>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9227DCF0-2478-4AB9-B8BE-F721DA8ED158}"/>
              </a:ext>
            </a:extLst>
          </p:cNvPr>
          <p:cNvSpPr/>
          <p:nvPr/>
        </p:nvSpPr>
        <p:spPr>
          <a:xfrm>
            <a:off x="783770" y="4148648"/>
            <a:ext cx="7007770" cy="842918"/>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Curved Left 28">
            <a:extLst>
              <a:ext uri="{FF2B5EF4-FFF2-40B4-BE49-F238E27FC236}">
                <a16:creationId xmlns:a16="http://schemas.microsoft.com/office/drawing/2014/main" xmlns="" id="{AF9B6763-DE03-431A-8DEF-6CED5873CD61}"/>
              </a:ext>
            </a:extLst>
          </p:cNvPr>
          <p:cNvSpPr/>
          <p:nvPr/>
        </p:nvSpPr>
        <p:spPr>
          <a:xfrm>
            <a:off x="8122868" y="1278521"/>
            <a:ext cx="312800" cy="107768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Left 30">
            <a:extLst>
              <a:ext uri="{FF2B5EF4-FFF2-40B4-BE49-F238E27FC236}">
                <a16:creationId xmlns:a16="http://schemas.microsoft.com/office/drawing/2014/main" xmlns="" id="{14B059D7-D498-43C4-9EE0-F2FD1DC1E00A}"/>
              </a:ext>
            </a:extLst>
          </p:cNvPr>
          <p:cNvSpPr/>
          <p:nvPr/>
        </p:nvSpPr>
        <p:spPr>
          <a:xfrm>
            <a:off x="8058316" y="2373086"/>
            <a:ext cx="293190" cy="107768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Curved Left 32">
            <a:extLst>
              <a:ext uri="{FF2B5EF4-FFF2-40B4-BE49-F238E27FC236}">
                <a16:creationId xmlns:a16="http://schemas.microsoft.com/office/drawing/2014/main" xmlns="" id="{809B2FAD-DC34-41D7-899D-AEB3BB4C999E}"/>
              </a:ext>
            </a:extLst>
          </p:cNvPr>
          <p:cNvSpPr/>
          <p:nvPr/>
        </p:nvSpPr>
        <p:spPr>
          <a:xfrm>
            <a:off x="8067044" y="3544490"/>
            <a:ext cx="377352" cy="12083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 name="Group 38">
            <a:extLst>
              <a:ext uri="{FF2B5EF4-FFF2-40B4-BE49-F238E27FC236}">
                <a16:creationId xmlns:a16="http://schemas.microsoft.com/office/drawing/2014/main" xmlns="" id="{024E3D76-179F-43D8-9C1A-6673F8570CF4}"/>
              </a:ext>
            </a:extLst>
          </p:cNvPr>
          <p:cNvGrpSpPr/>
          <p:nvPr/>
        </p:nvGrpSpPr>
        <p:grpSpPr>
          <a:xfrm>
            <a:off x="8948627" y="2945556"/>
            <a:ext cx="2719014" cy="646331"/>
            <a:chOff x="6345104" y="3041700"/>
            <a:chExt cx="2719014" cy="646331"/>
          </a:xfrm>
        </p:grpSpPr>
        <p:sp>
          <p:nvSpPr>
            <p:cNvPr id="40" name="Rectangle: Rounded Corners 39">
              <a:extLst>
                <a:ext uri="{FF2B5EF4-FFF2-40B4-BE49-F238E27FC236}">
                  <a16:creationId xmlns:a16="http://schemas.microsoft.com/office/drawing/2014/main" xmlns="" id="{12966E63-D871-4428-945E-D9B38CDD04F3}"/>
                </a:ext>
              </a:extLst>
            </p:cNvPr>
            <p:cNvSpPr/>
            <p:nvPr/>
          </p:nvSpPr>
          <p:spPr>
            <a:xfrm>
              <a:off x="6345104" y="3041700"/>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xmlns="" id="{7CB6E786-5F69-441F-887A-183B7326A75B}"/>
                </a:ext>
              </a:extLst>
            </p:cNvPr>
            <p:cNvSpPr txBox="1"/>
            <p:nvPr/>
          </p:nvSpPr>
          <p:spPr>
            <a:xfrm>
              <a:off x="6345104" y="3041700"/>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Generate the Covariance Matrix </a:t>
              </a:r>
            </a:p>
          </p:txBody>
        </p:sp>
      </p:grpSp>
      <p:grpSp>
        <p:nvGrpSpPr>
          <p:cNvPr id="42" name="Group 41">
            <a:extLst>
              <a:ext uri="{FF2B5EF4-FFF2-40B4-BE49-F238E27FC236}">
                <a16:creationId xmlns:a16="http://schemas.microsoft.com/office/drawing/2014/main" xmlns="" id="{CD14AB74-1D5E-4290-8E9A-17A8916A7693}"/>
              </a:ext>
            </a:extLst>
          </p:cNvPr>
          <p:cNvGrpSpPr/>
          <p:nvPr/>
        </p:nvGrpSpPr>
        <p:grpSpPr>
          <a:xfrm>
            <a:off x="8948627" y="4009660"/>
            <a:ext cx="2719014" cy="646331"/>
            <a:chOff x="6345104" y="3041700"/>
            <a:chExt cx="2719014" cy="646331"/>
          </a:xfrm>
        </p:grpSpPr>
        <p:sp>
          <p:nvSpPr>
            <p:cNvPr id="43" name="Rectangle: Rounded Corners 42">
              <a:extLst>
                <a:ext uri="{FF2B5EF4-FFF2-40B4-BE49-F238E27FC236}">
                  <a16:creationId xmlns:a16="http://schemas.microsoft.com/office/drawing/2014/main" xmlns="" id="{C58F1FBB-E045-4FFD-8E3F-BD70C640B9D8}"/>
                </a:ext>
              </a:extLst>
            </p:cNvPr>
            <p:cNvSpPr/>
            <p:nvPr/>
          </p:nvSpPr>
          <p:spPr>
            <a:xfrm>
              <a:off x="6345104" y="3041700"/>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xmlns="" id="{0FB51099-C67C-4679-B455-484867BCC204}"/>
                </a:ext>
              </a:extLst>
            </p:cNvPr>
            <p:cNvSpPr txBox="1"/>
            <p:nvPr/>
          </p:nvSpPr>
          <p:spPr>
            <a:xfrm>
              <a:off x="6345104" y="3041700"/>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Application of Eigen Decomposition</a:t>
              </a:r>
            </a:p>
          </p:txBody>
        </p:sp>
      </p:grpSp>
      <p:sp>
        <p:nvSpPr>
          <p:cNvPr id="37" name="Rectangle 36">
            <a:extLst>
              <a:ext uri="{FF2B5EF4-FFF2-40B4-BE49-F238E27FC236}">
                <a16:creationId xmlns:a16="http://schemas.microsoft.com/office/drawing/2014/main" xmlns="" id="{B73E6642-E1A9-4839-9B1F-DE039FAA4874}"/>
              </a:ext>
            </a:extLst>
          </p:cNvPr>
          <p:cNvSpPr/>
          <p:nvPr/>
        </p:nvSpPr>
        <p:spPr>
          <a:xfrm>
            <a:off x="32652" y="49219"/>
            <a:ext cx="9593460" cy="646331"/>
          </a:xfrm>
          <a:prstGeom prst="rect">
            <a:avLst/>
          </a:prstGeom>
        </p:spPr>
        <p:txBody>
          <a:bodyPr wrap="none">
            <a:spAutoFit/>
          </a:bodyPr>
          <a:lstStyle/>
          <a:p>
            <a:r>
              <a:rPr lang="en-US" sz="3600" b="1" dirty="0">
                <a:ln w="0"/>
                <a:solidFill>
                  <a:schemeClr val="accent1">
                    <a:lumMod val="50000"/>
                  </a:schemeClr>
                </a:solidFill>
                <a:effectLst>
                  <a:outerShdw blurRad="38100" dist="25400" dir="5400000" algn="ctr" rotWithShape="0">
                    <a:srgbClr val="6E747A">
                      <a:alpha val="43000"/>
                    </a:srgbClr>
                  </a:outerShdw>
                </a:effectLst>
              </a:rPr>
              <a:t>Results: Python Code for Facial Recognition</a:t>
            </a:r>
            <a:endParaRPr lang="en-US" sz="3600" b="1" dirty="0">
              <a:solidFill>
                <a:schemeClr val="accent1">
                  <a:lumMod val="50000"/>
                </a:schemeClr>
              </a:solidFill>
            </a:endParaRPr>
          </a:p>
        </p:txBody>
      </p:sp>
      <p:pic>
        <p:nvPicPr>
          <p:cNvPr id="12" name="Picture 11">
            <a:extLst>
              <a:ext uri="{FF2B5EF4-FFF2-40B4-BE49-F238E27FC236}">
                <a16:creationId xmlns:a16="http://schemas.microsoft.com/office/drawing/2014/main" xmlns="" id="{D8141E63-5F50-4579-8C0C-B5F8928FCF4B}"/>
              </a:ext>
            </a:extLst>
          </p:cNvPr>
          <p:cNvPicPr>
            <a:picLocks noChangeAspect="1"/>
          </p:cNvPicPr>
          <p:nvPr/>
        </p:nvPicPr>
        <p:blipFill>
          <a:blip r:embed="rId3"/>
          <a:stretch>
            <a:fillRect/>
          </a:stretch>
        </p:blipFill>
        <p:spPr>
          <a:xfrm>
            <a:off x="2191354" y="965414"/>
            <a:ext cx="3937311" cy="552899"/>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7" name="Picture 26">
            <a:extLst>
              <a:ext uri="{FF2B5EF4-FFF2-40B4-BE49-F238E27FC236}">
                <a16:creationId xmlns:a16="http://schemas.microsoft.com/office/drawing/2014/main" xmlns="" id="{DEF34C6F-96E8-44BE-B942-F1295CCEEFB2}"/>
              </a:ext>
            </a:extLst>
          </p:cNvPr>
          <p:cNvPicPr>
            <a:picLocks noChangeAspect="1"/>
          </p:cNvPicPr>
          <p:nvPr/>
        </p:nvPicPr>
        <p:blipFill>
          <a:blip r:embed="rId4"/>
          <a:stretch>
            <a:fillRect/>
          </a:stretch>
        </p:blipFill>
        <p:spPr>
          <a:xfrm>
            <a:off x="906832" y="2122991"/>
            <a:ext cx="6593425" cy="472768"/>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0" name="Picture 29">
            <a:extLst>
              <a:ext uri="{FF2B5EF4-FFF2-40B4-BE49-F238E27FC236}">
                <a16:creationId xmlns:a16="http://schemas.microsoft.com/office/drawing/2014/main" xmlns="" id="{3CDBD287-EB6A-4304-A482-66994BAEDAEA}"/>
              </a:ext>
            </a:extLst>
          </p:cNvPr>
          <p:cNvPicPr>
            <a:picLocks noChangeAspect="1"/>
          </p:cNvPicPr>
          <p:nvPr/>
        </p:nvPicPr>
        <p:blipFill>
          <a:blip r:embed="rId5"/>
          <a:stretch>
            <a:fillRect/>
          </a:stretch>
        </p:blipFill>
        <p:spPr>
          <a:xfrm>
            <a:off x="1306330" y="3176849"/>
            <a:ext cx="5962650" cy="523875"/>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5" name="Picture 34">
            <a:extLst>
              <a:ext uri="{FF2B5EF4-FFF2-40B4-BE49-F238E27FC236}">
                <a16:creationId xmlns:a16="http://schemas.microsoft.com/office/drawing/2014/main" xmlns="" id="{80415754-E686-4474-9290-7029BE2803D7}"/>
              </a:ext>
            </a:extLst>
          </p:cNvPr>
          <p:cNvPicPr>
            <a:picLocks noChangeAspect="1"/>
          </p:cNvPicPr>
          <p:nvPr/>
        </p:nvPicPr>
        <p:blipFill>
          <a:blip r:embed="rId6"/>
          <a:stretch>
            <a:fillRect/>
          </a:stretch>
        </p:blipFill>
        <p:spPr>
          <a:xfrm>
            <a:off x="906832" y="4357943"/>
            <a:ext cx="6738894" cy="424327"/>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5" name="Rectangle 44">
            <a:extLst>
              <a:ext uri="{FF2B5EF4-FFF2-40B4-BE49-F238E27FC236}">
                <a16:creationId xmlns:a16="http://schemas.microsoft.com/office/drawing/2014/main" xmlns="" id="{72AED3C3-0DA7-4A00-85E6-96E815F09048}"/>
              </a:ext>
            </a:extLst>
          </p:cNvPr>
          <p:cNvSpPr/>
          <p:nvPr/>
        </p:nvSpPr>
        <p:spPr>
          <a:xfrm>
            <a:off x="794656" y="5223353"/>
            <a:ext cx="7007770" cy="842918"/>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Curved Left 45">
            <a:extLst>
              <a:ext uri="{FF2B5EF4-FFF2-40B4-BE49-F238E27FC236}">
                <a16:creationId xmlns:a16="http://schemas.microsoft.com/office/drawing/2014/main" xmlns="" id="{EAB6D704-59CB-408E-8ED1-F663AF597B89}"/>
              </a:ext>
            </a:extLst>
          </p:cNvPr>
          <p:cNvSpPr/>
          <p:nvPr/>
        </p:nvSpPr>
        <p:spPr>
          <a:xfrm>
            <a:off x="8090592" y="4782270"/>
            <a:ext cx="377352" cy="12083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xmlns="" id="{4CFB979A-40EC-4651-B308-093D63D4874F}"/>
              </a:ext>
            </a:extLst>
          </p:cNvPr>
          <p:cNvGrpSpPr/>
          <p:nvPr/>
        </p:nvGrpSpPr>
        <p:grpSpPr>
          <a:xfrm>
            <a:off x="8959509" y="5323887"/>
            <a:ext cx="2719014" cy="646331"/>
            <a:chOff x="6345104" y="3041700"/>
            <a:chExt cx="2719014" cy="646331"/>
          </a:xfrm>
        </p:grpSpPr>
        <p:sp>
          <p:nvSpPr>
            <p:cNvPr id="48" name="Rectangle: Rounded Corners 47">
              <a:extLst>
                <a:ext uri="{FF2B5EF4-FFF2-40B4-BE49-F238E27FC236}">
                  <a16:creationId xmlns:a16="http://schemas.microsoft.com/office/drawing/2014/main" xmlns="" id="{F897A14C-95DB-4486-91E2-CAE49BC5D87D}"/>
                </a:ext>
              </a:extLst>
            </p:cNvPr>
            <p:cNvSpPr/>
            <p:nvPr/>
          </p:nvSpPr>
          <p:spPr>
            <a:xfrm>
              <a:off x="6345104" y="3041700"/>
              <a:ext cx="2719014" cy="641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xmlns="" id="{42BA39FF-FD87-43B5-8461-068AEE82A984}"/>
                </a:ext>
              </a:extLst>
            </p:cNvPr>
            <p:cNvSpPr txBox="1"/>
            <p:nvPr/>
          </p:nvSpPr>
          <p:spPr>
            <a:xfrm>
              <a:off x="6345104" y="3041700"/>
              <a:ext cx="250498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Generate unique numerical identifiers</a:t>
              </a:r>
            </a:p>
          </p:txBody>
        </p:sp>
      </p:grpSp>
      <p:sp>
        <p:nvSpPr>
          <p:cNvPr id="50" name="Right Brace 49">
            <a:extLst>
              <a:ext uri="{FF2B5EF4-FFF2-40B4-BE49-F238E27FC236}">
                <a16:creationId xmlns:a16="http://schemas.microsoft.com/office/drawing/2014/main" xmlns="" id="{9F895430-5FA3-47BE-BA25-93D7A39FE31E}"/>
              </a:ext>
            </a:extLst>
          </p:cNvPr>
          <p:cNvSpPr/>
          <p:nvPr/>
        </p:nvSpPr>
        <p:spPr>
          <a:xfrm>
            <a:off x="8590027" y="5076185"/>
            <a:ext cx="155448" cy="914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8" name="Picture 37">
            <a:extLst>
              <a:ext uri="{FF2B5EF4-FFF2-40B4-BE49-F238E27FC236}">
                <a16:creationId xmlns:a16="http://schemas.microsoft.com/office/drawing/2014/main" xmlns="" id="{210D96BF-D266-4C17-85C0-A4D47D6BD8C1}"/>
              </a:ext>
            </a:extLst>
          </p:cNvPr>
          <p:cNvPicPr>
            <a:picLocks noChangeAspect="1"/>
          </p:cNvPicPr>
          <p:nvPr/>
        </p:nvPicPr>
        <p:blipFill>
          <a:blip r:embed="rId7"/>
          <a:stretch>
            <a:fillRect/>
          </a:stretch>
        </p:blipFill>
        <p:spPr>
          <a:xfrm>
            <a:off x="1321978" y="5433209"/>
            <a:ext cx="5953125" cy="466725"/>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3242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7B2AD-6C61-4D20-A7DD-AE56320DAB86}"/>
              </a:ext>
            </a:extLst>
          </p:cNvPr>
          <p:cNvSpPr>
            <a:spLocks noGrp="1"/>
          </p:cNvSpPr>
          <p:nvPr>
            <p:ph type="title"/>
          </p:nvPr>
        </p:nvSpPr>
        <p:spPr>
          <a:xfrm>
            <a:off x="315686" y="0"/>
            <a:ext cx="8596668" cy="465840"/>
          </a:xfrm>
        </p:spPr>
        <p:txBody>
          <a:bodyPr>
            <a:noAutofit/>
          </a:bodyPr>
          <a:lstStyle/>
          <a:p>
            <a:r>
              <a:rPr lang="en-US" b="1" dirty="0">
                <a:solidFill>
                  <a:schemeClr val="accent2">
                    <a:lumMod val="50000"/>
                  </a:schemeClr>
                </a:solidFill>
                <a:effectLst>
                  <a:outerShdw blurRad="38100" dist="38100" dir="2700000" algn="tl">
                    <a:srgbClr val="000000">
                      <a:alpha val="43137"/>
                    </a:srgbClr>
                  </a:outerShdw>
                </a:effectLst>
              </a:rPr>
              <a:t>Results and Analysis/Outputs: </a:t>
            </a:r>
          </a:p>
        </p:txBody>
      </p:sp>
      <p:sp>
        <p:nvSpPr>
          <p:cNvPr id="4" name="TextBox 3">
            <a:extLst>
              <a:ext uri="{FF2B5EF4-FFF2-40B4-BE49-F238E27FC236}">
                <a16:creationId xmlns:a16="http://schemas.microsoft.com/office/drawing/2014/main" xmlns="" id="{4DE50FC0-BDD0-4B80-8BE4-FE00A5DCE331}"/>
              </a:ext>
            </a:extLst>
          </p:cNvPr>
          <p:cNvSpPr txBox="1"/>
          <p:nvPr/>
        </p:nvSpPr>
        <p:spPr>
          <a:xfrm>
            <a:off x="843643" y="2352675"/>
            <a:ext cx="184731" cy="369332"/>
          </a:xfrm>
          <a:prstGeom prst="rect">
            <a:avLst/>
          </a:prstGeom>
          <a:noFill/>
        </p:spPr>
        <p:txBody>
          <a:bodyPr wrap="none" rtlCol="0">
            <a:spAutoFit/>
          </a:bodyPr>
          <a:lstStyle/>
          <a:p>
            <a:endParaRPr lang="en-US" dirty="0">
              <a:solidFill>
                <a:srgbClr val="FF0000"/>
              </a:solidFill>
            </a:endParaRPr>
          </a:p>
        </p:txBody>
      </p:sp>
      <p:graphicFrame>
        <p:nvGraphicFramePr>
          <p:cNvPr id="11" name="Content Placeholder 10">
            <a:extLst>
              <a:ext uri="{FF2B5EF4-FFF2-40B4-BE49-F238E27FC236}">
                <a16:creationId xmlns:a16="http://schemas.microsoft.com/office/drawing/2014/main" xmlns="" id="{0A59B172-111C-417D-B68C-72EFF258FFCD}"/>
              </a:ext>
            </a:extLst>
          </p:cNvPr>
          <p:cNvGraphicFramePr>
            <a:graphicFrameLocks noGrp="1"/>
          </p:cNvGraphicFramePr>
          <p:nvPr>
            <p:ph idx="1"/>
            <p:extLst>
              <p:ext uri="{D42A27DB-BD31-4B8C-83A1-F6EECF244321}">
                <p14:modId xmlns:p14="http://schemas.microsoft.com/office/powerpoint/2010/main" val="2902188837"/>
              </p:ext>
            </p:extLst>
          </p:nvPr>
        </p:nvGraphicFramePr>
        <p:xfrm>
          <a:off x="315686" y="565297"/>
          <a:ext cx="9927770" cy="6057676"/>
        </p:xfrm>
        <a:graphic>
          <a:graphicData uri="http://schemas.openxmlformats.org/drawingml/2006/table">
            <a:tbl>
              <a:tblPr firstRow="1" bandRow="1">
                <a:effectLst>
                  <a:innerShdw blurRad="114300">
                    <a:prstClr val="black"/>
                  </a:innerShdw>
                </a:effectLst>
                <a:tableStyleId>{5C22544A-7EE6-4342-B048-85BDC9FD1C3A}</a:tableStyleId>
              </a:tblPr>
              <a:tblGrid>
                <a:gridCol w="2481942">
                  <a:extLst>
                    <a:ext uri="{9D8B030D-6E8A-4147-A177-3AD203B41FA5}">
                      <a16:colId xmlns:a16="http://schemas.microsoft.com/office/drawing/2014/main" xmlns="" val="3772061780"/>
                    </a:ext>
                  </a:extLst>
                </a:gridCol>
                <a:gridCol w="2481942">
                  <a:extLst>
                    <a:ext uri="{9D8B030D-6E8A-4147-A177-3AD203B41FA5}">
                      <a16:colId xmlns:a16="http://schemas.microsoft.com/office/drawing/2014/main" xmlns="" val="2757266310"/>
                    </a:ext>
                  </a:extLst>
                </a:gridCol>
                <a:gridCol w="2450056">
                  <a:extLst>
                    <a:ext uri="{9D8B030D-6E8A-4147-A177-3AD203B41FA5}">
                      <a16:colId xmlns:a16="http://schemas.microsoft.com/office/drawing/2014/main" xmlns="" val="251892256"/>
                    </a:ext>
                  </a:extLst>
                </a:gridCol>
                <a:gridCol w="2513830">
                  <a:extLst>
                    <a:ext uri="{9D8B030D-6E8A-4147-A177-3AD203B41FA5}">
                      <a16:colId xmlns:a16="http://schemas.microsoft.com/office/drawing/2014/main" xmlns="" val="494213446"/>
                    </a:ext>
                  </a:extLst>
                </a:gridCol>
              </a:tblGrid>
              <a:tr h="963124">
                <a:tc>
                  <a:txBody>
                    <a:bodyPr/>
                    <a:lstStyle/>
                    <a:p>
                      <a:pPr algn="ctr"/>
                      <a:r>
                        <a:rPr lang="en-US" dirty="0">
                          <a:solidFill>
                            <a:schemeClr val="tx1"/>
                          </a:solidFill>
                        </a:rPr>
                        <a:t>Subjects:</a:t>
                      </a:r>
                    </a:p>
                    <a:p>
                      <a:pPr algn="ctr"/>
                      <a:r>
                        <a:rPr lang="en-US" dirty="0">
                          <a:solidFill>
                            <a:schemeClr val="tx1"/>
                          </a:solidFill>
                        </a:rPr>
                        <a:t> </a:t>
                      </a:r>
                    </a:p>
                    <a:p>
                      <a:pPr algn="ctr"/>
                      <a:endParaRPr lang="en-US" dirty="0">
                        <a:solidFill>
                          <a:schemeClr val="tx1"/>
                        </a:solidFill>
                      </a:endParaRPr>
                    </a:p>
                  </a:txBody>
                  <a:tcPr>
                    <a:solidFill>
                      <a:schemeClr val="bg2">
                        <a:lumMod val="90000"/>
                      </a:schemeClr>
                    </a:solidFill>
                  </a:tcPr>
                </a:tc>
                <a:tc>
                  <a:txBody>
                    <a:bodyPr/>
                    <a:lstStyle/>
                    <a:p>
                      <a:pPr algn="ctr"/>
                      <a:r>
                        <a:rPr lang="en-US" dirty="0">
                          <a:solidFill>
                            <a:schemeClr val="tx1"/>
                          </a:solidFill>
                        </a:rPr>
                        <a:t>Average Accuracy:</a:t>
                      </a:r>
                    </a:p>
                  </a:txBody>
                  <a:tcPr>
                    <a:solidFill>
                      <a:schemeClr val="bg2">
                        <a:lumMod val="90000"/>
                      </a:schemeClr>
                    </a:solidFill>
                  </a:tcPr>
                </a:tc>
                <a:tc>
                  <a:txBody>
                    <a:bodyPr/>
                    <a:lstStyle/>
                    <a:p>
                      <a:pPr algn="ctr"/>
                      <a:r>
                        <a:rPr lang="en-US" dirty="0">
                          <a:solidFill>
                            <a:schemeClr val="tx1"/>
                          </a:solidFill>
                        </a:rPr>
                        <a:t>Image:</a:t>
                      </a:r>
                    </a:p>
                  </a:txBody>
                  <a:tcPr>
                    <a:solidFill>
                      <a:schemeClr val="bg2">
                        <a:lumMod val="90000"/>
                      </a:schemeClr>
                    </a:solidFill>
                  </a:tcPr>
                </a:tc>
                <a:tc>
                  <a:txBody>
                    <a:bodyPr/>
                    <a:lstStyle/>
                    <a:p>
                      <a:pPr algn="ctr"/>
                      <a:r>
                        <a:rPr lang="en-US" dirty="0">
                          <a:solidFill>
                            <a:schemeClr val="tx1"/>
                          </a:solidFill>
                        </a:rPr>
                        <a:t>Average Match Confidence % :</a:t>
                      </a:r>
                    </a:p>
                  </a:txBody>
                  <a:tcPr>
                    <a:solidFill>
                      <a:schemeClr val="bg2">
                        <a:lumMod val="90000"/>
                      </a:schemeClr>
                    </a:solidFill>
                  </a:tcPr>
                </a:tc>
                <a:extLst>
                  <a:ext uri="{0D108BD9-81ED-4DB2-BD59-A6C34878D82A}">
                    <a16:rowId xmlns:a16="http://schemas.microsoft.com/office/drawing/2014/main" xmlns="" val="2674031723"/>
                  </a:ext>
                </a:extLst>
              </a:tr>
              <a:tr h="1102152">
                <a:tc>
                  <a:txBody>
                    <a:bodyPr/>
                    <a:lstStyle/>
                    <a:p>
                      <a:pPr algn="ctr"/>
                      <a:r>
                        <a:rPr lang="en-US" dirty="0" err="1" smtClean="0"/>
                        <a:t>Hossien</a:t>
                      </a:r>
                      <a:r>
                        <a:rPr lang="en-US" dirty="0" smtClean="0"/>
                        <a:t> Nazarloo</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Trial- 2/10 </a:t>
                      </a:r>
                    </a:p>
                    <a:p>
                      <a:r>
                        <a:rPr lang="en-US" sz="1200" dirty="0"/>
                        <a:t>2</a:t>
                      </a:r>
                      <a:r>
                        <a:rPr lang="en-US" sz="1200" baseline="30000" dirty="0"/>
                        <a:t>nd</a:t>
                      </a:r>
                      <a:r>
                        <a:rPr lang="en-US" sz="1200" dirty="0"/>
                        <a:t> Trial- 3/10</a:t>
                      </a:r>
                    </a:p>
                    <a:p>
                      <a:r>
                        <a:rPr lang="en-US" sz="1200" dirty="0"/>
                        <a:t>3</a:t>
                      </a:r>
                      <a:r>
                        <a:rPr lang="en-US" sz="1200" baseline="30000" dirty="0"/>
                        <a:t>rd</a:t>
                      </a:r>
                      <a:r>
                        <a:rPr lang="en-US" sz="1200" dirty="0"/>
                        <a:t> Trial- 10/10 </a:t>
                      </a:r>
                    </a:p>
                    <a:p>
                      <a:r>
                        <a:rPr lang="en-US" sz="1600" dirty="0"/>
                        <a:t>Average: 50% 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endParaRPr lang="en-US" sz="1600" dirty="0"/>
                    </a:p>
                    <a:p>
                      <a:pPr algn="ctr"/>
                      <a:r>
                        <a:rPr lang="en-US" sz="1600" dirty="0"/>
                        <a:t>76.8%</a:t>
                      </a:r>
                    </a:p>
                  </a:txBody>
                  <a:tcPr anchor="ctr">
                    <a:solidFill>
                      <a:schemeClr val="bg2">
                        <a:lumMod val="90000"/>
                      </a:schemeClr>
                    </a:solidFill>
                  </a:tcPr>
                </a:tc>
                <a:extLst>
                  <a:ext uri="{0D108BD9-81ED-4DB2-BD59-A6C34878D82A}">
                    <a16:rowId xmlns:a16="http://schemas.microsoft.com/office/drawing/2014/main" xmlns="" val="2340687768"/>
                  </a:ext>
                </a:extLst>
              </a:tr>
              <a:tr h="1091604">
                <a:tc>
                  <a:txBody>
                    <a:bodyPr/>
                    <a:lstStyle/>
                    <a:p>
                      <a:pPr algn="ctr"/>
                      <a:r>
                        <a:rPr lang="en-US" dirty="0" smtClean="0"/>
                        <a:t>Leila </a:t>
                      </a:r>
                      <a:r>
                        <a:rPr lang="en-US" dirty="0" err="1" smtClean="0"/>
                        <a:t>Partoo</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Trial- 10/10</a:t>
                      </a:r>
                    </a:p>
                    <a:p>
                      <a:r>
                        <a:rPr lang="en-US" sz="1200" dirty="0"/>
                        <a:t>2</a:t>
                      </a:r>
                      <a:r>
                        <a:rPr lang="en-US" sz="1200" baseline="30000" dirty="0"/>
                        <a:t>nd</a:t>
                      </a:r>
                      <a:r>
                        <a:rPr lang="en-US" sz="1200" dirty="0"/>
                        <a:t> Trial- 10/10</a:t>
                      </a:r>
                    </a:p>
                    <a:p>
                      <a:r>
                        <a:rPr lang="en-US" sz="1200" dirty="0"/>
                        <a:t>3</a:t>
                      </a:r>
                      <a:r>
                        <a:rPr lang="en-US" sz="1200" baseline="30000" dirty="0"/>
                        <a:t>rd</a:t>
                      </a:r>
                      <a:r>
                        <a:rPr lang="en-US" sz="1200" dirty="0"/>
                        <a:t> Trial- 10/10 </a:t>
                      </a:r>
                    </a:p>
                    <a:p>
                      <a:r>
                        <a:rPr lang="en-US" sz="1600" dirty="0"/>
                        <a:t>Average: 100% Accuracy </a:t>
                      </a:r>
                    </a:p>
                    <a:p>
                      <a:endParaRPr lang="en-US" sz="1200"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r>
                        <a:rPr lang="en-US" sz="1600" dirty="0"/>
                        <a:t>83.7%</a:t>
                      </a:r>
                    </a:p>
                  </a:txBody>
                  <a:tcPr anchor="ctr">
                    <a:solidFill>
                      <a:schemeClr val="bg2">
                        <a:lumMod val="90000"/>
                      </a:schemeClr>
                    </a:solidFill>
                  </a:tcPr>
                </a:tc>
                <a:extLst>
                  <a:ext uri="{0D108BD9-81ED-4DB2-BD59-A6C34878D82A}">
                    <a16:rowId xmlns:a16="http://schemas.microsoft.com/office/drawing/2014/main" xmlns="" val="3980826222"/>
                  </a:ext>
                </a:extLst>
              </a:tr>
              <a:tr h="1132956">
                <a:tc>
                  <a:txBody>
                    <a:bodyPr/>
                    <a:lstStyle/>
                    <a:p>
                      <a:pPr algn="ctr"/>
                      <a:r>
                        <a:rPr lang="en-US" dirty="0" err="1" smtClean="0"/>
                        <a:t>Parmida</a:t>
                      </a:r>
                      <a:r>
                        <a:rPr lang="en-US" dirty="0" smtClean="0"/>
                        <a:t> Nazarloo</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Trial- 9/10</a:t>
                      </a:r>
                    </a:p>
                    <a:p>
                      <a:r>
                        <a:rPr lang="en-US" sz="1200" dirty="0"/>
                        <a:t>2</a:t>
                      </a:r>
                      <a:r>
                        <a:rPr lang="en-US" sz="1200" baseline="30000" dirty="0"/>
                        <a:t>nd</a:t>
                      </a:r>
                      <a:r>
                        <a:rPr lang="en-US" sz="1200" dirty="0"/>
                        <a:t> Trial- 10/10</a:t>
                      </a:r>
                    </a:p>
                    <a:p>
                      <a:r>
                        <a:rPr lang="en-US" sz="1200" dirty="0"/>
                        <a:t>3</a:t>
                      </a:r>
                      <a:r>
                        <a:rPr lang="en-US" sz="1200" baseline="30000" dirty="0"/>
                        <a:t>rd</a:t>
                      </a:r>
                      <a:r>
                        <a:rPr lang="en-US" sz="1200" dirty="0"/>
                        <a:t> Trial- 10/10 </a:t>
                      </a:r>
                    </a:p>
                    <a:p>
                      <a:r>
                        <a:rPr lang="en-US" sz="1600" dirty="0"/>
                        <a:t>Average: 97% 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endParaRPr lang="en-US" sz="1600" i="0" dirty="0"/>
                    </a:p>
                    <a:p>
                      <a:pPr algn="ctr"/>
                      <a:r>
                        <a:rPr lang="en-US" sz="1600" i="0" dirty="0"/>
                        <a:t>74.4%</a:t>
                      </a:r>
                    </a:p>
                  </a:txBody>
                  <a:tcPr anchor="ctr">
                    <a:solidFill>
                      <a:schemeClr val="bg2">
                        <a:lumMod val="90000"/>
                      </a:schemeClr>
                    </a:solidFill>
                  </a:tcPr>
                </a:tc>
                <a:extLst>
                  <a:ext uri="{0D108BD9-81ED-4DB2-BD59-A6C34878D82A}">
                    <a16:rowId xmlns:a16="http://schemas.microsoft.com/office/drawing/2014/main" xmlns="" val="3696355596"/>
                  </a:ext>
                </a:extLst>
              </a:tr>
              <a:tr h="818705">
                <a:tc>
                  <a:txBody>
                    <a:bodyPr/>
                    <a:lstStyle/>
                    <a:p>
                      <a:pPr algn="ctr"/>
                      <a:r>
                        <a:rPr lang="en-US" dirty="0" smtClean="0"/>
                        <a:t>Mallory Bell</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Trial- 5/10</a:t>
                      </a:r>
                    </a:p>
                    <a:p>
                      <a:r>
                        <a:rPr lang="en-US" sz="1200" dirty="0"/>
                        <a:t>2</a:t>
                      </a:r>
                      <a:r>
                        <a:rPr lang="en-US" sz="1200" baseline="30000" dirty="0"/>
                        <a:t>nd</a:t>
                      </a:r>
                      <a:r>
                        <a:rPr lang="en-US" sz="1200" dirty="0"/>
                        <a:t> Trial- 10/10</a:t>
                      </a:r>
                    </a:p>
                    <a:p>
                      <a:r>
                        <a:rPr lang="en-US" sz="1200" dirty="0"/>
                        <a:t>3</a:t>
                      </a:r>
                      <a:r>
                        <a:rPr lang="en-US" sz="1200" baseline="30000" dirty="0"/>
                        <a:t>rd</a:t>
                      </a:r>
                      <a:r>
                        <a:rPr lang="en-US" sz="1200" dirty="0"/>
                        <a:t> Trial- 10/10</a:t>
                      </a:r>
                    </a:p>
                    <a:p>
                      <a:r>
                        <a:rPr lang="en-US" sz="1600" dirty="0"/>
                        <a:t>Average: 83% 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r>
                        <a:rPr lang="en-US" sz="1600" dirty="0"/>
                        <a:t>67.4%</a:t>
                      </a:r>
                    </a:p>
                  </a:txBody>
                  <a:tcPr anchor="ctr">
                    <a:solidFill>
                      <a:schemeClr val="bg2">
                        <a:lumMod val="90000"/>
                      </a:schemeClr>
                    </a:solidFill>
                  </a:tcPr>
                </a:tc>
                <a:extLst>
                  <a:ext uri="{0D108BD9-81ED-4DB2-BD59-A6C34878D82A}">
                    <a16:rowId xmlns:a16="http://schemas.microsoft.com/office/drawing/2014/main" xmlns="" val="2699736553"/>
                  </a:ext>
                </a:extLst>
              </a:tr>
              <a:tr h="770500">
                <a:tc>
                  <a:txBody>
                    <a:bodyPr/>
                    <a:lstStyle/>
                    <a:p>
                      <a:pPr algn="ctr"/>
                      <a:r>
                        <a:rPr lang="en-US" dirty="0" smtClean="0"/>
                        <a:t>Britton</a:t>
                      </a:r>
                      <a:r>
                        <a:rPr lang="en-US" baseline="0" dirty="0" smtClean="0"/>
                        <a:t> Finley</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Trial- 9/10</a:t>
                      </a:r>
                    </a:p>
                    <a:p>
                      <a:r>
                        <a:rPr lang="en-US" sz="1200" dirty="0"/>
                        <a:t>2</a:t>
                      </a:r>
                      <a:r>
                        <a:rPr lang="en-US" sz="1200" baseline="30000" dirty="0"/>
                        <a:t>nd</a:t>
                      </a:r>
                      <a:r>
                        <a:rPr lang="en-US" sz="1200" dirty="0"/>
                        <a:t> Trial- 10/10 </a:t>
                      </a:r>
                    </a:p>
                    <a:p>
                      <a:r>
                        <a:rPr lang="en-US" sz="1200" dirty="0"/>
                        <a:t>3</a:t>
                      </a:r>
                      <a:r>
                        <a:rPr lang="en-US" sz="1200" baseline="30000" dirty="0"/>
                        <a:t>rd</a:t>
                      </a:r>
                      <a:r>
                        <a:rPr lang="en-US" sz="1200" dirty="0"/>
                        <a:t> Trial- 10/10 </a:t>
                      </a:r>
                    </a:p>
                    <a:p>
                      <a:r>
                        <a:rPr lang="en-US" sz="1600" dirty="0"/>
                        <a:t>Average: 97%  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r>
                        <a:rPr lang="en-US" sz="1600" dirty="0"/>
                        <a:t>73.6%</a:t>
                      </a:r>
                    </a:p>
                  </a:txBody>
                  <a:tcPr anchor="ctr">
                    <a:solidFill>
                      <a:schemeClr val="bg2">
                        <a:lumMod val="90000"/>
                      </a:schemeClr>
                    </a:solidFill>
                  </a:tcPr>
                </a:tc>
                <a:extLst>
                  <a:ext uri="{0D108BD9-81ED-4DB2-BD59-A6C34878D82A}">
                    <a16:rowId xmlns:a16="http://schemas.microsoft.com/office/drawing/2014/main" xmlns="" val="3329746212"/>
                  </a:ext>
                </a:extLst>
              </a:tr>
            </a:tbl>
          </a:graphicData>
        </a:graphic>
      </p:graphicFrame>
      <p:grpSp>
        <p:nvGrpSpPr>
          <p:cNvPr id="17" name="Group 16">
            <a:extLst>
              <a:ext uri="{FF2B5EF4-FFF2-40B4-BE49-F238E27FC236}">
                <a16:creationId xmlns:a16="http://schemas.microsoft.com/office/drawing/2014/main" xmlns="" id="{AD468F65-234D-4F71-8203-4D9A17703823}"/>
              </a:ext>
            </a:extLst>
          </p:cNvPr>
          <p:cNvGrpSpPr/>
          <p:nvPr/>
        </p:nvGrpSpPr>
        <p:grpSpPr>
          <a:xfrm>
            <a:off x="5906864" y="1709062"/>
            <a:ext cx="1300160" cy="4764074"/>
            <a:chOff x="5438776" y="2012868"/>
            <a:chExt cx="1300160" cy="4525584"/>
          </a:xfrm>
        </p:grpSpPr>
        <p:pic>
          <p:nvPicPr>
            <p:cNvPr id="12" name="Picture 11">
              <a:extLst>
                <a:ext uri="{FF2B5EF4-FFF2-40B4-BE49-F238E27FC236}">
                  <a16:creationId xmlns:a16="http://schemas.microsoft.com/office/drawing/2014/main" xmlns="" id="{D65F985B-2259-414B-8852-56006D338B8D}"/>
                </a:ext>
              </a:extLst>
            </p:cNvPr>
            <p:cNvPicPr>
              <a:picLocks noChangeAspect="1"/>
            </p:cNvPicPr>
            <p:nvPr/>
          </p:nvPicPr>
          <p:blipFill>
            <a:blip r:embed="rId3"/>
            <a:stretch>
              <a:fillRect/>
            </a:stretch>
          </p:blipFill>
          <p:spPr>
            <a:xfrm>
              <a:off x="5510212" y="2012868"/>
              <a:ext cx="1228724" cy="70913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3" name="Picture 12">
              <a:extLst>
                <a:ext uri="{FF2B5EF4-FFF2-40B4-BE49-F238E27FC236}">
                  <a16:creationId xmlns:a16="http://schemas.microsoft.com/office/drawing/2014/main" xmlns="" id="{A6DED405-1864-4FDE-83F9-C1B6CFB9E27D}"/>
                </a:ext>
              </a:extLst>
            </p:cNvPr>
            <p:cNvPicPr>
              <a:picLocks noChangeAspect="1"/>
            </p:cNvPicPr>
            <p:nvPr/>
          </p:nvPicPr>
          <p:blipFill>
            <a:blip r:embed="rId4"/>
            <a:stretch>
              <a:fillRect/>
            </a:stretch>
          </p:blipFill>
          <p:spPr>
            <a:xfrm>
              <a:off x="5467350" y="3005505"/>
              <a:ext cx="1228724" cy="7474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4" name="Picture 13">
              <a:extLst>
                <a:ext uri="{FF2B5EF4-FFF2-40B4-BE49-F238E27FC236}">
                  <a16:creationId xmlns:a16="http://schemas.microsoft.com/office/drawing/2014/main" xmlns="" id="{4E5DEB09-42B8-49C7-BC29-C19F5F5005AD}"/>
                </a:ext>
              </a:extLst>
            </p:cNvPr>
            <p:cNvPicPr>
              <a:picLocks noChangeAspect="1"/>
            </p:cNvPicPr>
            <p:nvPr/>
          </p:nvPicPr>
          <p:blipFill>
            <a:blip r:embed="rId5"/>
            <a:stretch>
              <a:fillRect/>
            </a:stretch>
          </p:blipFill>
          <p:spPr>
            <a:xfrm>
              <a:off x="5467350" y="4036463"/>
              <a:ext cx="1233487" cy="75895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5" name="Picture 14">
              <a:extLst>
                <a:ext uri="{FF2B5EF4-FFF2-40B4-BE49-F238E27FC236}">
                  <a16:creationId xmlns:a16="http://schemas.microsoft.com/office/drawing/2014/main" xmlns="" id="{16C93579-ABA9-4CF3-841A-37CD39AFE224}"/>
                </a:ext>
              </a:extLst>
            </p:cNvPr>
            <p:cNvPicPr>
              <a:picLocks noChangeAspect="1"/>
            </p:cNvPicPr>
            <p:nvPr/>
          </p:nvPicPr>
          <p:blipFill>
            <a:blip r:embed="rId6"/>
            <a:stretch>
              <a:fillRect/>
            </a:stretch>
          </p:blipFill>
          <p:spPr>
            <a:xfrm>
              <a:off x="5448300" y="5078915"/>
              <a:ext cx="1233487" cy="62794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6" name="Picture 15">
              <a:extLst>
                <a:ext uri="{FF2B5EF4-FFF2-40B4-BE49-F238E27FC236}">
                  <a16:creationId xmlns:a16="http://schemas.microsoft.com/office/drawing/2014/main" xmlns="" id="{BA9C89A9-1DB5-46A5-AE3E-845E259A2FAF}"/>
                </a:ext>
              </a:extLst>
            </p:cNvPr>
            <p:cNvPicPr>
              <a:picLocks noChangeAspect="1"/>
            </p:cNvPicPr>
            <p:nvPr/>
          </p:nvPicPr>
          <p:blipFill>
            <a:blip r:embed="rId7"/>
            <a:stretch>
              <a:fillRect/>
            </a:stretch>
          </p:blipFill>
          <p:spPr>
            <a:xfrm>
              <a:off x="5438776" y="5990358"/>
              <a:ext cx="1233487" cy="5480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sp>
        <p:nvSpPr>
          <p:cNvPr id="3" name="Rectangle: Rounded Corners 2">
            <a:extLst>
              <a:ext uri="{FF2B5EF4-FFF2-40B4-BE49-F238E27FC236}">
                <a16:creationId xmlns:a16="http://schemas.microsoft.com/office/drawing/2014/main" xmlns="" id="{F121DD73-459D-4B93-B880-994D43592D7D}"/>
              </a:ext>
            </a:extLst>
          </p:cNvPr>
          <p:cNvSpPr/>
          <p:nvPr/>
        </p:nvSpPr>
        <p:spPr>
          <a:xfrm>
            <a:off x="10504714" y="565297"/>
            <a:ext cx="1469572" cy="5907839"/>
          </a:xfrm>
          <a:prstGeom prst="roundRec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Average Accuracy = </a:t>
            </a:r>
            <a:r>
              <a:rPr lang="en-US" sz="1400" dirty="0">
                <a:solidFill>
                  <a:srgbClr val="002060"/>
                </a:solidFill>
              </a:rPr>
              <a:t>success of the program getting the correct unique identifier</a:t>
            </a:r>
          </a:p>
          <a:p>
            <a:pPr algn="ctr"/>
            <a:endParaRPr lang="en-US" sz="1400" dirty="0">
              <a:solidFill>
                <a:srgbClr val="002060"/>
              </a:solidFill>
            </a:endParaRPr>
          </a:p>
          <a:p>
            <a:pPr algn="ctr"/>
            <a:r>
              <a:rPr lang="en-US" sz="1400" b="1" dirty="0">
                <a:solidFill>
                  <a:srgbClr val="002060"/>
                </a:solidFill>
              </a:rPr>
              <a:t>Average Match Confidence = </a:t>
            </a:r>
            <a:r>
              <a:rPr lang="en-US" sz="1400" dirty="0">
                <a:solidFill>
                  <a:srgbClr val="002060"/>
                </a:solidFill>
              </a:rPr>
              <a:t>is the confidence with which the program assigns an identity to that image</a:t>
            </a:r>
          </a:p>
        </p:txBody>
      </p:sp>
    </p:spTree>
    <p:extLst>
      <p:ext uri="{BB962C8B-B14F-4D97-AF65-F5344CB8AC3E}">
        <p14:creationId xmlns:p14="http://schemas.microsoft.com/office/powerpoint/2010/main" val="87920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7B2AD-6C61-4D20-A7DD-AE56320DAB86}"/>
              </a:ext>
            </a:extLst>
          </p:cNvPr>
          <p:cNvSpPr>
            <a:spLocks noGrp="1"/>
          </p:cNvSpPr>
          <p:nvPr>
            <p:ph type="title"/>
          </p:nvPr>
        </p:nvSpPr>
        <p:spPr>
          <a:xfrm>
            <a:off x="315686" y="0"/>
            <a:ext cx="8596668" cy="465840"/>
          </a:xfrm>
        </p:spPr>
        <p:txBody>
          <a:bodyPr>
            <a:noAutofit/>
          </a:bodyPr>
          <a:lstStyle/>
          <a:p>
            <a:r>
              <a:rPr lang="en-US" b="1" dirty="0">
                <a:solidFill>
                  <a:schemeClr val="accent2">
                    <a:lumMod val="50000"/>
                  </a:schemeClr>
                </a:solidFill>
                <a:effectLst>
                  <a:outerShdw blurRad="38100" dist="38100" dir="2700000" algn="tl">
                    <a:srgbClr val="000000">
                      <a:alpha val="43137"/>
                    </a:srgbClr>
                  </a:outerShdw>
                </a:effectLst>
              </a:rPr>
              <a:t>Results and Analysis/Outputs: </a:t>
            </a:r>
          </a:p>
        </p:txBody>
      </p:sp>
      <p:sp>
        <p:nvSpPr>
          <p:cNvPr id="4" name="TextBox 3">
            <a:extLst>
              <a:ext uri="{FF2B5EF4-FFF2-40B4-BE49-F238E27FC236}">
                <a16:creationId xmlns:a16="http://schemas.microsoft.com/office/drawing/2014/main" xmlns="" id="{4DE50FC0-BDD0-4B80-8BE4-FE00A5DCE331}"/>
              </a:ext>
            </a:extLst>
          </p:cNvPr>
          <p:cNvSpPr txBox="1"/>
          <p:nvPr/>
        </p:nvSpPr>
        <p:spPr>
          <a:xfrm>
            <a:off x="843643" y="2352675"/>
            <a:ext cx="184731" cy="369332"/>
          </a:xfrm>
          <a:prstGeom prst="rect">
            <a:avLst/>
          </a:prstGeom>
          <a:noFill/>
        </p:spPr>
        <p:txBody>
          <a:bodyPr wrap="none" rtlCol="0">
            <a:spAutoFit/>
          </a:bodyPr>
          <a:lstStyle/>
          <a:p>
            <a:endParaRPr lang="en-US" dirty="0">
              <a:solidFill>
                <a:srgbClr val="FF0000"/>
              </a:solidFill>
            </a:endParaRPr>
          </a:p>
        </p:txBody>
      </p:sp>
      <p:graphicFrame>
        <p:nvGraphicFramePr>
          <p:cNvPr id="11" name="Content Placeholder 10">
            <a:extLst>
              <a:ext uri="{FF2B5EF4-FFF2-40B4-BE49-F238E27FC236}">
                <a16:creationId xmlns:a16="http://schemas.microsoft.com/office/drawing/2014/main" xmlns="" id="{0A59B172-111C-417D-B68C-72EFF258FFCD}"/>
              </a:ext>
            </a:extLst>
          </p:cNvPr>
          <p:cNvGraphicFramePr>
            <a:graphicFrameLocks noGrp="1"/>
          </p:cNvGraphicFramePr>
          <p:nvPr>
            <p:ph idx="1"/>
            <p:extLst>
              <p:ext uri="{D42A27DB-BD31-4B8C-83A1-F6EECF244321}">
                <p14:modId xmlns:p14="http://schemas.microsoft.com/office/powerpoint/2010/main" val="3627031418"/>
              </p:ext>
            </p:extLst>
          </p:nvPr>
        </p:nvGraphicFramePr>
        <p:xfrm>
          <a:off x="315686" y="565297"/>
          <a:ext cx="9927770" cy="6057676"/>
        </p:xfrm>
        <a:graphic>
          <a:graphicData uri="http://schemas.openxmlformats.org/drawingml/2006/table">
            <a:tbl>
              <a:tblPr firstRow="1" bandRow="1">
                <a:effectLst>
                  <a:innerShdw blurRad="114300">
                    <a:prstClr val="black"/>
                  </a:innerShdw>
                </a:effectLst>
                <a:tableStyleId>{5C22544A-7EE6-4342-B048-85BDC9FD1C3A}</a:tableStyleId>
              </a:tblPr>
              <a:tblGrid>
                <a:gridCol w="2481942">
                  <a:extLst>
                    <a:ext uri="{9D8B030D-6E8A-4147-A177-3AD203B41FA5}">
                      <a16:colId xmlns:a16="http://schemas.microsoft.com/office/drawing/2014/main" xmlns="" val="3772061780"/>
                    </a:ext>
                  </a:extLst>
                </a:gridCol>
                <a:gridCol w="2481942">
                  <a:extLst>
                    <a:ext uri="{9D8B030D-6E8A-4147-A177-3AD203B41FA5}">
                      <a16:colId xmlns:a16="http://schemas.microsoft.com/office/drawing/2014/main" xmlns="" val="2757266310"/>
                    </a:ext>
                  </a:extLst>
                </a:gridCol>
                <a:gridCol w="2450056">
                  <a:extLst>
                    <a:ext uri="{9D8B030D-6E8A-4147-A177-3AD203B41FA5}">
                      <a16:colId xmlns:a16="http://schemas.microsoft.com/office/drawing/2014/main" xmlns="" val="251892256"/>
                    </a:ext>
                  </a:extLst>
                </a:gridCol>
                <a:gridCol w="2513830">
                  <a:extLst>
                    <a:ext uri="{9D8B030D-6E8A-4147-A177-3AD203B41FA5}">
                      <a16:colId xmlns:a16="http://schemas.microsoft.com/office/drawing/2014/main" xmlns="" val="494213446"/>
                    </a:ext>
                  </a:extLst>
                </a:gridCol>
              </a:tblGrid>
              <a:tr h="963124">
                <a:tc>
                  <a:txBody>
                    <a:bodyPr/>
                    <a:lstStyle/>
                    <a:p>
                      <a:pPr algn="ctr"/>
                      <a:r>
                        <a:rPr lang="en-US" dirty="0">
                          <a:solidFill>
                            <a:schemeClr val="tx1"/>
                          </a:solidFill>
                        </a:rPr>
                        <a:t>Subjects:</a:t>
                      </a:r>
                    </a:p>
                    <a:p>
                      <a:pPr algn="ctr"/>
                      <a:r>
                        <a:rPr lang="en-US" dirty="0">
                          <a:solidFill>
                            <a:schemeClr val="tx1"/>
                          </a:solidFill>
                        </a:rPr>
                        <a:t> </a:t>
                      </a:r>
                    </a:p>
                    <a:p>
                      <a:pPr algn="ctr"/>
                      <a:endParaRPr lang="en-US" dirty="0">
                        <a:solidFill>
                          <a:schemeClr val="tx1"/>
                        </a:solidFill>
                      </a:endParaRPr>
                    </a:p>
                  </a:txBody>
                  <a:tcPr>
                    <a:solidFill>
                      <a:schemeClr val="bg2">
                        <a:lumMod val="90000"/>
                      </a:schemeClr>
                    </a:solidFill>
                  </a:tcPr>
                </a:tc>
                <a:tc>
                  <a:txBody>
                    <a:bodyPr/>
                    <a:lstStyle/>
                    <a:p>
                      <a:pPr algn="ctr"/>
                      <a:r>
                        <a:rPr lang="en-US" dirty="0">
                          <a:solidFill>
                            <a:schemeClr val="tx1"/>
                          </a:solidFill>
                        </a:rPr>
                        <a:t>Average Accuracy:</a:t>
                      </a:r>
                    </a:p>
                  </a:txBody>
                  <a:tcPr>
                    <a:solidFill>
                      <a:schemeClr val="bg2">
                        <a:lumMod val="90000"/>
                      </a:schemeClr>
                    </a:solidFill>
                  </a:tcPr>
                </a:tc>
                <a:tc>
                  <a:txBody>
                    <a:bodyPr/>
                    <a:lstStyle/>
                    <a:p>
                      <a:pPr algn="ctr"/>
                      <a:r>
                        <a:rPr lang="en-US" dirty="0">
                          <a:solidFill>
                            <a:schemeClr val="tx1"/>
                          </a:solidFill>
                        </a:rPr>
                        <a:t>Image:</a:t>
                      </a:r>
                    </a:p>
                  </a:txBody>
                  <a:tcPr>
                    <a:solidFill>
                      <a:schemeClr val="bg2">
                        <a:lumMod val="90000"/>
                      </a:schemeClr>
                    </a:solidFill>
                  </a:tcPr>
                </a:tc>
                <a:tc>
                  <a:txBody>
                    <a:bodyPr/>
                    <a:lstStyle/>
                    <a:p>
                      <a:pPr algn="ctr"/>
                      <a:r>
                        <a:rPr lang="en-US" dirty="0">
                          <a:solidFill>
                            <a:schemeClr val="tx1"/>
                          </a:solidFill>
                        </a:rPr>
                        <a:t>Average Match Confidence % :</a:t>
                      </a:r>
                    </a:p>
                  </a:txBody>
                  <a:tcPr>
                    <a:solidFill>
                      <a:schemeClr val="bg2">
                        <a:lumMod val="90000"/>
                      </a:schemeClr>
                    </a:solidFill>
                  </a:tcPr>
                </a:tc>
                <a:extLst>
                  <a:ext uri="{0D108BD9-81ED-4DB2-BD59-A6C34878D82A}">
                    <a16:rowId xmlns:a16="http://schemas.microsoft.com/office/drawing/2014/main" xmlns="" val="2674031723"/>
                  </a:ext>
                </a:extLst>
              </a:tr>
              <a:tr h="1102152">
                <a:tc>
                  <a:txBody>
                    <a:bodyPr/>
                    <a:lstStyle/>
                    <a:p>
                      <a:pPr algn="ctr"/>
                      <a:r>
                        <a:rPr lang="en-US" dirty="0" smtClean="0"/>
                        <a:t>Mr.</a:t>
                      </a:r>
                      <a:r>
                        <a:rPr lang="en-US" baseline="0" dirty="0" smtClean="0"/>
                        <a:t> Sturges</a:t>
                      </a:r>
                      <a:endParaRPr lang="en-US" dirty="0"/>
                    </a:p>
                  </a:txBody>
                  <a:tcPr>
                    <a:solidFill>
                      <a:schemeClr val="bg2">
                        <a:lumMod val="90000"/>
                      </a:schemeClr>
                    </a:solidFill>
                  </a:tcPr>
                </a:tc>
                <a:tc>
                  <a:txBody>
                    <a:bodyPr/>
                    <a:lstStyle/>
                    <a:p>
                      <a:r>
                        <a:rPr lang="en-US" sz="1200" dirty="0" smtClean="0"/>
                        <a:t>1</a:t>
                      </a:r>
                      <a:r>
                        <a:rPr lang="en-US" sz="1200" baseline="30000" dirty="0" smtClean="0"/>
                        <a:t>st</a:t>
                      </a:r>
                      <a:r>
                        <a:rPr lang="en-US" sz="1200" dirty="0" smtClean="0"/>
                        <a:t> Trial-</a:t>
                      </a:r>
                      <a:r>
                        <a:rPr lang="en-US" sz="1200" baseline="0" dirty="0" smtClean="0"/>
                        <a:t> 10/10</a:t>
                      </a:r>
                      <a:endParaRPr lang="en-US" sz="1200" dirty="0" smtClean="0"/>
                    </a:p>
                    <a:p>
                      <a:r>
                        <a:rPr lang="en-US" sz="1200" dirty="0" smtClean="0"/>
                        <a:t>2</a:t>
                      </a:r>
                      <a:r>
                        <a:rPr lang="en-US" sz="1200" baseline="30000" dirty="0" smtClean="0"/>
                        <a:t>nd</a:t>
                      </a:r>
                      <a:r>
                        <a:rPr lang="en-US" sz="1200" dirty="0" smtClean="0"/>
                        <a:t> Trail</a:t>
                      </a:r>
                      <a:r>
                        <a:rPr lang="en-US" sz="1200" baseline="0" dirty="0" smtClean="0"/>
                        <a:t> 10/10</a:t>
                      </a:r>
                      <a:endParaRPr lang="en-US" sz="1200" dirty="0" smtClean="0"/>
                    </a:p>
                    <a:p>
                      <a:r>
                        <a:rPr lang="en-US" sz="1200" dirty="0" smtClean="0"/>
                        <a:t>3</a:t>
                      </a:r>
                      <a:r>
                        <a:rPr lang="en-US" sz="1200" baseline="30000" dirty="0" smtClean="0"/>
                        <a:t>rd</a:t>
                      </a:r>
                      <a:r>
                        <a:rPr lang="en-US" sz="1200" dirty="0" smtClean="0"/>
                        <a:t> Trial- 10/10 </a:t>
                      </a:r>
                    </a:p>
                    <a:p>
                      <a:r>
                        <a:rPr lang="en-US" sz="1600" dirty="0" smtClean="0"/>
                        <a:t>Average: 100% Accuracy </a:t>
                      </a:r>
                      <a:endParaRPr lang="en-US" sz="1600"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endParaRPr lang="en-US" sz="1600" dirty="0"/>
                    </a:p>
                    <a:p>
                      <a:pPr algn="ctr"/>
                      <a:r>
                        <a:rPr lang="en-US" sz="1600" dirty="0" smtClean="0"/>
                        <a:t>72.3%</a:t>
                      </a:r>
                      <a:endParaRPr lang="en-US" sz="1600" dirty="0"/>
                    </a:p>
                  </a:txBody>
                  <a:tcPr anchor="ctr">
                    <a:solidFill>
                      <a:schemeClr val="bg2">
                        <a:lumMod val="90000"/>
                      </a:schemeClr>
                    </a:solidFill>
                  </a:tcPr>
                </a:tc>
                <a:extLst>
                  <a:ext uri="{0D108BD9-81ED-4DB2-BD59-A6C34878D82A}">
                    <a16:rowId xmlns:a16="http://schemas.microsoft.com/office/drawing/2014/main" xmlns="" val="2340687768"/>
                  </a:ext>
                </a:extLst>
              </a:tr>
              <a:tr h="1091604">
                <a:tc>
                  <a:txBody>
                    <a:bodyPr/>
                    <a:lstStyle/>
                    <a:p>
                      <a:pPr algn="ctr"/>
                      <a:r>
                        <a:rPr lang="en-US" dirty="0" smtClean="0"/>
                        <a:t>Gary Krishnan</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Trial- 10/10</a:t>
                      </a:r>
                    </a:p>
                    <a:p>
                      <a:r>
                        <a:rPr lang="en-US" sz="1200" dirty="0"/>
                        <a:t>2</a:t>
                      </a:r>
                      <a:r>
                        <a:rPr lang="en-US" sz="1200" baseline="30000" dirty="0"/>
                        <a:t>nd</a:t>
                      </a:r>
                      <a:r>
                        <a:rPr lang="en-US" sz="1200" dirty="0"/>
                        <a:t> Trial- 10/10</a:t>
                      </a:r>
                    </a:p>
                    <a:p>
                      <a:r>
                        <a:rPr lang="en-US" sz="1200" dirty="0"/>
                        <a:t>3</a:t>
                      </a:r>
                      <a:r>
                        <a:rPr lang="en-US" sz="1200" baseline="30000" dirty="0"/>
                        <a:t>rd</a:t>
                      </a:r>
                      <a:r>
                        <a:rPr lang="en-US" sz="1200" dirty="0"/>
                        <a:t> Trial- 10/10 </a:t>
                      </a:r>
                    </a:p>
                    <a:p>
                      <a:r>
                        <a:rPr lang="en-US" sz="1600" dirty="0"/>
                        <a:t>Average: 100% Accuracy </a:t>
                      </a:r>
                    </a:p>
                    <a:p>
                      <a:endParaRPr lang="en-US" sz="1200"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r>
                        <a:rPr lang="en-US" sz="1600" dirty="0" smtClean="0"/>
                        <a:t>70.0%</a:t>
                      </a:r>
                      <a:endParaRPr lang="en-US" sz="1600" dirty="0"/>
                    </a:p>
                  </a:txBody>
                  <a:tcPr anchor="ctr">
                    <a:solidFill>
                      <a:schemeClr val="bg2">
                        <a:lumMod val="90000"/>
                      </a:schemeClr>
                    </a:solidFill>
                  </a:tcPr>
                </a:tc>
                <a:extLst>
                  <a:ext uri="{0D108BD9-81ED-4DB2-BD59-A6C34878D82A}">
                    <a16:rowId xmlns:a16="http://schemas.microsoft.com/office/drawing/2014/main" xmlns="" val="3980826222"/>
                  </a:ext>
                </a:extLst>
              </a:tr>
              <a:tr h="1132956">
                <a:tc>
                  <a:txBody>
                    <a:bodyPr/>
                    <a:lstStyle/>
                    <a:p>
                      <a:pPr algn="ctr"/>
                      <a:r>
                        <a:rPr lang="en-US" dirty="0" smtClean="0"/>
                        <a:t>Vinay Krishnan</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a:t>
                      </a:r>
                      <a:r>
                        <a:rPr lang="en-US" sz="1200" dirty="0" smtClean="0"/>
                        <a:t>8/10</a:t>
                      </a:r>
                      <a:endParaRPr lang="en-US" sz="1200" dirty="0"/>
                    </a:p>
                    <a:p>
                      <a:r>
                        <a:rPr lang="en-US" sz="1200" dirty="0"/>
                        <a:t>2</a:t>
                      </a:r>
                      <a:r>
                        <a:rPr lang="en-US" sz="1200" baseline="30000" dirty="0"/>
                        <a:t>nd</a:t>
                      </a:r>
                      <a:r>
                        <a:rPr lang="en-US" sz="1200" dirty="0"/>
                        <a:t> Trial- 10/10</a:t>
                      </a:r>
                    </a:p>
                    <a:p>
                      <a:r>
                        <a:rPr lang="en-US" sz="1200" dirty="0"/>
                        <a:t>3</a:t>
                      </a:r>
                      <a:r>
                        <a:rPr lang="en-US" sz="1200" baseline="30000" dirty="0"/>
                        <a:t>rd</a:t>
                      </a:r>
                      <a:r>
                        <a:rPr lang="en-US" sz="1200" dirty="0"/>
                        <a:t> Trial- 10/10 </a:t>
                      </a:r>
                    </a:p>
                    <a:p>
                      <a:r>
                        <a:rPr lang="en-US" sz="1600" dirty="0"/>
                        <a:t>Average: </a:t>
                      </a:r>
                      <a:r>
                        <a:rPr lang="en-US" sz="1600" dirty="0" smtClean="0"/>
                        <a:t>93% </a:t>
                      </a:r>
                      <a:r>
                        <a:rPr lang="en-US" sz="1600" dirty="0"/>
                        <a:t>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endParaRPr lang="en-US" sz="1600" i="0" dirty="0"/>
                    </a:p>
                    <a:p>
                      <a:pPr algn="ctr"/>
                      <a:r>
                        <a:rPr lang="en-US" sz="1600" i="0" dirty="0" smtClean="0"/>
                        <a:t>80.4%</a:t>
                      </a:r>
                      <a:endParaRPr lang="en-US" sz="1600" i="0" dirty="0"/>
                    </a:p>
                  </a:txBody>
                  <a:tcPr anchor="ctr">
                    <a:solidFill>
                      <a:schemeClr val="bg2">
                        <a:lumMod val="90000"/>
                      </a:schemeClr>
                    </a:solidFill>
                  </a:tcPr>
                </a:tc>
                <a:extLst>
                  <a:ext uri="{0D108BD9-81ED-4DB2-BD59-A6C34878D82A}">
                    <a16:rowId xmlns:a16="http://schemas.microsoft.com/office/drawing/2014/main" xmlns="" val="3696355596"/>
                  </a:ext>
                </a:extLst>
              </a:tr>
              <a:tr h="818705">
                <a:tc>
                  <a:txBody>
                    <a:bodyPr/>
                    <a:lstStyle/>
                    <a:p>
                      <a:pPr algn="ctr"/>
                      <a:r>
                        <a:rPr lang="en-US" dirty="0" smtClean="0"/>
                        <a:t>Shawn Nazarloo</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a:t>
                      </a:r>
                      <a:r>
                        <a:rPr lang="en-US" sz="1200" dirty="0" smtClean="0"/>
                        <a:t>10/10</a:t>
                      </a:r>
                      <a:endParaRPr lang="en-US" sz="1200" dirty="0"/>
                    </a:p>
                    <a:p>
                      <a:r>
                        <a:rPr lang="en-US" sz="1200" dirty="0"/>
                        <a:t>2</a:t>
                      </a:r>
                      <a:r>
                        <a:rPr lang="en-US" sz="1200" baseline="30000" dirty="0"/>
                        <a:t>nd</a:t>
                      </a:r>
                      <a:r>
                        <a:rPr lang="en-US" sz="1200" dirty="0"/>
                        <a:t> Trial- </a:t>
                      </a:r>
                      <a:r>
                        <a:rPr lang="en-US" sz="1200" dirty="0" smtClean="0"/>
                        <a:t>9/10</a:t>
                      </a:r>
                      <a:endParaRPr lang="en-US" sz="1200" dirty="0"/>
                    </a:p>
                    <a:p>
                      <a:r>
                        <a:rPr lang="en-US" sz="1200" dirty="0"/>
                        <a:t>3</a:t>
                      </a:r>
                      <a:r>
                        <a:rPr lang="en-US" sz="1200" baseline="30000" dirty="0"/>
                        <a:t>rd</a:t>
                      </a:r>
                      <a:r>
                        <a:rPr lang="en-US" sz="1200" dirty="0"/>
                        <a:t> Trial- 10/10</a:t>
                      </a:r>
                    </a:p>
                    <a:p>
                      <a:r>
                        <a:rPr lang="en-US" sz="1600" dirty="0"/>
                        <a:t>Average: </a:t>
                      </a:r>
                      <a:r>
                        <a:rPr lang="en-US" sz="1600" dirty="0" smtClean="0"/>
                        <a:t>96% </a:t>
                      </a:r>
                      <a:r>
                        <a:rPr lang="en-US" sz="1600" dirty="0"/>
                        <a:t>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r>
                        <a:rPr lang="en-US" sz="1600" dirty="0" smtClean="0"/>
                        <a:t>76.5%</a:t>
                      </a:r>
                      <a:endParaRPr lang="en-US" sz="1600" dirty="0"/>
                    </a:p>
                  </a:txBody>
                  <a:tcPr anchor="ctr">
                    <a:solidFill>
                      <a:schemeClr val="bg2">
                        <a:lumMod val="90000"/>
                      </a:schemeClr>
                    </a:solidFill>
                  </a:tcPr>
                </a:tc>
                <a:extLst>
                  <a:ext uri="{0D108BD9-81ED-4DB2-BD59-A6C34878D82A}">
                    <a16:rowId xmlns:a16="http://schemas.microsoft.com/office/drawing/2014/main" xmlns="" val="2699736553"/>
                  </a:ext>
                </a:extLst>
              </a:tr>
              <a:tr h="770500">
                <a:tc>
                  <a:txBody>
                    <a:bodyPr/>
                    <a:lstStyle/>
                    <a:p>
                      <a:pPr algn="ctr"/>
                      <a:r>
                        <a:rPr lang="en-US" dirty="0" err="1" smtClean="0"/>
                        <a:t>Priya</a:t>
                      </a:r>
                      <a:r>
                        <a:rPr lang="en-US" baseline="0" dirty="0" smtClean="0"/>
                        <a:t> Krishnan</a:t>
                      </a:r>
                      <a:endParaRPr lang="en-US" dirty="0"/>
                    </a:p>
                  </a:txBody>
                  <a:tcPr>
                    <a:solidFill>
                      <a:schemeClr val="bg2">
                        <a:lumMod val="90000"/>
                      </a:schemeClr>
                    </a:solidFill>
                  </a:tcPr>
                </a:tc>
                <a:tc>
                  <a:txBody>
                    <a:bodyPr/>
                    <a:lstStyle/>
                    <a:p>
                      <a:r>
                        <a:rPr lang="en-US" sz="1200" dirty="0"/>
                        <a:t>1</a:t>
                      </a:r>
                      <a:r>
                        <a:rPr lang="en-US" sz="1200" baseline="30000" dirty="0"/>
                        <a:t>st</a:t>
                      </a:r>
                      <a:r>
                        <a:rPr lang="en-US" sz="1200" dirty="0"/>
                        <a:t> Trial- </a:t>
                      </a:r>
                      <a:r>
                        <a:rPr lang="en-US" sz="1200" dirty="0" smtClean="0"/>
                        <a:t>10/10</a:t>
                      </a:r>
                      <a:endParaRPr lang="en-US" sz="1200" dirty="0"/>
                    </a:p>
                    <a:p>
                      <a:r>
                        <a:rPr lang="en-US" sz="1200" dirty="0"/>
                        <a:t>2</a:t>
                      </a:r>
                      <a:r>
                        <a:rPr lang="en-US" sz="1200" baseline="30000" dirty="0"/>
                        <a:t>nd</a:t>
                      </a:r>
                      <a:r>
                        <a:rPr lang="en-US" sz="1200" dirty="0"/>
                        <a:t> Trial- </a:t>
                      </a:r>
                      <a:r>
                        <a:rPr lang="en-US" sz="1200" dirty="0" smtClean="0"/>
                        <a:t>8/10 </a:t>
                      </a:r>
                      <a:endParaRPr lang="en-US" sz="1200" dirty="0"/>
                    </a:p>
                    <a:p>
                      <a:r>
                        <a:rPr lang="en-US" sz="1200" dirty="0"/>
                        <a:t>3</a:t>
                      </a:r>
                      <a:r>
                        <a:rPr lang="en-US" sz="1200" baseline="30000" dirty="0"/>
                        <a:t>rd</a:t>
                      </a:r>
                      <a:r>
                        <a:rPr lang="en-US" sz="1200" dirty="0"/>
                        <a:t> Trial- </a:t>
                      </a:r>
                      <a:r>
                        <a:rPr lang="en-US" sz="1200" dirty="0" smtClean="0"/>
                        <a:t>9/10 </a:t>
                      </a:r>
                      <a:endParaRPr lang="en-US" sz="1200" dirty="0"/>
                    </a:p>
                    <a:p>
                      <a:r>
                        <a:rPr lang="en-US" sz="1600" dirty="0"/>
                        <a:t>Average: </a:t>
                      </a:r>
                      <a:r>
                        <a:rPr lang="en-US" sz="1600" dirty="0" smtClean="0"/>
                        <a:t>90%  </a:t>
                      </a:r>
                      <a:r>
                        <a:rPr lang="en-US" sz="1600" dirty="0"/>
                        <a:t>Accuracy </a:t>
                      </a:r>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pPr algn="ctr"/>
                      <a:r>
                        <a:rPr lang="en-US" sz="1600" dirty="0" smtClean="0"/>
                        <a:t>63.4%</a:t>
                      </a:r>
                      <a:endParaRPr lang="en-US" sz="1600" dirty="0"/>
                    </a:p>
                  </a:txBody>
                  <a:tcPr anchor="ctr">
                    <a:solidFill>
                      <a:schemeClr val="bg2">
                        <a:lumMod val="90000"/>
                      </a:schemeClr>
                    </a:solidFill>
                  </a:tcPr>
                </a:tc>
                <a:extLst>
                  <a:ext uri="{0D108BD9-81ED-4DB2-BD59-A6C34878D82A}">
                    <a16:rowId xmlns:a16="http://schemas.microsoft.com/office/drawing/2014/main" xmlns="" val="3329746212"/>
                  </a:ext>
                </a:extLst>
              </a:tr>
            </a:tbl>
          </a:graphicData>
        </a:graphic>
      </p:graphicFrame>
      <p:sp>
        <p:nvSpPr>
          <p:cNvPr id="3" name="Rectangle: Rounded Corners 2">
            <a:extLst>
              <a:ext uri="{FF2B5EF4-FFF2-40B4-BE49-F238E27FC236}">
                <a16:creationId xmlns:a16="http://schemas.microsoft.com/office/drawing/2014/main" xmlns="" id="{F121DD73-459D-4B93-B880-994D43592D7D}"/>
              </a:ext>
            </a:extLst>
          </p:cNvPr>
          <p:cNvSpPr/>
          <p:nvPr/>
        </p:nvSpPr>
        <p:spPr>
          <a:xfrm>
            <a:off x="10504714" y="565297"/>
            <a:ext cx="1469572" cy="5907839"/>
          </a:xfrm>
          <a:prstGeom prst="roundRec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Average Accuracy = </a:t>
            </a:r>
            <a:r>
              <a:rPr lang="en-US" sz="1400" dirty="0">
                <a:solidFill>
                  <a:srgbClr val="002060"/>
                </a:solidFill>
              </a:rPr>
              <a:t>success of the program getting the correct unique identifier</a:t>
            </a:r>
          </a:p>
          <a:p>
            <a:pPr algn="ctr"/>
            <a:endParaRPr lang="en-US" sz="1400" dirty="0">
              <a:solidFill>
                <a:srgbClr val="002060"/>
              </a:solidFill>
            </a:endParaRPr>
          </a:p>
          <a:p>
            <a:pPr algn="ctr"/>
            <a:r>
              <a:rPr lang="en-US" sz="1400" b="1" dirty="0">
                <a:solidFill>
                  <a:srgbClr val="002060"/>
                </a:solidFill>
              </a:rPr>
              <a:t>Average Match Confidence = </a:t>
            </a:r>
            <a:r>
              <a:rPr lang="en-US" sz="1400" dirty="0">
                <a:solidFill>
                  <a:srgbClr val="002060"/>
                </a:solidFill>
              </a:rPr>
              <a:t>is the confidence with which the program assigns an identity to that image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7150" y="3811916"/>
            <a:ext cx="1494849" cy="105612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7150" y="2811675"/>
            <a:ext cx="1494849" cy="1022131"/>
          </a:xfrm>
          <a:prstGeom prst="rect">
            <a:avLst/>
          </a:prstGeom>
        </p:spPr>
      </p:pic>
      <p:pic>
        <p:nvPicPr>
          <p:cNvPr id="8" name="Picture 7"/>
          <p:cNvPicPr>
            <a:picLocks noChangeAspect="1"/>
          </p:cNvPicPr>
          <p:nvPr/>
        </p:nvPicPr>
        <p:blipFill>
          <a:blip r:embed="rId4"/>
          <a:stretch>
            <a:fillRect/>
          </a:stretch>
        </p:blipFill>
        <p:spPr>
          <a:xfrm>
            <a:off x="5612253" y="4888270"/>
            <a:ext cx="1499746" cy="934893"/>
          </a:xfrm>
          <a:prstGeom prst="rect">
            <a:avLst/>
          </a:prstGeom>
        </p:spPr>
      </p:pic>
      <p:pic>
        <p:nvPicPr>
          <p:cNvPr id="9" name="Picture 8"/>
          <p:cNvPicPr>
            <a:picLocks noChangeAspect="1"/>
          </p:cNvPicPr>
          <p:nvPr/>
        </p:nvPicPr>
        <p:blipFill>
          <a:blip r:embed="rId4"/>
          <a:stretch>
            <a:fillRect/>
          </a:stretch>
        </p:blipFill>
        <p:spPr>
          <a:xfrm>
            <a:off x="5612253" y="5823163"/>
            <a:ext cx="1499746" cy="865874"/>
          </a:xfrm>
          <a:prstGeom prst="rect">
            <a:avLst/>
          </a:prstGeom>
        </p:spPr>
      </p:pic>
      <p:pic>
        <p:nvPicPr>
          <p:cNvPr id="10" name="Picture 9"/>
          <p:cNvPicPr>
            <a:picLocks noChangeAspect="1"/>
          </p:cNvPicPr>
          <p:nvPr/>
        </p:nvPicPr>
        <p:blipFill>
          <a:blip r:embed="rId4"/>
          <a:stretch>
            <a:fillRect/>
          </a:stretch>
        </p:blipFill>
        <p:spPr>
          <a:xfrm>
            <a:off x="5612253" y="1657519"/>
            <a:ext cx="1499746" cy="1054699"/>
          </a:xfrm>
          <a:prstGeom prst="rect">
            <a:avLst/>
          </a:prstGeom>
        </p:spPr>
      </p:pic>
    </p:spTree>
    <p:extLst>
      <p:ext uri="{BB962C8B-B14F-4D97-AF65-F5344CB8AC3E}">
        <p14:creationId xmlns:p14="http://schemas.microsoft.com/office/powerpoint/2010/main" val="86977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068AF-9067-409A-9056-E3C0196F00D2}"/>
              </a:ext>
            </a:extLst>
          </p:cNvPr>
          <p:cNvSpPr>
            <a:spLocks noGrp="1"/>
          </p:cNvSpPr>
          <p:nvPr>
            <p:ph type="title"/>
          </p:nvPr>
        </p:nvSpPr>
        <p:spPr>
          <a:xfrm>
            <a:off x="361649" y="76201"/>
            <a:ext cx="8596668" cy="544286"/>
          </a:xfrm>
        </p:spPr>
        <p:txBody>
          <a:bodyPr>
            <a:normAutofit fontScale="90000"/>
          </a:bodyPr>
          <a:lstStyle/>
          <a:p>
            <a:r>
              <a:rPr lang="en-US" b="1" dirty="0">
                <a:solidFill>
                  <a:schemeClr val="accent2">
                    <a:lumMod val="50000"/>
                  </a:schemeClr>
                </a:solidFill>
                <a:effectLst>
                  <a:outerShdw blurRad="38100" dist="38100" dir="2700000" algn="tl">
                    <a:srgbClr val="000000">
                      <a:alpha val="43137"/>
                    </a:srgbClr>
                  </a:outerShdw>
                </a:effectLst>
              </a:rPr>
              <a:t>Discussion/Conclusion: </a:t>
            </a:r>
          </a:p>
        </p:txBody>
      </p:sp>
      <p:sp>
        <p:nvSpPr>
          <p:cNvPr id="4" name="Content Placeholder 2">
            <a:extLst>
              <a:ext uri="{FF2B5EF4-FFF2-40B4-BE49-F238E27FC236}">
                <a16:creationId xmlns:a16="http://schemas.microsoft.com/office/drawing/2014/main" xmlns="" id="{099CDE0E-639D-4B0F-9D53-9E50D15E79CA}"/>
              </a:ext>
            </a:extLst>
          </p:cNvPr>
          <p:cNvSpPr>
            <a:spLocks noGrp="1"/>
          </p:cNvSpPr>
          <p:nvPr>
            <p:ph idx="1"/>
          </p:nvPr>
        </p:nvSpPr>
        <p:spPr>
          <a:xfrm>
            <a:off x="310848" y="620487"/>
            <a:ext cx="9760252" cy="6047013"/>
          </a:xfrm>
        </p:spPr>
        <p:txBody>
          <a:bodyPr>
            <a:noAutofit/>
          </a:bodyPr>
          <a:lstStyle/>
          <a:p>
            <a:pPr marL="0" indent="0">
              <a:spcBef>
                <a:spcPts val="0"/>
              </a:spcBef>
              <a:buNone/>
            </a:pPr>
            <a:r>
              <a:rPr lang="en-US" sz="2000" dirty="0"/>
              <a:t>In this Toshiba project we used python programming and the use of  principal component analysis to create a unique numerical identifier to detect a specific facial image. Our hypothesis was if PCA was a valid method for Facial Recognition, then our program will be able to recognize an identity based off of a known training set. We successfully developed the program and a unique numerical identifier for the faces we imaged. These images were successfully stored in the Trained data set. We then re-imaged the same faces to determine if the faces could be recognized using the already stored data in the Trained data set. We then determined the percent accuracy for the image retrieval. We successfully imaged five faces and generated five unique numerical identifiers. To test for accuracy the individuals were re-imaged 3 times to determine if the face was retrievable. Our results show our accuracy was in the range of 50%-97% to identify the correct person given the image. Although one image had a very low (50%) accuracy rate for image retrieval, we believe we were successful in implementing our hypothesis, as we were able to program and obtain a unique numerical identifier for an imaged face and we were able to in most cases identify the correct person with high accuracy (83%-97%). The one outlier in the image retrieval could have been due to low lighting conditions and other background conditions at the time of re-imaging. The program we used did not use complex programming that would allow variables like different light conditions, background conditions and facial feature changes.</a:t>
            </a:r>
          </a:p>
        </p:txBody>
      </p:sp>
    </p:spTree>
    <p:extLst>
      <p:ext uri="{BB962C8B-B14F-4D97-AF65-F5344CB8AC3E}">
        <p14:creationId xmlns:p14="http://schemas.microsoft.com/office/powerpoint/2010/main" val="246959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F3CF3-3CE5-414B-BFE6-66C3E83EC3DA}"/>
              </a:ext>
            </a:extLst>
          </p:cNvPr>
          <p:cNvSpPr>
            <a:spLocks noGrp="1"/>
          </p:cNvSpPr>
          <p:nvPr>
            <p:ph type="title"/>
          </p:nvPr>
        </p:nvSpPr>
        <p:spPr>
          <a:xfrm>
            <a:off x="198362" y="-34369"/>
            <a:ext cx="8596668" cy="711863"/>
          </a:xfrm>
        </p:spPr>
        <p:txBody>
          <a:bodyPr/>
          <a:lstStyle/>
          <a:p>
            <a:r>
              <a:rPr lang="en-US" b="1" dirty="0">
                <a:solidFill>
                  <a:schemeClr val="accent2">
                    <a:lumMod val="50000"/>
                  </a:schemeClr>
                </a:solidFill>
                <a:effectLst>
                  <a:outerShdw blurRad="38100" dist="38100" dir="2700000" algn="tl">
                    <a:srgbClr val="000000">
                      <a:alpha val="43137"/>
                    </a:srgbClr>
                  </a:outerShdw>
                </a:effectLst>
              </a:rPr>
              <a:t>Future Direction:</a:t>
            </a:r>
          </a:p>
        </p:txBody>
      </p:sp>
      <p:sp>
        <p:nvSpPr>
          <p:cNvPr id="12" name="AutoShape 4" descr="See the source image">
            <a:extLst>
              <a:ext uri="{FF2B5EF4-FFF2-40B4-BE49-F238E27FC236}">
                <a16:creationId xmlns:a16="http://schemas.microsoft.com/office/drawing/2014/main" xmlns="" id="{A9F8E789-D5A8-421F-8DBB-C6CE1940898E}"/>
              </a:ext>
            </a:extLst>
          </p:cNvPr>
          <p:cNvSpPr>
            <a:spLocks noChangeAspect="1" noChangeArrowheads="1"/>
          </p:cNvSpPr>
          <p:nvPr/>
        </p:nvSpPr>
        <p:spPr bwMode="auto">
          <a:xfrm>
            <a:off x="4865913" y="2732312"/>
            <a:ext cx="304800" cy="3229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a:extLst>
              <a:ext uri="{FF2B5EF4-FFF2-40B4-BE49-F238E27FC236}">
                <a16:creationId xmlns:a16="http://schemas.microsoft.com/office/drawing/2014/main" xmlns="" id="{BEDC244B-5433-478E-88EF-0CEF3017A9E5}"/>
              </a:ext>
            </a:extLst>
          </p:cNvPr>
          <p:cNvGrpSpPr/>
          <p:nvPr/>
        </p:nvGrpSpPr>
        <p:grpSpPr>
          <a:xfrm>
            <a:off x="566057" y="5777790"/>
            <a:ext cx="9786259" cy="818952"/>
            <a:chOff x="478969" y="5472989"/>
            <a:chExt cx="9786259" cy="818952"/>
          </a:xfrm>
        </p:grpSpPr>
        <p:sp>
          <p:nvSpPr>
            <p:cNvPr id="5" name="Rectangle: Rounded Corners 4">
              <a:extLst>
                <a:ext uri="{FF2B5EF4-FFF2-40B4-BE49-F238E27FC236}">
                  <a16:creationId xmlns:a16="http://schemas.microsoft.com/office/drawing/2014/main" xmlns="" id="{DB71D7A2-58EC-4E90-92DF-BC48B53D67EF}"/>
                </a:ext>
              </a:extLst>
            </p:cNvPr>
            <p:cNvSpPr/>
            <p:nvPr/>
          </p:nvSpPr>
          <p:spPr>
            <a:xfrm>
              <a:off x="478969" y="5472989"/>
              <a:ext cx="1719943" cy="818951"/>
            </a:xfrm>
            <a:prstGeom prst="roundRect">
              <a:avLst/>
            </a:prstGeom>
            <a:solidFill>
              <a:schemeClr val="accent5"/>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Imperfections</a:t>
              </a:r>
            </a:p>
          </p:txBody>
        </p:sp>
        <p:sp>
          <p:nvSpPr>
            <p:cNvPr id="6" name="Equals 5">
              <a:extLst>
                <a:ext uri="{FF2B5EF4-FFF2-40B4-BE49-F238E27FC236}">
                  <a16:creationId xmlns:a16="http://schemas.microsoft.com/office/drawing/2014/main" xmlns="" id="{3A664767-AD2B-4637-8CB0-39BB329CB501}"/>
                </a:ext>
              </a:extLst>
            </p:cNvPr>
            <p:cNvSpPr/>
            <p:nvPr/>
          </p:nvSpPr>
          <p:spPr>
            <a:xfrm>
              <a:off x="2634342" y="5749817"/>
              <a:ext cx="555171" cy="38064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xmlns="" id="{8A2E5B3F-38A6-41D4-BA6B-8DE2D2334A85}"/>
                </a:ext>
              </a:extLst>
            </p:cNvPr>
            <p:cNvSpPr/>
            <p:nvPr/>
          </p:nvSpPr>
          <p:spPr>
            <a:xfrm>
              <a:off x="3657600" y="5472989"/>
              <a:ext cx="1360714" cy="818951"/>
            </a:xfrm>
            <a:prstGeom prst="roundRect">
              <a:avLst/>
            </a:prstGeom>
            <a:solidFill>
              <a:schemeClr val="accent5"/>
            </a:solidFill>
            <a:ln w="57150">
              <a:solidFill>
                <a:schemeClr val="tx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Lighting</a:t>
              </a:r>
            </a:p>
            <a:p>
              <a:pPr algn="ctr"/>
              <a:endParaRPr lang="en-US" dirty="0"/>
            </a:p>
            <a:p>
              <a:pPr algn="ctr"/>
              <a:endParaRPr lang="en-US" dirty="0"/>
            </a:p>
          </p:txBody>
        </p:sp>
        <p:sp>
          <p:nvSpPr>
            <p:cNvPr id="8" name="Rectangle: Rounded Corners 7">
              <a:extLst>
                <a:ext uri="{FF2B5EF4-FFF2-40B4-BE49-F238E27FC236}">
                  <a16:creationId xmlns:a16="http://schemas.microsoft.com/office/drawing/2014/main" xmlns="" id="{9D82D679-A2CF-475E-AB8C-154CE9B63CD3}"/>
                </a:ext>
              </a:extLst>
            </p:cNvPr>
            <p:cNvSpPr/>
            <p:nvPr/>
          </p:nvSpPr>
          <p:spPr>
            <a:xfrm>
              <a:off x="6281057" y="5472990"/>
              <a:ext cx="1360714" cy="818951"/>
            </a:xfrm>
            <a:prstGeom prst="roundRect">
              <a:avLst/>
            </a:prstGeom>
            <a:solidFill>
              <a:schemeClr val="accent5"/>
            </a:solidFill>
            <a:ln w="57150">
              <a:solidFill>
                <a:schemeClr val="tx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Habitat</a:t>
              </a:r>
            </a:p>
            <a:p>
              <a:pPr algn="ctr"/>
              <a:endParaRPr lang="en-US" dirty="0"/>
            </a:p>
            <a:p>
              <a:pPr algn="ctr"/>
              <a:endParaRPr lang="en-US" dirty="0"/>
            </a:p>
          </p:txBody>
        </p:sp>
        <p:sp>
          <p:nvSpPr>
            <p:cNvPr id="9" name="Rectangle: Rounded Corners 8">
              <a:extLst>
                <a:ext uri="{FF2B5EF4-FFF2-40B4-BE49-F238E27FC236}">
                  <a16:creationId xmlns:a16="http://schemas.microsoft.com/office/drawing/2014/main" xmlns="" id="{C509959F-D41C-40E3-B9BD-510A44B20250}"/>
                </a:ext>
              </a:extLst>
            </p:cNvPr>
            <p:cNvSpPr/>
            <p:nvPr/>
          </p:nvSpPr>
          <p:spPr>
            <a:xfrm>
              <a:off x="8904514" y="5472990"/>
              <a:ext cx="1360714" cy="818951"/>
            </a:xfrm>
            <a:prstGeom prst="roundRect">
              <a:avLst/>
            </a:prstGeom>
            <a:solidFill>
              <a:schemeClr val="accent5"/>
            </a:solidFill>
            <a:ln w="57150">
              <a:solidFill>
                <a:schemeClr val="tx1"/>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a:p>
              <a:pPr algn="ctr"/>
              <a:endParaRPr lang="en-US" dirty="0"/>
            </a:p>
            <a:p>
              <a:pPr algn="ctr"/>
              <a:endParaRPr lang="en-US" dirty="0"/>
            </a:p>
          </p:txBody>
        </p:sp>
        <p:sp>
          <p:nvSpPr>
            <p:cNvPr id="10" name="Plus Sign 9">
              <a:extLst>
                <a:ext uri="{FF2B5EF4-FFF2-40B4-BE49-F238E27FC236}">
                  <a16:creationId xmlns:a16="http://schemas.microsoft.com/office/drawing/2014/main" xmlns="" id="{79CF101C-A9B9-4D0A-974E-2177B48FBAAA}"/>
                </a:ext>
              </a:extLst>
            </p:cNvPr>
            <p:cNvSpPr/>
            <p:nvPr/>
          </p:nvSpPr>
          <p:spPr>
            <a:xfrm>
              <a:off x="5344884" y="5749817"/>
              <a:ext cx="500743" cy="380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Sign 10">
              <a:extLst>
                <a:ext uri="{FF2B5EF4-FFF2-40B4-BE49-F238E27FC236}">
                  <a16:creationId xmlns:a16="http://schemas.microsoft.com/office/drawing/2014/main" xmlns="" id="{85CFE41F-C51B-428F-A756-35BA60DC04E1}"/>
                </a:ext>
              </a:extLst>
            </p:cNvPr>
            <p:cNvSpPr/>
            <p:nvPr/>
          </p:nvSpPr>
          <p:spPr>
            <a:xfrm>
              <a:off x="7968342" y="5749817"/>
              <a:ext cx="468085" cy="380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xmlns="" id="{BD295610-300B-40D1-B827-A6E9616460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544" y="5845200"/>
              <a:ext cx="710826" cy="4236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xmlns="" id="{832E6D25-DE53-492E-8C72-872FD85000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399" y="5845200"/>
              <a:ext cx="664031" cy="4467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xmlns="" id="{BBBDEAA4-4B61-45BB-98A5-72F9CB8786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7657" y="5828204"/>
              <a:ext cx="900000" cy="440667"/>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Content Placeholder 2">
            <a:extLst>
              <a:ext uri="{FF2B5EF4-FFF2-40B4-BE49-F238E27FC236}">
                <a16:creationId xmlns:a16="http://schemas.microsoft.com/office/drawing/2014/main" xmlns="" id="{05198BB5-8664-4DFC-8B62-3E1F40D78BEE}"/>
              </a:ext>
            </a:extLst>
          </p:cNvPr>
          <p:cNvSpPr txBox="1">
            <a:spLocks/>
          </p:cNvSpPr>
          <p:nvPr/>
        </p:nvSpPr>
        <p:spPr>
          <a:xfrm>
            <a:off x="198361" y="457200"/>
            <a:ext cx="9729409" cy="54403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400" b="1" dirty="0"/>
              <a:t>Future of Biometric Facial Recognition Project: </a:t>
            </a:r>
          </a:p>
          <a:p>
            <a:pPr lvl="1">
              <a:buFont typeface="Arial" panose="020B0604020202020204" pitchFamily="34" charset="0"/>
              <a:buChar char="•"/>
            </a:pPr>
            <a:r>
              <a:rPr lang="en-US" sz="1400" dirty="0"/>
              <a:t>In the future, we will try to bring Facial Recognition to a faster and more secure state by improving the code.</a:t>
            </a:r>
          </a:p>
          <a:p>
            <a:pPr lvl="1">
              <a:buFont typeface="Arial" panose="020B0604020202020204" pitchFamily="34" charset="0"/>
              <a:buChar char="•"/>
            </a:pPr>
            <a:r>
              <a:rPr lang="en-US" sz="1400" dirty="0"/>
              <a:t>We would also like to pair facial recognition technology with other types of recognition system’s, like Iris Scanners, Speech Recognition, and Finger Print Scanners. This would likely improve the accuracy and predictability of the software.</a:t>
            </a:r>
          </a:p>
          <a:p>
            <a:pPr lvl="1">
              <a:buFont typeface="Arial" panose="020B0604020202020204" pitchFamily="34" charset="0"/>
              <a:buChar char="•"/>
            </a:pPr>
            <a:r>
              <a:rPr lang="en-US" sz="1400" dirty="0"/>
              <a:t>Finally, in the future we would like to apply our system into a software that allows everyday people to use it. We would like to improve our system and fine tune it to make it publicly usable for people all around the world. Big companies and security firms could also use it in their facilities to improve the ease of use, reliability and the security of their systems.</a:t>
            </a:r>
          </a:p>
          <a:p>
            <a:pPr lvl="1">
              <a:buFont typeface="Arial" panose="020B0604020202020204" pitchFamily="34" charset="0"/>
              <a:buChar char="•"/>
            </a:pPr>
            <a:r>
              <a:rPr lang="en-US" sz="1400" dirty="0"/>
              <a:t>In the next five years, facial recognition will have gained lots of attraction. In the next ten years, facial recognition will be used for common consumer products. In the next fifteen years, facial recognition will be much faster and easier to use. In the next twenty years, facial recognition technology will be given to others in need of more advanced systems. </a:t>
            </a:r>
          </a:p>
          <a:p>
            <a:r>
              <a:rPr lang="en-US" sz="1400" b="1" dirty="0"/>
              <a:t>Imperfection of the Project:</a:t>
            </a:r>
          </a:p>
          <a:p>
            <a:pPr lvl="1">
              <a:buFont typeface="Arial" panose="020B0604020202020204" pitchFamily="34" charset="0"/>
              <a:buChar char="•"/>
            </a:pPr>
            <a:r>
              <a:rPr lang="en-US" sz="1400" dirty="0"/>
              <a:t>We also believe that we had flaws with our project. Some factors that could impact accuracy in recognition and retrieval of the images are proper lighting, environment/background effects, and facial  changes over time. </a:t>
            </a:r>
          </a:p>
          <a:p>
            <a:pPr lvl="1">
              <a:buFont typeface="Arial" panose="020B0604020202020204" pitchFamily="34" charset="0"/>
              <a:buChar char="•"/>
            </a:pPr>
            <a:r>
              <a:rPr lang="en-US" sz="1400" dirty="0"/>
              <a:t>We did not incorporate these aspects of the environment, lighting, and facial changes into the code we wrote, and therefore our code is likely not going to pick up on facial features that are impacted by these conditions. </a:t>
            </a:r>
          </a:p>
          <a:p>
            <a:endParaRPr lang="en-US" sz="1400" dirty="0"/>
          </a:p>
        </p:txBody>
      </p:sp>
    </p:spTree>
    <p:extLst>
      <p:ext uri="{BB962C8B-B14F-4D97-AF65-F5344CB8AC3E}">
        <p14:creationId xmlns:p14="http://schemas.microsoft.com/office/powerpoint/2010/main" val="219824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F0990-23AC-4A18-8FBD-85EA89078681}"/>
              </a:ext>
            </a:extLst>
          </p:cNvPr>
          <p:cNvSpPr>
            <a:spLocks noGrp="1"/>
          </p:cNvSpPr>
          <p:nvPr>
            <p:ph type="title"/>
          </p:nvPr>
        </p:nvSpPr>
        <p:spPr>
          <a:xfrm>
            <a:off x="318106" y="152400"/>
            <a:ext cx="8596668" cy="620486"/>
          </a:xfrm>
        </p:spPr>
        <p:txBody>
          <a:bodyPr>
            <a:noAutofit/>
          </a:bodyPr>
          <a:lstStyle/>
          <a:p>
            <a:r>
              <a:rPr lang="en-US" b="1" dirty="0">
                <a:solidFill>
                  <a:schemeClr val="accent2">
                    <a:lumMod val="50000"/>
                  </a:schemeClr>
                </a:solidFill>
              </a:rPr>
              <a:t>References: </a:t>
            </a:r>
          </a:p>
        </p:txBody>
      </p:sp>
      <p:sp>
        <p:nvSpPr>
          <p:cNvPr id="9" name="Content Placeholder 8">
            <a:extLst>
              <a:ext uri="{FF2B5EF4-FFF2-40B4-BE49-F238E27FC236}">
                <a16:creationId xmlns:a16="http://schemas.microsoft.com/office/drawing/2014/main" xmlns="" id="{1B726D3C-6120-4DA1-A892-F275B4740BA5}"/>
              </a:ext>
            </a:extLst>
          </p:cNvPr>
          <p:cNvSpPr>
            <a:spLocks noGrp="1"/>
          </p:cNvSpPr>
          <p:nvPr>
            <p:ph idx="1"/>
          </p:nvPr>
        </p:nvSpPr>
        <p:spPr>
          <a:xfrm>
            <a:off x="274558" y="772885"/>
            <a:ext cx="10088637" cy="5823857"/>
          </a:xfrm>
        </p:spPr>
        <p:txBody>
          <a:bodyPr>
            <a:noAutofit/>
          </a:bodyPr>
          <a:lstStyle/>
          <a:p>
            <a:pPr marL="0" indent="0">
              <a:lnSpc>
                <a:spcPct val="120000"/>
              </a:lnSpc>
              <a:spcBef>
                <a:spcPts val="0"/>
              </a:spcBef>
              <a:buNone/>
            </a:pPr>
            <a:r>
              <a:rPr lang="en-US" sz="1200" dirty="0"/>
              <a:t>Chakraborty, </a:t>
            </a:r>
            <a:r>
              <a:rPr lang="en-US" sz="1200" dirty="0" err="1"/>
              <a:t>Dulal</a:t>
            </a:r>
            <a:r>
              <a:rPr lang="en-US" sz="1200" dirty="0"/>
              <a:t>. “Http://Research.ijcaonline.org/volume50/number10/pxc3880947.Pdf.”Face</a:t>
            </a:r>
          </a:p>
          <a:p>
            <a:pPr marL="0" indent="0">
              <a:lnSpc>
                <a:spcPct val="120000"/>
              </a:lnSpc>
              <a:spcBef>
                <a:spcPts val="0"/>
              </a:spcBef>
              <a:buNone/>
            </a:pPr>
            <a:r>
              <a:rPr lang="en-US" sz="1200" dirty="0"/>
              <a:t>	Recognition Using Eigenvector and Principle Component Analysis, vol. 50, July 2012, pp.</a:t>
            </a:r>
          </a:p>
          <a:p>
            <a:pPr marL="0" indent="0">
              <a:lnSpc>
                <a:spcPct val="120000"/>
              </a:lnSpc>
              <a:spcBef>
                <a:spcPts val="0"/>
              </a:spcBef>
              <a:buNone/>
            </a:pPr>
            <a:r>
              <a:rPr lang="en-US" sz="1200" dirty="0"/>
              <a:t>	42–50., </a:t>
            </a:r>
            <a:r>
              <a:rPr lang="en-US" sz="1200" dirty="0" err="1"/>
              <a:t>doi:International</a:t>
            </a:r>
            <a:r>
              <a:rPr lang="en-US" sz="1200" dirty="0"/>
              <a:t> Journal of Computer Applications.</a:t>
            </a:r>
          </a:p>
          <a:p>
            <a:pPr marL="0" indent="0">
              <a:lnSpc>
                <a:spcPct val="120000"/>
              </a:lnSpc>
              <a:spcBef>
                <a:spcPts val="0"/>
              </a:spcBef>
              <a:buNone/>
            </a:pPr>
            <a:endParaRPr lang="en-US" sz="1200" dirty="0"/>
          </a:p>
          <a:p>
            <a:pPr marL="0" indent="0">
              <a:lnSpc>
                <a:spcPct val="120000"/>
              </a:lnSpc>
              <a:spcBef>
                <a:spcPts val="0"/>
              </a:spcBef>
              <a:buNone/>
            </a:pPr>
            <a:r>
              <a:rPr lang="en-US" sz="1200" dirty="0"/>
              <a:t>Dallas, George. “Principal Component Analysis 4 Dummies: Eigenvectors, Eigenvalues and Dimension 	Reduction.” </a:t>
            </a:r>
            <a:r>
              <a:rPr lang="en-US" sz="1200" i="1" dirty="0"/>
              <a:t>Https://Georgemdallas.wordpress.com/2013/10/30/Principal-Component-Analysis-4-Dummies-Eigenvectors-Eigenvalues-	and-Dimension-Reduction/</a:t>
            </a:r>
            <a:r>
              <a:rPr lang="en-US" sz="1200" dirty="0"/>
              <a:t>, 27 Jan. 2015, georgemdallas.wordpress.com/2013/10/30/principal-component-analysis-4-dummies-	eigenvectors-eigenvalues-and-dimension-reduction/.</a:t>
            </a:r>
          </a:p>
          <a:p>
            <a:pPr marL="0" indent="0">
              <a:lnSpc>
                <a:spcPct val="120000"/>
              </a:lnSpc>
              <a:spcBef>
                <a:spcPts val="0"/>
              </a:spcBef>
              <a:buNone/>
            </a:pPr>
            <a:endParaRPr lang="en-US" sz="1200" dirty="0"/>
          </a:p>
          <a:p>
            <a:pPr marL="0" indent="0">
              <a:lnSpc>
                <a:spcPct val="120000"/>
              </a:lnSpc>
              <a:spcBef>
                <a:spcPts val="0"/>
              </a:spcBef>
              <a:buNone/>
            </a:pPr>
            <a:r>
              <a:rPr lang="en-US" sz="1200" dirty="0"/>
              <a:t>Hariharan, Bharath. “How Are Eigenvectors and Eigenvalues Used in Image Processing?” Quora, 4 Feb. 2013,</a:t>
            </a:r>
          </a:p>
          <a:p>
            <a:pPr marL="0" indent="0">
              <a:lnSpc>
                <a:spcPct val="120000"/>
              </a:lnSpc>
              <a:spcBef>
                <a:spcPts val="0"/>
              </a:spcBef>
              <a:buNone/>
            </a:pPr>
            <a:r>
              <a:rPr lang="en-US" sz="1200" dirty="0"/>
              <a:t>	 www.quora.com/How-are-Eigenvectors-and-Eigenvalues-used-in-image-processing.</a:t>
            </a:r>
          </a:p>
          <a:p>
            <a:pPr marL="0" indent="0">
              <a:lnSpc>
                <a:spcPct val="120000"/>
              </a:lnSpc>
              <a:spcBef>
                <a:spcPts val="0"/>
              </a:spcBef>
              <a:buNone/>
            </a:pPr>
            <a:endParaRPr lang="en-US" sz="1200" dirty="0"/>
          </a:p>
          <a:p>
            <a:pPr marL="0" indent="0">
              <a:lnSpc>
                <a:spcPct val="120000"/>
              </a:lnSpc>
              <a:spcBef>
                <a:spcPts val="0"/>
              </a:spcBef>
              <a:buNone/>
            </a:pPr>
            <a:endParaRPr lang="en-US" sz="1200" dirty="0"/>
          </a:p>
          <a:p>
            <a:pPr marL="0" indent="0">
              <a:lnSpc>
                <a:spcPct val="120000"/>
              </a:lnSpc>
              <a:spcBef>
                <a:spcPts val="0"/>
              </a:spcBef>
              <a:buNone/>
            </a:pPr>
            <a:r>
              <a:rPr lang="en-US" sz="1200" dirty="0"/>
              <a:t>“Python Programming Tutorials.” </a:t>
            </a:r>
            <a:r>
              <a:rPr lang="en-US" sz="1200" i="1" dirty="0"/>
              <a:t>Python Programming Tutorials</a:t>
            </a:r>
            <a:r>
              <a:rPr lang="en-US" sz="1200" dirty="0"/>
              <a:t>, pythonprogramming.net/.</a:t>
            </a:r>
          </a:p>
          <a:p>
            <a:pPr marL="0" indent="0">
              <a:lnSpc>
                <a:spcPct val="120000"/>
              </a:lnSpc>
              <a:spcBef>
                <a:spcPts val="0"/>
              </a:spcBef>
              <a:buNone/>
            </a:pPr>
            <a:endParaRPr lang="en-US" sz="1200" dirty="0"/>
          </a:p>
          <a:p>
            <a:pPr marL="0" indent="0">
              <a:lnSpc>
                <a:spcPct val="120000"/>
              </a:lnSpc>
              <a:spcBef>
                <a:spcPts val="0"/>
              </a:spcBef>
              <a:buNone/>
            </a:pPr>
            <a:r>
              <a:rPr lang="en-US" sz="1200" dirty="0"/>
              <a:t>Rouse , Margaret. “What Is Facial Recognition? - Definition from WhatIs.com.” WhatIs.com, Tech</a:t>
            </a:r>
          </a:p>
          <a:p>
            <a:pPr marL="0" indent="0">
              <a:lnSpc>
                <a:spcPct val="120000"/>
              </a:lnSpc>
              <a:spcBef>
                <a:spcPts val="0"/>
              </a:spcBef>
              <a:buNone/>
            </a:pPr>
            <a:r>
              <a:rPr lang="en-US" sz="1200" dirty="0"/>
              <a:t>               Target, whatis.techtarget.com/definition/facial-recognition.</a:t>
            </a:r>
          </a:p>
          <a:p>
            <a:pPr marL="0" indent="0">
              <a:lnSpc>
                <a:spcPct val="120000"/>
              </a:lnSpc>
              <a:spcBef>
                <a:spcPts val="0"/>
              </a:spcBef>
              <a:buNone/>
            </a:pPr>
            <a:endParaRPr lang="en-US" sz="1200" dirty="0"/>
          </a:p>
          <a:p>
            <a:pPr marL="0" indent="0">
              <a:buNone/>
            </a:pPr>
            <a:r>
              <a:rPr lang="en-US" sz="1200" dirty="0"/>
              <a:t>“Top 8 Ways Facial Recognition Software Is Being Used Today.” </a:t>
            </a:r>
            <a:r>
              <a:rPr lang="en-US" sz="1200" i="1" dirty="0"/>
              <a:t>Tech Guru, LLC</a:t>
            </a:r>
            <a:r>
              <a:rPr lang="en-US" sz="1200" dirty="0"/>
              <a:t>, 14 July 2015, </a:t>
            </a:r>
            <a:r>
              <a:rPr lang="en-US" sz="1200" dirty="0">
                <a:hlinkClick r:id="rId3"/>
              </a:rPr>
              <a:t>www.techguruit.com/top-8-ways-facial-</a:t>
            </a:r>
            <a:r>
              <a:rPr lang="en-US" sz="1200" dirty="0"/>
              <a:t>	recognition-software-used-today/.</a:t>
            </a:r>
          </a:p>
          <a:p>
            <a:pPr marL="0" indent="0">
              <a:buNone/>
            </a:pPr>
            <a:endParaRPr lang="en-US" sz="1200" dirty="0"/>
          </a:p>
          <a:p>
            <a:pPr marL="0" indent="0">
              <a:lnSpc>
                <a:spcPct val="120000"/>
              </a:lnSpc>
              <a:spcBef>
                <a:spcPts val="0"/>
              </a:spcBef>
              <a:buNone/>
            </a:pPr>
            <a:r>
              <a:rPr lang="en-US" sz="1200" dirty="0"/>
              <a:t>Turk, M. “Http://Vision.jhu.edu/Teaching/vision08/Handouts/case_study_pca1.Pdf.” Eigenfaces for</a:t>
            </a:r>
          </a:p>
          <a:p>
            <a:pPr marL="0" indent="0">
              <a:lnSpc>
                <a:spcPct val="120000"/>
              </a:lnSpc>
              <a:spcBef>
                <a:spcPts val="0"/>
              </a:spcBef>
              <a:buNone/>
            </a:pPr>
            <a:r>
              <a:rPr lang="en-US" sz="1200" dirty="0"/>
              <a:t>               Face Detection/Recognition, vol. 3, 1991, pp. 1–11., </a:t>
            </a:r>
            <a:r>
              <a:rPr lang="en-US" sz="1200" dirty="0" err="1"/>
              <a:t>doi:Journal</a:t>
            </a:r>
            <a:r>
              <a:rPr lang="en-US" sz="1200" dirty="0"/>
              <a:t> of Cognitive Neuroscience.</a:t>
            </a:r>
          </a:p>
          <a:p>
            <a:pPr>
              <a:lnSpc>
                <a:spcPct val="120000"/>
              </a:lnSpc>
              <a:spcBef>
                <a:spcPts val="0"/>
              </a:spcBef>
            </a:pPr>
            <a:endParaRPr lang="en-US" sz="1200" dirty="0"/>
          </a:p>
        </p:txBody>
      </p:sp>
    </p:spTree>
    <p:extLst>
      <p:ext uri="{BB962C8B-B14F-4D97-AF65-F5344CB8AC3E}">
        <p14:creationId xmlns:p14="http://schemas.microsoft.com/office/powerpoint/2010/main" val="267348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91FCE-54CB-49EE-ADE0-73A01ADAA614}"/>
              </a:ext>
            </a:extLst>
          </p:cNvPr>
          <p:cNvSpPr>
            <a:spLocks noGrp="1"/>
          </p:cNvSpPr>
          <p:nvPr>
            <p:ph type="title"/>
          </p:nvPr>
        </p:nvSpPr>
        <p:spPr>
          <a:xfrm>
            <a:off x="481391" y="156238"/>
            <a:ext cx="8596668" cy="714619"/>
          </a:xfrm>
        </p:spPr>
        <p:txBody>
          <a:bodyPr>
            <a:normAutofit/>
          </a:bodyPr>
          <a:lstStyle/>
          <a:p>
            <a:r>
              <a:rPr lang="en-US" b="1" dirty="0">
                <a:solidFill>
                  <a:schemeClr val="accent2">
                    <a:lumMod val="50000"/>
                  </a:schemeClr>
                </a:solidFill>
                <a:effectLst>
                  <a:outerShdw blurRad="38100" dist="38100" dir="2700000" algn="tl">
                    <a:srgbClr val="000000">
                      <a:alpha val="43137"/>
                    </a:srgbClr>
                  </a:outerShdw>
                </a:effectLst>
              </a:rPr>
              <a:t>Abstract:</a:t>
            </a:r>
            <a:endParaRPr lang="en-US" dirty="0">
              <a:solidFill>
                <a:srgbClr val="FF0000"/>
              </a:solidFill>
            </a:endParaRPr>
          </a:p>
        </p:txBody>
      </p:sp>
      <p:sp>
        <p:nvSpPr>
          <p:cNvPr id="3" name="Content Placeholder 2">
            <a:extLst>
              <a:ext uri="{FF2B5EF4-FFF2-40B4-BE49-F238E27FC236}">
                <a16:creationId xmlns:a16="http://schemas.microsoft.com/office/drawing/2014/main" xmlns="" id="{C7D1ECCC-17E3-4157-8897-8F106E2A98F2}"/>
              </a:ext>
            </a:extLst>
          </p:cNvPr>
          <p:cNvSpPr>
            <a:spLocks noGrp="1"/>
          </p:cNvSpPr>
          <p:nvPr>
            <p:ph idx="1"/>
          </p:nvPr>
        </p:nvSpPr>
        <p:spPr>
          <a:xfrm>
            <a:off x="304800" y="957940"/>
            <a:ext cx="9350829" cy="5743821"/>
          </a:xfrm>
        </p:spPr>
        <p:txBody>
          <a:bodyPr>
            <a:normAutofit/>
          </a:bodyPr>
          <a:lstStyle/>
          <a:p>
            <a:pPr marL="0" indent="0">
              <a:buNone/>
            </a:pPr>
            <a:r>
              <a:rPr lang="en-US" dirty="0"/>
              <a:t>	Facial recognition as a biometric for security identification is becoming an increasingly utilized tool in the real world. In this research project we asked if creating a unique identifier using principal component analysis (PCA) for facial recognition could be a method to accurately identify faces.  A computer programing language called Python was used to generate the unique numerical identifier for facial images. Utilizing this code a series of data were generated for features on the facial image. PCA was used to integrate the data to generate the unique numerical identifier for each facial image. The Python program allowed us to generate a dataset of facial images that were stored in a Trained memory. We then also looked at the accuracy of image retrieval from a Trained data set. The validity of the method used to generate a unique number array for each face image was confirmed. The accuracy of retrieval varied from 50% to 97% accuracy. The programing at this stage of development was not sophisticated enough to allow for variations in image quality, lighting conditions or changes in facial features over time. Some of these conditions may have contributed to the low accuracy retrieval for one of the facial images scanned. In conclusion, we were able to successfully program and utilize PCA to generate a unique identifier number array for each subject imaged. In four of the five images we were able to have a 83% to 97% accuracy in retrieving the right image. This methodology of using PCA for unique identification of facial images could be used in future security applications such as in law enforcement, in school security systems and other real world applications.</a:t>
            </a:r>
          </a:p>
        </p:txBody>
      </p:sp>
    </p:spTree>
    <p:extLst>
      <p:ext uri="{BB962C8B-B14F-4D97-AF65-F5344CB8AC3E}">
        <p14:creationId xmlns:p14="http://schemas.microsoft.com/office/powerpoint/2010/main" val="377516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ED756-3F8E-47D6-9754-112986ADF0EB}"/>
              </a:ext>
            </a:extLst>
          </p:cNvPr>
          <p:cNvSpPr>
            <a:spLocks noGrp="1"/>
          </p:cNvSpPr>
          <p:nvPr>
            <p:ph type="title"/>
          </p:nvPr>
        </p:nvSpPr>
        <p:spPr>
          <a:xfrm>
            <a:off x="296334" y="190500"/>
            <a:ext cx="8596668" cy="879013"/>
          </a:xfrm>
        </p:spPr>
        <p:txBody>
          <a:bodyPr/>
          <a:lstStyle/>
          <a:p>
            <a:r>
              <a:rPr lang="en-US" b="1" dirty="0">
                <a:solidFill>
                  <a:schemeClr val="accent1">
                    <a:lumMod val="50000"/>
                  </a:schemeClr>
                </a:solidFill>
                <a:effectLst>
                  <a:outerShdw blurRad="38100" dist="38100" dir="2700000" algn="tl">
                    <a:srgbClr val="000000">
                      <a:alpha val="43137"/>
                    </a:srgbClr>
                  </a:outerShdw>
                </a:effectLst>
              </a:rPr>
              <a:t>Research Question and Hypothesis: </a:t>
            </a:r>
          </a:p>
        </p:txBody>
      </p:sp>
      <p:sp>
        <p:nvSpPr>
          <p:cNvPr id="3" name="Content Placeholder 2">
            <a:extLst>
              <a:ext uri="{FF2B5EF4-FFF2-40B4-BE49-F238E27FC236}">
                <a16:creationId xmlns:a16="http://schemas.microsoft.com/office/drawing/2014/main" xmlns="" id="{7948C3E0-8C12-4FF2-95BF-BC6E4B450235}"/>
              </a:ext>
            </a:extLst>
          </p:cNvPr>
          <p:cNvSpPr>
            <a:spLocks noGrp="1"/>
          </p:cNvSpPr>
          <p:nvPr>
            <p:ph idx="1"/>
          </p:nvPr>
        </p:nvSpPr>
        <p:spPr>
          <a:xfrm>
            <a:off x="296334" y="942512"/>
            <a:ext cx="9317566" cy="5572587"/>
          </a:xfrm>
        </p:spPr>
        <p:txBody>
          <a:bodyPr>
            <a:noAutofit/>
          </a:bodyPr>
          <a:lstStyle/>
          <a:p>
            <a:pPr>
              <a:lnSpc>
                <a:spcPct val="100000"/>
              </a:lnSpc>
            </a:pPr>
            <a:r>
              <a:rPr lang="en-US" sz="2300" b="1" dirty="0"/>
              <a:t>Research Question: </a:t>
            </a:r>
          </a:p>
          <a:p>
            <a:pPr lvl="1">
              <a:lnSpc>
                <a:spcPct val="100000"/>
              </a:lnSpc>
              <a:buFont typeface="Wingdings" panose="05000000000000000000" pitchFamily="2" charset="2"/>
              <a:buChar char="v"/>
            </a:pPr>
            <a:r>
              <a:rPr lang="en-US" sz="2800" dirty="0"/>
              <a:t>How can we create a unique numerical facial identifier using principal component analysis (PCA)? </a:t>
            </a:r>
          </a:p>
          <a:p>
            <a:pPr lvl="1">
              <a:lnSpc>
                <a:spcPct val="100000"/>
              </a:lnSpc>
              <a:buFont typeface="Wingdings" panose="05000000000000000000" pitchFamily="2" charset="2"/>
              <a:buChar char="v"/>
            </a:pPr>
            <a:endParaRPr lang="en-US" sz="2000" dirty="0"/>
          </a:p>
          <a:p>
            <a:pPr>
              <a:lnSpc>
                <a:spcPct val="100000"/>
              </a:lnSpc>
            </a:pPr>
            <a:r>
              <a:rPr lang="en-US" sz="2300" b="1" dirty="0"/>
              <a:t>Hypothesis:</a:t>
            </a:r>
            <a:endParaRPr lang="en-US" sz="2300" dirty="0"/>
          </a:p>
          <a:p>
            <a:pPr lvl="1">
              <a:lnSpc>
                <a:spcPct val="100000"/>
              </a:lnSpc>
              <a:buFont typeface="Wingdings" panose="05000000000000000000" pitchFamily="2" charset="2"/>
              <a:buChar char="v"/>
            </a:pPr>
            <a:r>
              <a:rPr lang="en-US" sz="2800" u="sng" dirty="0"/>
              <a:t>IF</a:t>
            </a:r>
            <a:r>
              <a:rPr lang="en-US" sz="2800" dirty="0"/>
              <a:t> PCA is a valid method for Facial Recognition, </a:t>
            </a:r>
            <a:r>
              <a:rPr lang="en-US" sz="2800" u="sng" dirty="0"/>
              <a:t>THEN</a:t>
            </a:r>
            <a:r>
              <a:rPr lang="en-US" sz="2800" dirty="0"/>
              <a:t> our program will be able to recognize an identity based off of a known training set.</a:t>
            </a:r>
          </a:p>
          <a:p>
            <a:pPr marL="0" indent="0">
              <a:buNone/>
            </a:pPr>
            <a:endParaRPr lang="en-US" sz="2300" b="1" dirty="0"/>
          </a:p>
          <a:p>
            <a:pPr lvl="1"/>
            <a:endParaRPr lang="en-US" sz="2300" dirty="0"/>
          </a:p>
        </p:txBody>
      </p:sp>
    </p:spTree>
    <p:extLst>
      <p:ext uri="{BB962C8B-B14F-4D97-AF65-F5344CB8AC3E}">
        <p14:creationId xmlns:p14="http://schemas.microsoft.com/office/powerpoint/2010/main" val="242637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8207C-C742-4660-81DE-9D6531EA5D8B}"/>
              </a:ext>
            </a:extLst>
          </p:cNvPr>
          <p:cNvSpPr>
            <a:spLocks noGrp="1"/>
          </p:cNvSpPr>
          <p:nvPr>
            <p:ph type="title"/>
          </p:nvPr>
        </p:nvSpPr>
        <p:spPr>
          <a:xfrm>
            <a:off x="174414" y="91440"/>
            <a:ext cx="8596668" cy="701040"/>
          </a:xfrm>
        </p:spPr>
        <p:txBody>
          <a:bodyPr/>
          <a:lstStyle/>
          <a:p>
            <a:r>
              <a:rPr lang="en-US" b="1" dirty="0">
                <a:solidFill>
                  <a:schemeClr val="accent1">
                    <a:lumMod val="50000"/>
                  </a:schemeClr>
                </a:solidFill>
                <a:effectLst>
                  <a:outerShdw blurRad="38100" dist="38100" dir="2700000" algn="tl">
                    <a:srgbClr val="000000">
                      <a:alpha val="43137"/>
                    </a:srgbClr>
                  </a:outerShdw>
                </a:effectLst>
              </a:rPr>
              <a:t>Purpose:</a:t>
            </a:r>
            <a:r>
              <a:rPr lang="en-US" dirty="0"/>
              <a:t> </a:t>
            </a:r>
          </a:p>
        </p:txBody>
      </p:sp>
      <p:sp>
        <p:nvSpPr>
          <p:cNvPr id="3" name="Content Placeholder 2">
            <a:extLst>
              <a:ext uri="{FF2B5EF4-FFF2-40B4-BE49-F238E27FC236}">
                <a16:creationId xmlns:a16="http://schemas.microsoft.com/office/drawing/2014/main" xmlns="" id="{54CDBCE5-184D-4BEF-9E0C-FA4007E121A9}"/>
              </a:ext>
            </a:extLst>
          </p:cNvPr>
          <p:cNvSpPr>
            <a:spLocks noGrp="1"/>
          </p:cNvSpPr>
          <p:nvPr>
            <p:ph idx="1"/>
          </p:nvPr>
        </p:nvSpPr>
        <p:spPr>
          <a:xfrm>
            <a:off x="174414" y="939800"/>
            <a:ext cx="9836362" cy="4978400"/>
          </a:xfrm>
        </p:spPr>
        <p:txBody>
          <a:bodyPr>
            <a:normAutofit fontScale="70000" lnSpcReduction="20000"/>
          </a:bodyPr>
          <a:lstStyle/>
          <a:p>
            <a:r>
              <a:rPr lang="en-US" sz="2600" dirty="0"/>
              <a:t>We have had an interest in learning computer coding languages, videogaming technology and learning how to use these skills on practical based applications.</a:t>
            </a:r>
          </a:p>
          <a:p>
            <a:r>
              <a:rPr lang="en-US" sz="2600" dirty="0"/>
              <a:t>Using these newly acquired skills, we thought about how we could use it to create an application that could be innovative and futuristic.</a:t>
            </a:r>
          </a:p>
          <a:p>
            <a:r>
              <a:rPr lang="en-US" sz="2600" dirty="0"/>
              <a:t>With the new iPhone being released recently that uses facial recognition to identify the owner, to unlock the phone, we were inspired by this new application on an iPhone to consider ways to improve on that technology. </a:t>
            </a:r>
          </a:p>
          <a:p>
            <a:r>
              <a:rPr lang="en-US" sz="2600" dirty="0"/>
              <a:t>In researching the facial recognition topic we were amazed at how many different ways facial recognition technology is used in day to day lives of people. For example, tagging friends in social networks like Facebook and google, security technologies that are used to identify criminals during mass shootings in public places, or trying to keep our schools safe from unintended trespassers were some of the ways facial recognition technology are being used today.</a:t>
            </a:r>
          </a:p>
          <a:p>
            <a:r>
              <a:rPr lang="en-US" sz="2600" dirty="0"/>
              <a:t>Although we recognize that we are early learners of computer coding, we attempted to create a program using python and a mathematical concept called principal component analysis (PCA) to develop a simple Facial Recognition algorithm to test if our program worked on recognizing faces that were acquired, stored, and retrieved. and with what percent accuracy did this retrieval occur at.</a:t>
            </a:r>
            <a:endParaRPr lang="en-US" sz="1800" dirty="0"/>
          </a:p>
        </p:txBody>
      </p:sp>
    </p:spTree>
    <p:extLst>
      <p:ext uri="{BB962C8B-B14F-4D97-AF65-F5344CB8AC3E}">
        <p14:creationId xmlns:p14="http://schemas.microsoft.com/office/powerpoint/2010/main" val="197847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DCB35-2E58-4C12-BA1B-71ED1ADBF655}"/>
              </a:ext>
            </a:extLst>
          </p:cNvPr>
          <p:cNvSpPr>
            <a:spLocks noGrp="1"/>
          </p:cNvSpPr>
          <p:nvPr>
            <p:ph type="title"/>
          </p:nvPr>
        </p:nvSpPr>
        <p:spPr>
          <a:xfrm>
            <a:off x="535820" y="174172"/>
            <a:ext cx="8596668" cy="576943"/>
          </a:xfrm>
        </p:spPr>
        <p:txBody>
          <a:bodyPr>
            <a:normAutofit fontScale="90000"/>
          </a:bodyPr>
          <a:lstStyle/>
          <a:p>
            <a:r>
              <a:rPr lang="en-US" b="1" dirty="0">
                <a:solidFill>
                  <a:schemeClr val="accent1">
                    <a:lumMod val="50000"/>
                  </a:schemeClr>
                </a:solidFill>
                <a:effectLst>
                  <a:outerShdw blurRad="38100" dist="38100" dir="2700000" algn="tl">
                    <a:srgbClr val="000000">
                      <a:alpha val="43137"/>
                    </a:srgbClr>
                  </a:outerShdw>
                </a:effectLst>
              </a:rPr>
              <a:t>Materials Used: </a:t>
            </a:r>
          </a:p>
        </p:txBody>
      </p:sp>
      <p:sp>
        <p:nvSpPr>
          <p:cNvPr id="3" name="Content Placeholder 2">
            <a:extLst>
              <a:ext uri="{FF2B5EF4-FFF2-40B4-BE49-F238E27FC236}">
                <a16:creationId xmlns:a16="http://schemas.microsoft.com/office/drawing/2014/main" xmlns="" id="{EE5F6A21-1F27-4BBD-8570-464619462714}"/>
              </a:ext>
            </a:extLst>
          </p:cNvPr>
          <p:cNvSpPr>
            <a:spLocks noGrp="1"/>
          </p:cNvSpPr>
          <p:nvPr>
            <p:ph idx="1"/>
          </p:nvPr>
        </p:nvSpPr>
        <p:spPr>
          <a:xfrm>
            <a:off x="535820" y="725039"/>
            <a:ext cx="8596668" cy="1800448"/>
          </a:xfrm>
        </p:spPr>
        <p:txBody>
          <a:bodyPr/>
          <a:lstStyle/>
          <a:p>
            <a:r>
              <a:rPr lang="en-US" sz="1600" b="1" dirty="0"/>
              <a:t>Computer with High Definition Camera</a:t>
            </a:r>
          </a:p>
          <a:p>
            <a:pPr lvl="1">
              <a:spcBef>
                <a:spcPts val="0"/>
              </a:spcBef>
              <a:buFont typeface="Arial" panose="020B0604020202020204" pitchFamily="34" charset="0"/>
              <a:buChar char="•"/>
            </a:pPr>
            <a:r>
              <a:rPr lang="en-US" sz="1400" dirty="0"/>
              <a:t>ACER – ASPIRE F15 with HD Webcam</a:t>
            </a:r>
          </a:p>
          <a:p>
            <a:r>
              <a:rPr lang="en-US" sz="1600" b="1" dirty="0"/>
              <a:t>Python programming language</a:t>
            </a:r>
          </a:p>
          <a:p>
            <a:pPr lvl="1">
              <a:spcBef>
                <a:spcPts val="0"/>
              </a:spcBef>
              <a:buFont typeface="Arial" panose="020B0604020202020204" pitchFamily="34" charset="0"/>
              <a:buChar char="•"/>
            </a:pPr>
            <a:r>
              <a:rPr lang="en-US" sz="1400" dirty="0">
                <a:hlinkClick r:id="rId3"/>
              </a:rPr>
              <a:t>https://pythonprogramming.net/</a:t>
            </a:r>
            <a:endParaRPr lang="en-US" sz="1400" dirty="0"/>
          </a:p>
          <a:p>
            <a:r>
              <a:rPr lang="en-US" sz="1600" b="1" dirty="0"/>
              <a:t>Volunteers to acquire facial images</a:t>
            </a:r>
          </a:p>
          <a:p>
            <a:pPr lvl="1">
              <a:spcBef>
                <a:spcPts val="0"/>
              </a:spcBef>
              <a:buFont typeface="Arial" panose="020B0604020202020204" pitchFamily="34" charset="0"/>
              <a:buChar char="•"/>
            </a:pPr>
            <a:r>
              <a:rPr lang="en-US" sz="1400" dirty="0"/>
              <a:t>Project partner, parents, friends</a:t>
            </a:r>
          </a:p>
        </p:txBody>
      </p:sp>
      <p:grpSp>
        <p:nvGrpSpPr>
          <p:cNvPr id="7" name="Group 6">
            <a:extLst>
              <a:ext uri="{FF2B5EF4-FFF2-40B4-BE49-F238E27FC236}">
                <a16:creationId xmlns:a16="http://schemas.microsoft.com/office/drawing/2014/main" xmlns="" id="{4C788E3D-B2D7-4661-8CFA-D55343173FE4}"/>
              </a:ext>
            </a:extLst>
          </p:cNvPr>
          <p:cNvGrpSpPr/>
          <p:nvPr/>
        </p:nvGrpSpPr>
        <p:grpSpPr>
          <a:xfrm>
            <a:off x="535820" y="2616199"/>
            <a:ext cx="8596668" cy="3898902"/>
            <a:chOff x="535820" y="2616199"/>
            <a:chExt cx="8596668" cy="3898902"/>
          </a:xfrm>
        </p:grpSpPr>
        <p:sp>
          <p:nvSpPr>
            <p:cNvPr id="5" name="Title 1">
              <a:extLst>
                <a:ext uri="{FF2B5EF4-FFF2-40B4-BE49-F238E27FC236}">
                  <a16:creationId xmlns:a16="http://schemas.microsoft.com/office/drawing/2014/main" xmlns="" id="{CFD42027-3DD0-4BED-89B7-D634C9941A1C}"/>
                </a:ext>
              </a:extLst>
            </p:cNvPr>
            <p:cNvSpPr txBox="1">
              <a:spLocks/>
            </p:cNvSpPr>
            <p:nvPr/>
          </p:nvSpPr>
          <p:spPr>
            <a:xfrm>
              <a:off x="535820" y="2616199"/>
              <a:ext cx="8596668" cy="576943"/>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50000"/>
                    </a:schemeClr>
                  </a:solidFill>
                  <a:effectLst>
                    <a:outerShdw blurRad="38100" dist="38100" dir="2700000" algn="tl">
                      <a:srgbClr val="000000">
                        <a:alpha val="43137"/>
                      </a:srgbClr>
                    </a:outerShdw>
                  </a:effectLst>
                </a:rPr>
                <a:t>Experimental Variables: </a:t>
              </a:r>
            </a:p>
          </p:txBody>
        </p:sp>
        <p:sp>
          <p:nvSpPr>
            <p:cNvPr id="6" name="Content Placeholder 2">
              <a:extLst>
                <a:ext uri="{FF2B5EF4-FFF2-40B4-BE49-F238E27FC236}">
                  <a16:creationId xmlns:a16="http://schemas.microsoft.com/office/drawing/2014/main" xmlns="" id="{618CC8B5-5DFA-4466-A3E6-858527263099}"/>
                </a:ext>
              </a:extLst>
            </p:cNvPr>
            <p:cNvSpPr txBox="1">
              <a:spLocks/>
            </p:cNvSpPr>
            <p:nvPr/>
          </p:nvSpPr>
          <p:spPr>
            <a:xfrm>
              <a:off x="535820" y="3086103"/>
              <a:ext cx="8596668" cy="34289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Independent Variable:</a:t>
              </a:r>
            </a:p>
            <a:p>
              <a:pPr lvl="1">
                <a:spcBef>
                  <a:spcPts val="0"/>
                </a:spcBef>
                <a:buFont typeface="Arial" panose="020B0604020202020204" pitchFamily="34" charset="0"/>
                <a:buChar char="•"/>
              </a:pPr>
              <a:r>
                <a:rPr lang="en-US" sz="1200" dirty="0"/>
                <a:t>Numerical identifiers with every single input image</a:t>
              </a:r>
            </a:p>
            <a:p>
              <a:pPr lvl="1">
                <a:spcBef>
                  <a:spcPts val="0"/>
                </a:spcBef>
                <a:buFont typeface="Arial" panose="020B0604020202020204" pitchFamily="34" charset="0"/>
                <a:buChar char="•"/>
              </a:pPr>
              <a:r>
                <a:rPr lang="en-US" sz="1200" dirty="0"/>
                <a:t>The shape of the face at run time</a:t>
              </a:r>
            </a:p>
            <a:p>
              <a:pPr lvl="1">
                <a:spcBef>
                  <a:spcPts val="0"/>
                </a:spcBef>
                <a:buFont typeface="Arial" panose="020B0604020202020204" pitchFamily="34" charset="0"/>
                <a:buChar char="•"/>
              </a:pPr>
              <a:r>
                <a:rPr lang="en-US" sz="1200" dirty="0"/>
                <a:t>The lighting conditions in the environment </a:t>
              </a:r>
            </a:p>
            <a:p>
              <a:pPr lvl="1">
                <a:spcBef>
                  <a:spcPts val="0"/>
                </a:spcBef>
                <a:buFont typeface="Arial" panose="020B0604020202020204" pitchFamily="34" charset="0"/>
                <a:buChar char="•"/>
              </a:pPr>
              <a:r>
                <a:rPr lang="en-US" sz="1200" dirty="0"/>
                <a:t>The orientation of the face can change</a:t>
              </a:r>
            </a:p>
            <a:p>
              <a:pPr lvl="1">
                <a:spcBef>
                  <a:spcPts val="0"/>
                </a:spcBef>
                <a:buFont typeface="Arial" panose="020B0604020202020204" pitchFamily="34" charset="0"/>
                <a:buChar char="•"/>
              </a:pPr>
              <a:r>
                <a:rPr lang="en-US" sz="1200" dirty="0"/>
                <a:t>Skin shade or skin color</a:t>
              </a:r>
            </a:p>
            <a:p>
              <a:pPr lvl="1">
                <a:spcBef>
                  <a:spcPts val="0"/>
                </a:spcBef>
                <a:buFont typeface="Arial" panose="020B0604020202020204" pitchFamily="34" charset="0"/>
                <a:buChar char="•"/>
              </a:pPr>
              <a:r>
                <a:rPr lang="en-US" sz="1200" dirty="0"/>
                <a:t>Facial hair or hair style</a:t>
              </a:r>
            </a:p>
            <a:p>
              <a:pPr lvl="1">
                <a:spcBef>
                  <a:spcPts val="0"/>
                </a:spcBef>
                <a:buFont typeface="Arial" panose="020B0604020202020204" pitchFamily="34" charset="0"/>
                <a:buChar char="•"/>
              </a:pPr>
              <a:r>
                <a:rPr lang="en-US" sz="1200" dirty="0"/>
                <a:t>Objects on face such as glasses, nose rings, eyebrow rings, hats, makeup, etc.</a:t>
              </a:r>
            </a:p>
            <a:p>
              <a:pPr lvl="1">
                <a:spcBef>
                  <a:spcPts val="0"/>
                </a:spcBef>
                <a:buFont typeface="Arial" panose="020B0604020202020204" pitchFamily="34" charset="0"/>
                <a:buChar char="•"/>
              </a:pPr>
              <a:r>
                <a:rPr lang="en-US" sz="1200" dirty="0"/>
                <a:t>Head position or face tilt </a:t>
              </a:r>
            </a:p>
            <a:p>
              <a:r>
                <a:rPr lang="en-US" sz="1600" b="1" dirty="0"/>
                <a:t>Dependent Variable:</a:t>
              </a:r>
            </a:p>
            <a:p>
              <a:pPr lvl="1">
                <a:spcBef>
                  <a:spcPts val="0"/>
                </a:spcBef>
                <a:buFont typeface="Arial" panose="020B0604020202020204" pitchFamily="34" charset="0"/>
                <a:buChar char="•"/>
              </a:pPr>
              <a:r>
                <a:rPr lang="en-US" sz="1400" dirty="0"/>
                <a:t>The environmental changes that impacts the facial image over time</a:t>
              </a:r>
            </a:p>
            <a:p>
              <a:r>
                <a:rPr lang="en-US" sz="1600" b="1" dirty="0"/>
                <a:t>Constant and Control Variable:</a:t>
              </a:r>
            </a:p>
            <a:p>
              <a:pPr lvl="1">
                <a:spcBef>
                  <a:spcPts val="0"/>
                </a:spcBef>
                <a:buFont typeface="Arial" panose="020B0604020202020204" pitchFamily="34" charset="0"/>
                <a:buChar char="•"/>
              </a:pPr>
              <a:r>
                <a:rPr lang="en-US" sz="1400" dirty="0"/>
                <a:t>The training set of the unique images</a:t>
              </a:r>
            </a:p>
            <a:p>
              <a:pPr lvl="1">
                <a:spcBef>
                  <a:spcPts val="0"/>
                </a:spcBef>
                <a:buFont typeface="Arial" panose="020B0604020202020204" pitchFamily="34" charset="0"/>
                <a:buChar char="•"/>
              </a:pPr>
              <a:r>
                <a:rPr lang="en-US" sz="1400" dirty="0"/>
                <a:t>The individual image of the human being remains constant for the particular experiment</a:t>
              </a:r>
              <a:endParaRPr lang="en-US" sz="1200" dirty="0"/>
            </a:p>
            <a:p>
              <a:pPr lvl="1">
                <a:buFont typeface="Arial" panose="020B0604020202020204" pitchFamily="34" charset="0"/>
                <a:buChar char="•"/>
              </a:pPr>
              <a:endParaRPr lang="en-US" sz="1200" dirty="0"/>
            </a:p>
          </p:txBody>
        </p:sp>
      </p:grpSp>
    </p:spTree>
    <p:extLst>
      <p:ext uri="{BB962C8B-B14F-4D97-AF65-F5344CB8AC3E}">
        <p14:creationId xmlns:p14="http://schemas.microsoft.com/office/powerpoint/2010/main" val="195965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77835-32FF-424F-AD71-D43BEB2053B1}"/>
              </a:ext>
            </a:extLst>
          </p:cNvPr>
          <p:cNvSpPr>
            <a:spLocks noGrp="1"/>
          </p:cNvSpPr>
          <p:nvPr>
            <p:ph type="title"/>
          </p:nvPr>
        </p:nvSpPr>
        <p:spPr>
          <a:xfrm>
            <a:off x="197466" y="122244"/>
            <a:ext cx="8596668" cy="723900"/>
          </a:xfrm>
        </p:spPr>
        <p:txBody>
          <a:bodyPr/>
          <a:lstStyle/>
          <a:p>
            <a:r>
              <a:rPr lang="en-US" b="1" dirty="0">
                <a:solidFill>
                  <a:schemeClr val="accent1">
                    <a:lumMod val="50000"/>
                  </a:schemeClr>
                </a:solidFill>
                <a:effectLst>
                  <a:outerShdw blurRad="38100" dist="38100" dir="2700000" algn="tl">
                    <a:srgbClr val="000000">
                      <a:alpha val="43137"/>
                    </a:srgbClr>
                  </a:outerShdw>
                </a:effectLst>
              </a:rPr>
              <a:t>Background:</a:t>
            </a:r>
          </a:p>
        </p:txBody>
      </p:sp>
      <p:sp>
        <p:nvSpPr>
          <p:cNvPr id="3" name="Content Placeholder 2">
            <a:extLst>
              <a:ext uri="{FF2B5EF4-FFF2-40B4-BE49-F238E27FC236}">
                <a16:creationId xmlns:a16="http://schemas.microsoft.com/office/drawing/2014/main" xmlns="" id="{E0DE9669-A149-40D6-9A23-761ADB2DFE10}"/>
              </a:ext>
            </a:extLst>
          </p:cNvPr>
          <p:cNvSpPr>
            <a:spLocks noGrp="1"/>
          </p:cNvSpPr>
          <p:nvPr>
            <p:ph idx="1"/>
          </p:nvPr>
        </p:nvSpPr>
        <p:spPr>
          <a:xfrm>
            <a:off x="359834" y="846144"/>
            <a:ext cx="9042918" cy="5618156"/>
          </a:xfrm>
        </p:spPr>
        <p:txBody>
          <a:bodyPr>
            <a:normAutofit lnSpcReduction="10000"/>
          </a:bodyPr>
          <a:lstStyle/>
          <a:p>
            <a:r>
              <a:rPr lang="en-US" sz="2600" b="1" dirty="0"/>
              <a:t>What is Facial Recognition?</a:t>
            </a:r>
          </a:p>
          <a:p>
            <a:pPr lvl="1">
              <a:lnSpc>
                <a:spcPct val="120000"/>
              </a:lnSpc>
              <a:spcBef>
                <a:spcPts val="0"/>
              </a:spcBef>
              <a:spcAft>
                <a:spcPts val="600"/>
              </a:spcAft>
              <a:buFont typeface="Arial" panose="020B0604020202020204" pitchFamily="34" charset="0"/>
              <a:buChar char="•"/>
            </a:pPr>
            <a:r>
              <a:rPr lang="en-US" sz="1800" dirty="0"/>
              <a:t>Facial recognition is a biometric method of identifying or recognizing an individual’s face through a digital image [Rouse].</a:t>
            </a:r>
          </a:p>
          <a:p>
            <a:r>
              <a:rPr lang="en-US" sz="2600" b="1" dirty="0"/>
              <a:t>Why use Facial Recognition Technology?</a:t>
            </a:r>
          </a:p>
          <a:p>
            <a:pPr lvl="1">
              <a:lnSpc>
                <a:spcPct val="120000"/>
              </a:lnSpc>
              <a:spcBef>
                <a:spcPts val="0"/>
              </a:spcBef>
              <a:spcAft>
                <a:spcPts val="600"/>
              </a:spcAft>
              <a:buFont typeface="Arial" panose="020B0604020202020204" pitchFamily="34" charset="0"/>
              <a:buChar char="•"/>
            </a:pPr>
            <a:r>
              <a:rPr lang="en-US" sz="1800" dirty="0"/>
              <a:t>Facial Recognition Technology can be used in many aspects of daily living:</a:t>
            </a:r>
          </a:p>
          <a:p>
            <a:pPr lvl="2">
              <a:lnSpc>
                <a:spcPct val="150000"/>
              </a:lnSpc>
              <a:spcBef>
                <a:spcPts val="0"/>
              </a:spcBef>
              <a:buFont typeface="Arial" panose="020B0604020202020204" pitchFamily="34" charset="0"/>
              <a:buChar char="•"/>
            </a:pPr>
            <a:r>
              <a:rPr lang="en-US" sz="1600" dirty="0"/>
              <a:t>In law enforcement as a crime fighting tool</a:t>
            </a:r>
          </a:p>
          <a:p>
            <a:pPr lvl="2">
              <a:lnSpc>
                <a:spcPct val="150000"/>
              </a:lnSpc>
              <a:spcBef>
                <a:spcPts val="0"/>
              </a:spcBef>
              <a:buFont typeface="Arial" panose="020B0604020202020204" pitchFamily="34" charset="0"/>
              <a:buChar char="•"/>
            </a:pPr>
            <a:r>
              <a:rPr lang="en-US" sz="1600" dirty="0"/>
              <a:t>Employee identification tool in offices and companies</a:t>
            </a:r>
          </a:p>
          <a:p>
            <a:pPr lvl="2">
              <a:lnSpc>
                <a:spcPct val="150000"/>
              </a:lnSpc>
              <a:spcBef>
                <a:spcPts val="0"/>
              </a:spcBef>
              <a:buFont typeface="Arial" panose="020B0604020202020204" pitchFamily="34" charset="0"/>
              <a:buChar char="•"/>
            </a:pPr>
            <a:r>
              <a:rPr lang="en-US" sz="1600" dirty="0"/>
              <a:t>Student, administrators and parent identification in schools for security purposes</a:t>
            </a:r>
          </a:p>
          <a:p>
            <a:pPr lvl="2">
              <a:lnSpc>
                <a:spcPct val="150000"/>
              </a:lnSpc>
              <a:spcBef>
                <a:spcPts val="0"/>
              </a:spcBef>
              <a:buFont typeface="Arial" panose="020B0604020202020204" pitchFamily="34" charset="0"/>
              <a:buChar char="•"/>
            </a:pPr>
            <a:r>
              <a:rPr lang="en-US" sz="1600" dirty="0"/>
              <a:t>Credit card security tool and fraud prevention</a:t>
            </a:r>
          </a:p>
          <a:p>
            <a:pPr lvl="2">
              <a:lnSpc>
                <a:spcPct val="150000"/>
              </a:lnSpc>
              <a:spcBef>
                <a:spcPts val="0"/>
              </a:spcBef>
              <a:buFont typeface="Arial" panose="020B0604020202020204" pitchFamily="34" charset="0"/>
              <a:buChar char="•"/>
            </a:pPr>
            <a:r>
              <a:rPr lang="en-US" sz="1600" dirty="0"/>
              <a:t>Finding missing people from surveillance  </a:t>
            </a:r>
          </a:p>
          <a:p>
            <a:pPr lvl="1">
              <a:lnSpc>
                <a:spcPct val="120000"/>
              </a:lnSpc>
              <a:spcBef>
                <a:spcPts val="0"/>
              </a:spcBef>
              <a:spcAft>
                <a:spcPts val="600"/>
              </a:spcAft>
              <a:buFont typeface="Arial" panose="020B0604020202020204" pitchFamily="34" charset="0"/>
              <a:buChar char="•"/>
            </a:pPr>
            <a:r>
              <a:rPr lang="en-US" sz="1800" dirty="0"/>
              <a:t>Types of biometric recognition technology that can used: </a:t>
            </a:r>
          </a:p>
          <a:p>
            <a:pPr lvl="2">
              <a:lnSpc>
                <a:spcPct val="150000"/>
              </a:lnSpc>
              <a:spcBef>
                <a:spcPts val="0"/>
              </a:spcBef>
              <a:buFont typeface="Arial" panose="020B0604020202020204" pitchFamily="34" charset="0"/>
              <a:buChar char="•"/>
            </a:pPr>
            <a:r>
              <a:rPr lang="en-US" sz="1600" dirty="0"/>
              <a:t>Fingerprint/hand recognition</a:t>
            </a:r>
          </a:p>
          <a:p>
            <a:pPr lvl="2">
              <a:lnSpc>
                <a:spcPct val="150000"/>
              </a:lnSpc>
              <a:spcBef>
                <a:spcPts val="0"/>
              </a:spcBef>
              <a:buFont typeface="Arial" panose="020B0604020202020204" pitchFamily="34" charset="0"/>
              <a:buChar char="•"/>
            </a:pPr>
            <a:r>
              <a:rPr lang="en-US" sz="1600" dirty="0"/>
              <a:t>Iris scans</a:t>
            </a:r>
          </a:p>
          <a:p>
            <a:pPr lvl="2">
              <a:lnSpc>
                <a:spcPct val="150000"/>
              </a:lnSpc>
              <a:spcBef>
                <a:spcPts val="0"/>
              </a:spcBef>
              <a:buFont typeface="Arial" panose="020B0604020202020204" pitchFamily="34" charset="0"/>
              <a:buChar char="•"/>
            </a:pPr>
            <a:r>
              <a:rPr lang="en-US" sz="1600" dirty="0"/>
              <a:t>Speech recognition</a:t>
            </a:r>
          </a:p>
          <a:p>
            <a:pPr lvl="2">
              <a:lnSpc>
                <a:spcPct val="150000"/>
              </a:lnSpc>
              <a:spcBef>
                <a:spcPts val="0"/>
              </a:spcBef>
              <a:buFont typeface="Arial" panose="020B0604020202020204" pitchFamily="34" charset="0"/>
              <a:buChar char="•"/>
            </a:pPr>
            <a:r>
              <a:rPr lang="en-US" sz="1600" dirty="0"/>
              <a:t>Facial recognition</a:t>
            </a:r>
          </a:p>
          <a:p>
            <a:pPr lvl="1">
              <a:lnSpc>
                <a:spcPct val="150000"/>
              </a:lnSpc>
              <a:spcBef>
                <a:spcPts val="0"/>
              </a:spcBef>
              <a:spcAft>
                <a:spcPts val="600"/>
              </a:spcAft>
              <a:buFont typeface="Arial" panose="020B0604020202020204" pitchFamily="34" charset="0"/>
              <a:buChar char="•"/>
            </a:pPr>
            <a:endParaRPr lang="en-US" sz="1800" dirty="0"/>
          </a:p>
          <a:p>
            <a:endParaRPr lang="en-US" sz="1400" dirty="0"/>
          </a:p>
        </p:txBody>
      </p:sp>
      <p:sp>
        <p:nvSpPr>
          <p:cNvPr id="4" name="AutoShape 2" descr="Image result for law enforcement and facial recognition">
            <a:extLst>
              <a:ext uri="{FF2B5EF4-FFF2-40B4-BE49-F238E27FC236}">
                <a16:creationId xmlns:a16="http://schemas.microsoft.com/office/drawing/2014/main" xmlns="" id="{4F2E405F-C04E-490C-9AEA-C3BC6360A4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law enforcement and facial recognition">
            <a:extLst>
              <a:ext uri="{FF2B5EF4-FFF2-40B4-BE49-F238E27FC236}">
                <a16:creationId xmlns:a16="http://schemas.microsoft.com/office/drawing/2014/main" xmlns="" id="{2C73FE99-2A63-4D0C-8CC1-72B5119A6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3700" y="1123950"/>
            <a:ext cx="2664193"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nking and facial recognition">
            <a:extLst>
              <a:ext uri="{FF2B5EF4-FFF2-40B4-BE49-F238E27FC236}">
                <a16:creationId xmlns:a16="http://schemas.microsoft.com/office/drawing/2014/main" xmlns="" id="{F666A90D-41E1-450F-9D6A-59D3A4AFA5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941" t="25905" r="36337" b="13928"/>
          <a:stretch/>
        </p:blipFill>
        <p:spPr bwMode="auto">
          <a:xfrm>
            <a:off x="10080993" y="2792406"/>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ris scan">
            <a:extLst>
              <a:ext uri="{FF2B5EF4-FFF2-40B4-BE49-F238E27FC236}">
                <a16:creationId xmlns:a16="http://schemas.microsoft.com/office/drawing/2014/main" xmlns="" id="{8584BCD4-54EF-45F9-948C-A95E7582F7A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5868" y="5329433"/>
            <a:ext cx="1031432" cy="5887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fingerprint scan">
            <a:extLst>
              <a:ext uri="{FF2B5EF4-FFF2-40B4-BE49-F238E27FC236}">
                <a16:creationId xmlns:a16="http://schemas.microsoft.com/office/drawing/2014/main" xmlns="" id="{7DC871BD-53CE-413A-ACD9-A424DE3CA3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4849806"/>
            <a:ext cx="810068" cy="8559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voice identity recognition">
            <a:extLst>
              <a:ext uri="{FF2B5EF4-FFF2-40B4-BE49-F238E27FC236}">
                <a16:creationId xmlns:a16="http://schemas.microsoft.com/office/drawing/2014/main" xmlns="" id="{DFCE3E0A-13E3-4D8B-A19B-EDCEBDE16A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5034" y="5956300"/>
            <a:ext cx="1371600" cy="4800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facial recognition">
            <a:extLst>
              <a:ext uri="{FF2B5EF4-FFF2-40B4-BE49-F238E27FC236}">
                <a16:creationId xmlns:a16="http://schemas.microsoft.com/office/drawing/2014/main" xmlns="" id="{E2FDC4E4-0496-4BA1-99FC-2CE1B95BB8A6}"/>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48750"/>
          <a:stretch/>
        </p:blipFill>
        <p:spPr bwMode="auto">
          <a:xfrm>
            <a:off x="6605368" y="5334794"/>
            <a:ext cx="1378556" cy="124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07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77835-32FF-424F-AD71-D43BEB2053B1}"/>
              </a:ext>
            </a:extLst>
          </p:cNvPr>
          <p:cNvSpPr>
            <a:spLocks noGrp="1"/>
          </p:cNvSpPr>
          <p:nvPr>
            <p:ph type="title"/>
          </p:nvPr>
        </p:nvSpPr>
        <p:spPr>
          <a:xfrm>
            <a:off x="231084" y="68421"/>
            <a:ext cx="8596668" cy="718457"/>
          </a:xfrm>
        </p:spPr>
        <p:txBody>
          <a:bodyPr/>
          <a:lstStyle/>
          <a:p>
            <a:r>
              <a:rPr lang="en-US" b="1" dirty="0">
                <a:solidFill>
                  <a:schemeClr val="accent1">
                    <a:lumMod val="50000"/>
                  </a:schemeClr>
                </a:solidFill>
                <a:effectLst>
                  <a:outerShdw blurRad="38100" dist="38100" dir="2700000" algn="tl">
                    <a:srgbClr val="000000">
                      <a:alpha val="43137"/>
                    </a:srgbClr>
                  </a:outerShdw>
                </a:effectLst>
              </a:rPr>
              <a:t>Background:</a:t>
            </a:r>
          </a:p>
        </p:txBody>
      </p:sp>
      <p:sp>
        <p:nvSpPr>
          <p:cNvPr id="3" name="Content Placeholder 2">
            <a:extLst>
              <a:ext uri="{FF2B5EF4-FFF2-40B4-BE49-F238E27FC236}">
                <a16:creationId xmlns:a16="http://schemas.microsoft.com/office/drawing/2014/main" xmlns="" id="{E0DE9669-A149-40D6-9A23-761ADB2DFE10}"/>
              </a:ext>
            </a:extLst>
          </p:cNvPr>
          <p:cNvSpPr>
            <a:spLocks noGrp="1"/>
          </p:cNvSpPr>
          <p:nvPr>
            <p:ph idx="1"/>
          </p:nvPr>
        </p:nvSpPr>
        <p:spPr>
          <a:xfrm>
            <a:off x="312695" y="859370"/>
            <a:ext cx="9042918" cy="4351338"/>
          </a:xfrm>
        </p:spPr>
        <p:txBody>
          <a:bodyPr>
            <a:normAutofit/>
          </a:bodyPr>
          <a:lstStyle/>
          <a:p>
            <a:r>
              <a:rPr lang="en-US" sz="2600" b="1" dirty="0"/>
              <a:t>How does Facial Recognition Work?</a:t>
            </a:r>
          </a:p>
          <a:p>
            <a:pPr lvl="1">
              <a:buFont typeface="Arial" panose="020B0604020202020204" pitchFamily="34" charset="0"/>
              <a:buChar char="•"/>
            </a:pPr>
            <a:r>
              <a:rPr lang="en-US" dirty="0"/>
              <a:t>Facial recognition tools can be used to recognize a face and then measure the various features of the face and store it as a unique numerical identifier</a:t>
            </a:r>
            <a:endParaRPr lang="en-US" b="1" dirty="0"/>
          </a:p>
          <a:p>
            <a:pPr lvl="1" fontAlgn="base">
              <a:buFont typeface="Arial" panose="020B0604020202020204" pitchFamily="34" charset="0"/>
              <a:buChar char="•"/>
            </a:pPr>
            <a:r>
              <a:rPr lang="en-US" dirty="0"/>
              <a:t>First, a digital camera is used to </a:t>
            </a:r>
            <a:r>
              <a:rPr lang="en-US" b="1" u="sng" dirty="0"/>
              <a:t>capture</a:t>
            </a:r>
            <a:r>
              <a:rPr lang="en-US" dirty="0"/>
              <a:t> an image of a face</a:t>
            </a:r>
          </a:p>
          <a:p>
            <a:pPr lvl="1" fontAlgn="base">
              <a:buFont typeface="Arial" panose="020B0604020202020204" pitchFamily="34" charset="0"/>
              <a:buChar char="•"/>
            </a:pPr>
            <a:r>
              <a:rPr lang="en-US" dirty="0"/>
              <a:t>Next, we </a:t>
            </a:r>
            <a:r>
              <a:rPr lang="en-US" b="1" u="sng" dirty="0"/>
              <a:t>extract</a:t>
            </a:r>
            <a:r>
              <a:rPr lang="en-US" dirty="0"/>
              <a:t> a unique numerical identifier for the particular image.</a:t>
            </a:r>
          </a:p>
          <a:p>
            <a:pPr lvl="2" fontAlgn="base">
              <a:buFont typeface="Arial" panose="020B0604020202020204" pitchFamily="34" charset="0"/>
              <a:buChar char="•"/>
            </a:pPr>
            <a:r>
              <a:rPr lang="en-US" dirty="0"/>
              <a:t>The software analyzes the facial features and the data is stored as a unique identifier for that person based on the trained facial identifiers.</a:t>
            </a:r>
          </a:p>
          <a:p>
            <a:pPr lvl="1" fontAlgn="base">
              <a:buFont typeface="Arial" panose="020B0604020202020204" pitchFamily="34" charset="0"/>
              <a:buChar char="•"/>
            </a:pPr>
            <a:r>
              <a:rPr lang="en-US" dirty="0"/>
              <a:t>The input data is then </a:t>
            </a:r>
            <a:r>
              <a:rPr lang="en-US" b="1" u="sng" dirty="0"/>
              <a:t>compared</a:t>
            </a:r>
            <a:r>
              <a:rPr lang="en-US" dirty="0"/>
              <a:t> to trained data that exists in memory and the software creates a score to match the face to what already has been trained.</a:t>
            </a:r>
          </a:p>
          <a:p>
            <a:pPr lvl="1" fontAlgn="base">
              <a:buFont typeface="Arial" panose="020B0604020202020204" pitchFamily="34" charset="0"/>
              <a:buChar char="•"/>
            </a:pPr>
            <a:r>
              <a:rPr lang="en-US" dirty="0"/>
              <a:t>Depending on how well the score </a:t>
            </a:r>
            <a:r>
              <a:rPr lang="en-US" b="1" u="sng" dirty="0"/>
              <a:t>matches</a:t>
            </a:r>
            <a:r>
              <a:rPr lang="en-US" dirty="0"/>
              <a:t> the person is identified as a positive match or not. </a:t>
            </a:r>
          </a:p>
          <a:p>
            <a:pPr lvl="1">
              <a:buFont typeface="Arial" panose="020B0604020202020204" pitchFamily="34" charset="0"/>
              <a:buChar char="•"/>
            </a:pPr>
            <a:endParaRPr lang="en-US" dirty="0"/>
          </a:p>
          <a:p>
            <a:pPr lvl="2">
              <a:buFont typeface="Wingdings" panose="05000000000000000000" pitchFamily="2" charset="2"/>
              <a:buChar char="ü"/>
            </a:pPr>
            <a:endParaRPr lang="en-US" dirty="0"/>
          </a:p>
          <a:p>
            <a:pPr lvl="2">
              <a:buFont typeface="Wingdings" panose="05000000000000000000" pitchFamily="2" charset="2"/>
              <a:buChar char="ü"/>
            </a:pPr>
            <a:endParaRPr lang="en-US" dirty="0"/>
          </a:p>
        </p:txBody>
      </p:sp>
      <p:grpSp>
        <p:nvGrpSpPr>
          <p:cNvPr id="5" name="Group 4">
            <a:extLst>
              <a:ext uri="{FF2B5EF4-FFF2-40B4-BE49-F238E27FC236}">
                <a16:creationId xmlns:a16="http://schemas.microsoft.com/office/drawing/2014/main" xmlns="" id="{38C8E495-7B0B-40A1-9F1E-06B8C7F01868}"/>
              </a:ext>
            </a:extLst>
          </p:cNvPr>
          <p:cNvGrpSpPr/>
          <p:nvPr/>
        </p:nvGrpSpPr>
        <p:grpSpPr>
          <a:xfrm>
            <a:off x="821267" y="4594373"/>
            <a:ext cx="8164317" cy="787923"/>
            <a:chOff x="821267" y="5389033"/>
            <a:chExt cx="8164317" cy="787923"/>
          </a:xfrm>
        </p:grpSpPr>
        <p:sp>
          <p:nvSpPr>
            <p:cNvPr id="4" name="Rectangle: Rounded Corners 3">
              <a:extLst>
                <a:ext uri="{FF2B5EF4-FFF2-40B4-BE49-F238E27FC236}">
                  <a16:creationId xmlns:a16="http://schemas.microsoft.com/office/drawing/2014/main" xmlns="" id="{F6291CE7-CB23-40B7-871C-7F5AC6BF26D5}"/>
                </a:ext>
              </a:extLst>
            </p:cNvPr>
            <p:cNvSpPr/>
            <p:nvPr/>
          </p:nvSpPr>
          <p:spPr>
            <a:xfrm>
              <a:off x="821267" y="5494866"/>
              <a:ext cx="1289406" cy="576256"/>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Capture</a:t>
              </a:r>
            </a:p>
          </p:txBody>
        </p:sp>
        <p:sp>
          <p:nvSpPr>
            <p:cNvPr id="9" name="Rectangle: Rounded Corners 8">
              <a:extLst>
                <a:ext uri="{FF2B5EF4-FFF2-40B4-BE49-F238E27FC236}">
                  <a16:creationId xmlns:a16="http://schemas.microsoft.com/office/drawing/2014/main" xmlns="" id="{31BA3AFE-926B-4A8A-A776-5F3C336BA101}"/>
                </a:ext>
              </a:extLst>
            </p:cNvPr>
            <p:cNvSpPr/>
            <p:nvPr/>
          </p:nvSpPr>
          <p:spPr>
            <a:xfrm>
              <a:off x="2417228" y="5494866"/>
              <a:ext cx="1289406" cy="576256"/>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Extract</a:t>
              </a:r>
            </a:p>
          </p:txBody>
        </p:sp>
        <p:sp>
          <p:nvSpPr>
            <p:cNvPr id="10" name="Rectangle: Rounded Corners 9">
              <a:extLst>
                <a:ext uri="{FF2B5EF4-FFF2-40B4-BE49-F238E27FC236}">
                  <a16:creationId xmlns:a16="http://schemas.microsoft.com/office/drawing/2014/main" xmlns="" id="{0BEB4BB1-5E37-4ABD-B161-DF318866E35E}"/>
                </a:ext>
              </a:extLst>
            </p:cNvPr>
            <p:cNvSpPr/>
            <p:nvPr/>
          </p:nvSpPr>
          <p:spPr>
            <a:xfrm>
              <a:off x="4013189" y="5494866"/>
              <a:ext cx="1289406" cy="576256"/>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Compare</a:t>
              </a:r>
            </a:p>
          </p:txBody>
        </p:sp>
        <p:sp>
          <p:nvSpPr>
            <p:cNvPr id="11" name="Rectangle: Rounded Corners 10">
              <a:extLst>
                <a:ext uri="{FF2B5EF4-FFF2-40B4-BE49-F238E27FC236}">
                  <a16:creationId xmlns:a16="http://schemas.microsoft.com/office/drawing/2014/main" xmlns="" id="{6869CBD0-85D1-4D21-BC63-FE34C9950177}"/>
                </a:ext>
              </a:extLst>
            </p:cNvPr>
            <p:cNvSpPr/>
            <p:nvPr/>
          </p:nvSpPr>
          <p:spPr>
            <a:xfrm>
              <a:off x="5609150" y="5389033"/>
              <a:ext cx="1289406" cy="787923"/>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Match/</a:t>
              </a:r>
            </a:p>
            <a:p>
              <a:pPr algn="ctr"/>
              <a:r>
                <a:rPr lang="en-US" b="1" dirty="0">
                  <a:solidFill>
                    <a:srgbClr val="002060"/>
                  </a:solidFill>
                </a:rPr>
                <a:t>Non Match</a:t>
              </a:r>
            </a:p>
          </p:txBody>
        </p:sp>
        <p:sp>
          <p:nvSpPr>
            <p:cNvPr id="12" name="Rectangle: Rounded Corners 11">
              <a:extLst>
                <a:ext uri="{FF2B5EF4-FFF2-40B4-BE49-F238E27FC236}">
                  <a16:creationId xmlns:a16="http://schemas.microsoft.com/office/drawing/2014/main" xmlns="" id="{62417436-E228-4121-B78A-C137831973AF}"/>
                </a:ext>
              </a:extLst>
            </p:cNvPr>
            <p:cNvSpPr/>
            <p:nvPr/>
          </p:nvSpPr>
          <p:spPr>
            <a:xfrm>
              <a:off x="7696178" y="5494866"/>
              <a:ext cx="1289406" cy="576256"/>
            </a:xfrm>
            <a:prstGeom prst="roundRect">
              <a:avLst/>
            </a:prstGeom>
            <a:solidFill>
              <a:schemeClr val="accent1">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Accept/</a:t>
              </a:r>
            </a:p>
            <a:p>
              <a:pPr algn="ctr"/>
              <a:r>
                <a:rPr lang="en-US" b="1" dirty="0">
                  <a:solidFill>
                    <a:srgbClr val="002060"/>
                  </a:solidFill>
                </a:rPr>
                <a:t>Reject</a:t>
              </a:r>
            </a:p>
          </p:txBody>
        </p:sp>
        <p:cxnSp>
          <p:nvCxnSpPr>
            <p:cNvPr id="14" name="Straight Arrow Connector 13">
              <a:extLst>
                <a:ext uri="{FF2B5EF4-FFF2-40B4-BE49-F238E27FC236}">
                  <a16:creationId xmlns:a16="http://schemas.microsoft.com/office/drawing/2014/main" xmlns="" id="{2BD4D386-CE86-47BD-AB62-6E8152B79F9D}"/>
                </a:ext>
              </a:extLst>
            </p:cNvPr>
            <p:cNvCxnSpPr/>
            <p:nvPr/>
          </p:nvCxnSpPr>
          <p:spPr>
            <a:xfrm>
              <a:off x="2110673" y="5782994"/>
              <a:ext cx="30655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7C86BFFD-77FA-4E39-9E78-408DBC09DADE}"/>
                </a:ext>
              </a:extLst>
            </p:cNvPr>
            <p:cNvCxnSpPr/>
            <p:nvPr/>
          </p:nvCxnSpPr>
          <p:spPr>
            <a:xfrm>
              <a:off x="3706634" y="5782994"/>
              <a:ext cx="30655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457F6DA8-7F0D-44D5-9872-EB84DCD01058}"/>
                </a:ext>
              </a:extLst>
            </p:cNvPr>
            <p:cNvCxnSpPr/>
            <p:nvPr/>
          </p:nvCxnSpPr>
          <p:spPr>
            <a:xfrm>
              <a:off x="5302595" y="5782994"/>
              <a:ext cx="30655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B1882873-A7A0-41E5-9501-9EEF19A01EBF}"/>
                </a:ext>
              </a:extLst>
            </p:cNvPr>
            <p:cNvCxnSpPr>
              <a:cxnSpLocks/>
            </p:cNvCxnSpPr>
            <p:nvPr/>
          </p:nvCxnSpPr>
          <p:spPr>
            <a:xfrm>
              <a:off x="6898556" y="5782994"/>
              <a:ext cx="797622"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xmlns="" id="{9D3C11FF-D5E4-4F17-AADF-9602950473E0}"/>
              </a:ext>
            </a:extLst>
          </p:cNvPr>
          <p:cNvSpPr/>
          <p:nvPr/>
        </p:nvSpPr>
        <p:spPr>
          <a:xfrm>
            <a:off x="646255" y="6425978"/>
            <a:ext cx="9312680" cy="276999"/>
          </a:xfrm>
          <a:prstGeom prst="rect">
            <a:avLst/>
          </a:prstGeom>
        </p:spPr>
        <p:txBody>
          <a:bodyPr wrap="square">
            <a:spAutoFit/>
          </a:bodyPr>
          <a:lstStyle/>
          <a:p>
            <a:r>
              <a:rPr lang="en-US" sz="1200" dirty="0"/>
              <a:t>http://www.techguruit.com/top-8-ways-facial-recognition-software-used-today/</a:t>
            </a:r>
          </a:p>
        </p:txBody>
      </p:sp>
    </p:spTree>
    <p:extLst>
      <p:ext uri="{BB962C8B-B14F-4D97-AF65-F5344CB8AC3E}">
        <p14:creationId xmlns:p14="http://schemas.microsoft.com/office/powerpoint/2010/main" val="114656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DCB35-2E58-4C12-BA1B-71ED1ADBF655}"/>
              </a:ext>
            </a:extLst>
          </p:cNvPr>
          <p:cNvSpPr>
            <a:spLocks noGrp="1"/>
          </p:cNvSpPr>
          <p:nvPr>
            <p:ph type="title"/>
          </p:nvPr>
        </p:nvSpPr>
        <p:spPr>
          <a:xfrm>
            <a:off x="150111" y="206829"/>
            <a:ext cx="8596668" cy="566057"/>
          </a:xfrm>
        </p:spPr>
        <p:txBody>
          <a:bodyPr>
            <a:normAutofit fontScale="90000"/>
          </a:bodyPr>
          <a:lstStyle/>
          <a:p>
            <a:r>
              <a:rPr lang="en-US" b="1" dirty="0">
                <a:solidFill>
                  <a:schemeClr val="accent1">
                    <a:lumMod val="50000"/>
                  </a:schemeClr>
                </a:solidFill>
                <a:effectLst>
                  <a:outerShdw blurRad="38100" dist="38100" dir="2700000" algn="tl">
                    <a:srgbClr val="000000">
                      <a:alpha val="43137"/>
                    </a:srgbClr>
                  </a:outerShdw>
                </a:effectLst>
              </a:rPr>
              <a:t>Experimental Procedure: </a:t>
            </a:r>
          </a:p>
        </p:txBody>
      </p:sp>
      <p:sp>
        <p:nvSpPr>
          <p:cNvPr id="3" name="Content Placeholder 2">
            <a:extLst>
              <a:ext uri="{FF2B5EF4-FFF2-40B4-BE49-F238E27FC236}">
                <a16:creationId xmlns:a16="http://schemas.microsoft.com/office/drawing/2014/main" xmlns="" id="{EE5F6A21-1F27-4BBD-8570-464619462714}"/>
              </a:ext>
            </a:extLst>
          </p:cNvPr>
          <p:cNvSpPr>
            <a:spLocks noGrp="1"/>
          </p:cNvSpPr>
          <p:nvPr>
            <p:ph idx="1"/>
          </p:nvPr>
        </p:nvSpPr>
        <p:spPr>
          <a:xfrm>
            <a:off x="487568" y="889000"/>
            <a:ext cx="9123891" cy="5457371"/>
          </a:xfrm>
        </p:spPr>
        <p:txBody>
          <a:bodyPr>
            <a:noAutofit/>
          </a:bodyPr>
          <a:lstStyle/>
          <a:p>
            <a:r>
              <a:rPr lang="en-US" sz="2000" b="1" dirty="0"/>
              <a:t>Step 1: </a:t>
            </a:r>
            <a:r>
              <a:rPr lang="en-US" sz="2000" dirty="0"/>
              <a:t>Learnt how to code in Python</a:t>
            </a:r>
          </a:p>
          <a:p>
            <a:pPr lvl="1">
              <a:buFont typeface="Arial" panose="020B0604020202020204" pitchFamily="34" charset="0"/>
              <a:buChar char="•"/>
            </a:pPr>
            <a:r>
              <a:rPr lang="en-US" sz="2000" dirty="0">
                <a:hlinkClick r:id="rId3"/>
              </a:rPr>
              <a:t>https://pythonprogramming.net/</a:t>
            </a:r>
            <a:endParaRPr lang="en-US" sz="2000" dirty="0"/>
          </a:p>
          <a:p>
            <a:r>
              <a:rPr lang="en-US" sz="2000" b="1" dirty="0"/>
              <a:t>Step 2: </a:t>
            </a:r>
            <a:r>
              <a:rPr lang="en-US" sz="2000" dirty="0"/>
              <a:t>Wrote code using Python language for recognizing faces</a:t>
            </a:r>
          </a:p>
          <a:p>
            <a:pPr lvl="1">
              <a:buFont typeface="Arial" panose="020B0604020202020204" pitchFamily="34" charset="0"/>
              <a:buChar char="•"/>
            </a:pPr>
            <a:r>
              <a:rPr lang="en-US" dirty="0"/>
              <a:t>Imported an OpenCV library to access the web camera on the computer to the code</a:t>
            </a:r>
          </a:p>
          <a:p>
            <a:pPr lvl="1">
              <a:buFont typeface="Arial" panose="020B0604020202020204" pitchFamily="34" charset="0"/>
              <a:buChar char="•"/>
            </a:pPr>
            <a:r>
              <a:rPr lang="en-US" dirty="0"/>
              <a:t>Set up 2 hard cascade files to code recognition of the frontal face and eyes</a:t>
            </a:r>
          </a:p>
          <a:p>
            <a:pPr lvl="1">
              <a:buFont typeface="Arial" panose="020B0604020202020204" pitchFamily="34" charset="0"/>
              <a:buChar char="•"/>
            </a:pPr>
            <a:r>
              <a:rPr lang="en-US" dirty="0"/>
              <a:t>Set up a code to create an outline of a box as the boundary for the individual faces that were going to be imaged</a:t>
            </a:r>
          </a:p>
          <a:p>
            <a:pPr lvl="1">
              <a:buFont typeface="Arial" panose="020B0604020202020204" pitchFamily="34" charset="0"/>
              <a:buChar char="•"/>
            </a:pPr>
            <a:r>
              <a:rPr lang="en-US" dirty="0"/>
              <a:t>Coded functions that would obtain the a. trained data b. generate the facial image c. recognize the face d. exit the program</a:t>
            </a:r>
          </a:p>
          <a:p>
            <a:r>
              <a:rPr lang="en-US" sz="2000" b="1" dirty="0"/>
              <a:t>Step 3: </a:t>
            </a:r>
            <a:r>
              <a:rPr lang="en-US" sz="2000" dirty="0"/>
              <a:t>Volunteers were asked to acquire their facial image via the HD Webcam on the ACER computer. The person has to remove their glasses and move forward and backward until the image is captured within the black box.</a:t>
            </a:r>
          </a:p>
          <a:p>
            <a:r>
              <a:rPr lang="en-US" sz="2000" b="1" dirty="0"/>
              <a:t>Step 4: </a:t>
            </a:r>
            <a:r>
              <a:rPr lang="en-US" sz="2000" dirty="0"/>
              <a:t>Using the code obtained a training set of images that could acquired at a future date</a:t>
            </a:r>
          </a:p>
        </p:txBody>
      </p:sp>
    </p:spTree>
    <p:extLst>
      <p:ext uri="{BB962C8B-B14F-4D97-AF65-F5344CB8AC3E}">
        <p14:creationId xmlns:p14="http://schemas.microsoft.com/office/powerpoint/2010/main" val="43250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DAC6A-B4AF-4F1A-906A-27BB39FB600D}"/>
              </a:ext>
            </a:extLst>
          </p:cNvPr>
          <p:cNvSpPr>
            <a:spLocks noGrp="1"/>
          </p:cNvSpPr>
          <p:nvPr>
            <p:ph type="title"/>
          </p:nvPr>
        </p:nvSpPr>
        <p:spPr>
          <a:xfrm>
            <a:off x="285448" y="19048"/>
            <a:ext cx="8596668" cy="713291"/>
          </a:xfrm>
        </p:spPr>
        <p:txBody>
          <a:bodyPr/>
          <a:lstStyle/>
          <a:p>
            <a:r>
              <a:rPr lang="en-US" b="1" dirty="0">
                <a:solidFill>
                  <a:schemeClr val="accent1">
                    <a:lumMod val="50000"/>
                  </a:schemeClr>
                </a:solidFill>
                <a:effectLst>
                  <a:outerShdw blurRad="38100" dist="38100" dir="2700000" algn="tl">
                    <a:srgbClr val="000000">
                      <a:alpha val="43137"/>
                    </a:srgbClr>
                  </a:outerShdw>
                </a:effectLst>
              </a:rPr>
              <a:t>Research:</a:t>
            </a:r>
            <a:r>
              <a:rPr lang="en-US" dirty="0"/>
              <a:t>  </a:t>
            </a:r>
          </a:p>
        </p:txBody>
      </p:sp>
      <p:sp>
        <p:nvSpPr>
          <p:cNvPr id="3" name="Content Placeholder 2">
            <a:extLst>
              <a:ext uri="{FF2B5EF4-FFF2-40B4-BE49-F238E27FC236}">
                <a16:creationId xmlns:a16="http://schemas.microsoft.com/office/drawing/2014/main" xmlns="" id="{399BA30B-F52D-4017-9C5F-87845EB46C49}"/>
              </a:ext>
            </a:extLst>
          </p:cNvPr>
          <p:cNvSpPr>
            <a:spLocks noGrp="1"/>
          </p:cNvSpPr>
          <p:nvPr>
            <p:ph idx="1"/>
          </p:nvPr>
        </p:nvSpPr>
        <p:spPr>
          <a:xfrm>
            <a:off x="365512" y="653595"/>
            <a:ext cx="9373572" cy="3423179"/>
          </a:xfrm>
        </p:spPr>
        <p:txBody>
          <a:bodyPr>
            <a:noAutofit/>
          </a:bodyPr>
          <a:lstStyle/>
          <a:p>
            <a:r>
              <a:rPr lang="en-US" sz="1400" b="1" dirty="0"/>
              <a:t>What is Principle Component Analysis? </a:t>
            </a:r>
          </a:p>
          <a:p>
            <a:pPr>
              <a:buFont typeface="Arial" panose="020B0604020202020204" pitchFamily="34" charset="0"/>
              <a:buChar char="•"/>
            </a:pPr>
            <a:r>
              <a:rPr lang="en-US" sz="1400" dirty="0"/>
              <a:t>Principle Component Analysis (PCA) is a technique that uses underlying variables (known as principal components) to best differentiate your data points [Chakraborty et.al.2012, Dallas 2015 and Hariharan et. Al, 2013].</a:t>
            </a:r>
          </a:p>
          <a:p>
            <a:r>
              <a:rPr lang="en-US" sz="1400" b="1" dirty="0"/>
              <a:t>Application of Principle Component  Analysis: </a:t>
            </a:r>
          </a:p>
          <a:p>
            <a:pPr>
              <a:buFont typeface="Arial" panose="020B0604020202020204" pitchFamily="34" charset="0"/>
              <a:buChar char="•"/>
            </a:pPr>
            <a:r>
              <a:rPr lang="en-US" sz="1400" dirty="0"/>
              <a:t>Principal Component Analysis (PCA) is used as a data analytics tool to help visualize large datasets.</a:t>
            </a:r>
          </a:p>
          <a:p>
            <a:pPr>
              <a:buFont typeface="Arial" panose="020B0604020202020204" pitchFamily="34" charset="0"/>
              <a:buChar char="•"/>
            </a:pPr>
            <a:r>
              <a:rPr lang="en-US" sz="1400" dirty="0"/>
              <a:t>It can be used for image recognition when large datasets are generated and compress the data that can be more manageably viewed and analyzed. Two methods to compress data can be:</a:t>
            </a:r>
          </a:p>
          <a:p>
            <a:pPr lvl="1">
              <a:buFont typeface="Arial" panose="020B0604020202020204" pitchFamily="34" charset="0"/>
              <a:buChar char="•"/>
            </a:pPr>
            <a:r>
              <a:rPr lang="en-US" sz="1200" b="1" dirty="0"/>
              <a:t>Noise reduction </a:t>
            </a:r>
            <a:r>
              <a:rPr lang="en-US" sz="1200" dirty="0"/>
              <a:t>- a process that helps remove noise from a particular signal. All recording devices, both digital and analog, have traits susceptible to noise. </a:t>
            </a:r>
          </a:p>
          <a:p>
            <a:pPr lvl="1">
              <a:buFont typeface="Arial" panose="020B0604020202020204" pitchFamily="34" charset="0"/>
              <a:buChar char="•"/>
            </a:pPr>
            <a:r>
              <a:rPr lang="en-US" sz="1200" b="1" dirty="0"/>
              <a:t>Dimensionality Reduction </a:t>
            </a:r>
            <a:r>
              <a:rPr lang="en-US" sz="1200" dirty="0"/>
              <a:t>– a process that take high dimensional datasets (data that can not be seen by the naked eye) and converts them into low dimensional datasets (a more manageable dataset) by reducing the amount of data points in the input images of our facial recognition program. </a:t>
            </a:r>
          </a:p>
          <a:p>
            <a:endParaRPr lang="en-US" sz="1400" dirty="0"/>
          </a:p>
        </p:txBody>
      </p:sp>
      <p:grpSp>
        <p:nvGrpSpPr>
          <p:cNvPr id="22" name="Group 21">
            <a:extLst>
              <a:ext uri="{FF2B5EF4-FFF2-40B4-BE49-F238E27FC236}">
                <a16:creationId xmlns:a16="http://schemas.microsoft.com/office/drawing/2014/main" xmlns="" id="{AC5BC84A-855E-44AC-892E-DE73E5BFBCF6}"/>
              </a:ext>
            </a:extLst>
          </p:cNvPr>
          <p:cNvGrpSpPr/>
          <p:nvPr/>
        </p:nvGrpSpPr>
        <p:grpSpPr>
          <a:xfrm>
            <a:off x="1895476" y="4229918"/>
            <a:ext cx="6305550" cy="2447903"/>
            <a:chOff x="1743075" y="4657725"/>
            <a:chExt cx="5972175" cy="2105025"/>
          </a:xfrm>
        </p:grpSpPr>
        <p:sp>
          <p:nvSpPr>
            <p:cNvPr id="20" name="Rectangle 19">
              <a:extLst>
                <a:ext uri="{FF2B5EF4-FFF2-40B4-BE49-F238E27FC236}">
                  <a16:creationId xmlns:a16="http://schemas.microsoft.com/office/drawing/2014/main" xmlns="" id="{5C3B0D6B-90CD-4810-B7A6-B11C58A02F8D}"/>
                </a:ext>
              </a:extLst>
            </p:cNvPr>
            <p:cNvSpPr/>
            <p:nvPr/>
          </p:nvSpPr>
          <p:spPr>
            <a:xfrm>
              <a:off x="1743075" y="4657725"/>
              <a:ext cx="5972175" cy="21050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71C6FA93-2CEC-403B-BBEC-8C2E1EF73745}"/>
                </a:ext>
              </a:extLst>
            </p:cNvPr>
            <p:cNvSpPr/>
            <p:nvPr/>
          </p:nvSpPr>
          <p:spPr>
            <a:xfrm>
              <a:off x="2281237" y="5563844"/>
              <a:ext cx="914400" cy="914400"/>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x N image</a:t>
              </a:r>
            </a:p>
          </p:txBody>
        </p:sp>
        <p:cxnSp>
          <p:nvCxnSpPr>
            <p:cNvPr id="10" name="Connector: Curved 9">
              <a:extLst>
                <a:ext uri="{FF2B5EF4-FFF2-40B4-BE49-F238E27FC236}">
                  <a16:creationId xmlns:a16="http://schemas.microsoft.com/office/drawing/2014/main" xmlns="" id="{103F72AB-7264-4685-ACC6-CF1B4CE19CC3}"/>
                </a:ext>
              </a:extLst>
            </p:cNvPr>
            <p:cNvCxnSpPr>
              <a:cxnSpLocks/>
            </p:cNvCxnSpPr>
            <p:nvPr/>
          </p:nvCxnSpPr>
          <p:spPr>
            <a:xfrm flipV="1">
              <a:off x="3351212" y="5749647"/>
              <a:ext cx="914400" cy="295275"/>
            </a:xfrm>
            <a:prstGeom prst="curvedConnector3">
              <a:avLst>
                <a:gd name="adj1" fmla="val 4375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72BE5A51-7FA6-4EBA-88C5-F435E9758C45}"/>
                </a:ext>
              </a:extLst>
            </p:cNvPr>
            <p:cNvSpPr/>
            <p:nvPr/>
          </p:nvSpPr>
          <p:spPr>
            <a:xfrm>
              <a:off x="4421187" y="5317232"/>
              <a:ext cx="180975" cy="1346813"/>
            </a:xfrm>
            <a:prstGeom prst="rect">
              <a:avLst/>
            </a:prstGeom>
            <a:solidFill>
              <a:schemeClr val="bg1">
                <a:lumMod val="6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21F6D978-6A30-4BE1-979B-0F9D6CBE7BCB}"/>
                </a:ext>
              </a:extLst>
            </p:cNvPr>
            <p:cNvSpPr txBox="1"/>
            <p:nvPr/>
          </p:nvSpPr>
          <p:spPr>
            <a:xfrm>
              <a:off x="4757737" y="5675590"/>
              <a:ext cx="241935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a:t>N</a:t>
              </a:r>
              <a:r>
                <a:rPr lang="en-US" baseline="30000" dirty="0"/>
                <a:t>2</a:t>
              </a:r>
              <a:r>
                <a:rPr lang="en-US" dirty="0"/>
                <a:t> X 1 vector</a:t>
              </a:r>
            </a:p>
          </p:txBody>
        </p:sp>
        <p:sp>
          <p:nvSpPr>
            <p:cNvPr id="17" name="TextBox 16">
              <a:extLst>
                <a:ext uri="{FF2B5EF4-FFF2-40B4-BE49-F238E27FC236}">
                  <a16:creationId xmlns:a16="http://schemas.microsoft.com/office/drawing/2014/main" xmlns="" id="{074B4FFD-4E50-42BC-B53E-C7004D0DD4BB}"/>
                </a:ext>
              </a:extLst>
            </p:cNvPr>
            <p:cNvSpPr txBox="1"/>
            <p:nvPr/>
          </p:nvSpPr>
          <p:spPr>
            <a:xfrm>
              <a:off x="1919696" y="4823171"/>
              <a:ext cx="5591991" cy="42489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pPr algn="ctr"/>
              <a:r>
                <a:rPr lang="en-US" sz="1400" b="1" dirty="0"/>
                <a:t>Generating Image Vectors- process that is used in Dimensionality Reduction </a:t>
              </a:r>
            </a:p>
          </p:txBody>
        </p:sp>
      </p:grpSp>
      <p:sp>
        <p:nvSpPr>
          <p:cNvPr id="5" name="TextBox 4">
            <a:extLst>
              <a:ext uri="{FF2B5EF4-FFF2-40B4-BE49-F238E27FC236}">
                <a16:creationId xmlns:a16="http://schemas.microsoft.com/office/drawing/2014/main" xmlns="" id="{17FAA9BF-F115-4848-88E2-164D7349E759}"/>
              </a:ext>
            </a:extLst>
          </p:cNvPr>
          <p:cNvSpPr txBox="1"/>
          <p:nvPr/>
        </p:nvSpPr>
        <p:spPr>
          <a:xfrm>
            <a:off x="6885345" y="6266738"/>
            <a:ext cx="1315681" cy="276999"/>
          </a:xfrm>
          <a:prstGeom prst="rect">
            <a:avLst/>
          </a:prstGeom>
          <a:noFill/>
        </p:spPr>
        <p:txBody>
          <a:bodyPr wrap="none" rtlCol="0">
            <a:spAutoFit/>
          </a:bodyPr>
          <a:lstStyle/>
          <a:p>
            <a:r>
              <a:rPr lang="en-US" sz="1200" dirty="0"/>
              <a:t>Turk et. al. 1991</a:t>
            </a:r>
          </a:p>
        </p:txBody>
      </p:sp>
    </p:spTree>
    <p:extLst>
      <p:ext uri="{BB962C8B-B14F-4D97-AF65-F5344CB8AC3E}">
        <p14:creationId xmlns:p14="http://schemas.microsoft.com/office/powerpoint/2010/main" val="17342373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28921</TotalTime>
  <Words>2755</Words>
  <Application>Microsoft Office PowerPoint</Application>
  <PresentationFormat>Widescreen</PresentationFormat>
  <Paragraphs>336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Lucida Handwriting</vt:lpstr>
      <vt:lpstr>Trebuchet MS</vt:lpstr>
      <vt:lpstr>Wingdings</vt:lpstr>
      <vt:lpstr>Wingdings 3</vt:lpstr>
      <vt:lpstr>Facet</vt:lpstr>
      <vt:lpstr>Real Time Facial Recognition Using Principal Component Analysis (PCA) </vt:lpstr>
      <vt:lpstr>Abstract:</vt:lpstr>
      <vt:lpstr>Research Question and Hypothesis: </vt:lpstr>
      <vt:lpstr>Purpose: </vt:lpstr>
      <vt:lpstr>Materials Used: </vt:lpstr>
      <vt:lpstr>Background:</vt:lpstr>
      <vt:lpstr>Background:</vt:lpstr>
      <vt:lpstr>Experimental Procedure: </vt:lpstr>
      <vt:lpstr>Research:  </vt:lpstr>
      <vt:lpstr>Graphical Representation of the Algorithm  </vt:lpstr>
      <vt:lpstr>PowerPoint Presentation</vt:lpstr>
      <vt:lpstr>Results and Analysis/Outputs: </vt:lpstr>
      <vt:lpstr>Results and Analysis/Outputs: </vt:lpstr>
      <vt:lpstr>Discussion/Conclusion: </vt:lpstr>
      <vt:lpstr>Future Direction: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Using Principal Component Analysis</dc:title>
  <dc:creator>Vinay Krishnan</dc:creator>
  <cp:lastModifiedBy>NAZARLOO, SHAWN (Student)</cp:lastModifiedBy>
  <cp:revision>202</cp:revision>
  <dcterms:created xsi:type="dcterms:W3CDTF">2017-11-04T17:32:36Z</dcterms:created>
  <dcterms:modified xsi:type="dcterms:W3CDTF">2018-03-18T18:49:24Z</dcterms:modified>
</cp:coreProperties>
</file>