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6" r:id="rId1"/>
  </p:sldMasterIdLst>
  <p:notesMasterIdLst>
    <p:notesMasterId r:id="rId21"/>
  </p:notesMasterIdLst>
  <p:sldIdLst>
    <p:sldId id="256" r:id="rId2"/>
    <p:sldId id="257" r:id="rId3"/>
    <p:sldId id="276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4" r:id="rId18"/>
    <p:sldId id="272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1D24A-B07E-42F0-9DCB-289128F16DBA}" v="33" dt="2018-12-06T16:51:59.861"/>
    <p1510:client id="{E92ACBF0-8BB9-449F-B0D5-BACEF06B5635}" v="13" dt="2018-12-06T01:03:08.875"/>
    <p1510:client id="{C3CFEA70-D3CD-442E-A605-09686181200C}" v="410" dt="2018-12-06T01:14:29.070"/>
    <p1510:client id="{9FC37D28-0C32-4EAA-B240-149404F3E5C8}" v="27" dt="2018-12-06T17:40:28.914"/>
    <p1510:client id="{3F7B1A31-619F-4DB1-BD4C-74886028DF53}" v="17" dt="2018-12-05T23:44:32.699"/>
    <p1510:client id="{7A60C15C-EAEC-4662-9EC8-7252FB571AC1}" v="28" dt="2018-12-06T01:06:49.157"/>
    <p1510:client id="{877299FA-C9CF-4826-91D1-FACF077597AF}" v="458" dt="2018-12-06T01:13:35.933"/>
    <p1510:client id="{B21F31EC-24CA-625A-6417-7BEAE9886B9E}" v="327" dt="2018-12-06T01:09:22.164"/>
    <p1510:client id="{422F067F-88BD-4734-AD7A-C9FE6FB2BCB0}" v="952" dt="2018-12-06T17:44:53.799"/>
    <p1510:client id="{CD974C4E-0BD2-36F4-E901-A1CEAB68B499}" v="7" dt="2018-12-06T16:09:51.484"/>
    <p1510:client id="{0DDE2E05-2F33-96BB-BEF6-01352BCB70A7}" v="35" dt="2018-12-06T16:27:43.003"/>
    <p1510:client id="{1A2EEA31-0B4B-F6AA-216F-3A15D45E03CE}" v="47" dt="2018-12-06T16:20:46.486"/>
    <p1510:client id="{A5B2C28B-329E-325B-4BD7-FAA4245F85F0}" v="129" dt="2018-12-06T16:18:56.720"/>
    <p1510:client id="{8A1902EA-99F1-CB51-4615-B30DFC025379}" v="12" dt="2018-12-06T16:21:13.772"/>
    <p1510:client id="{65589D7B-F851-AC48-B451-167CE05ED9C9}" v="9" dt="2018-12-06T16:39:27.014"/>
    <p1510:client id="{B8186B08-17EB-4D76-8F73-0BC8E7BBF6C7}" v="4" dt="2018-12-06T16:53:03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37ffe2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37ffe25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37ffe254_1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37ffe254_1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37ffe254_1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37ffe254_1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37ffe254_1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37ffe254_1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37ffe2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37ffe2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37ffe2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37ffe2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37ffe25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37ffe25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37ffe254_1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37ffe254_1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37ffe25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37ffe25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37ffe254_1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37ffe254_1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37ffe25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37ffe25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637ffe254_1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637ffe254_1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4E40-62CA-4F8C-AED6-2FE47C337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7F96F-3083-4760-A52B-8B5A08687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6829-E12D-4C74-AB3E-A4189493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E137-746A-4FD8-9F01-BA5D5862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3CFC-20E9-40EA-82C6-9ECB33C0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2906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2CD-0385-4AC4-B1CF-0DA3F0E2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FF066-FE95-46F5-8F8B-BA446D278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9CFD0-86EC-4029-A6E7-54A7A525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13EE9-27D2-4878-8453-252D6B2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E5EC-D09A-43DC-B3F4-1986210B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148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C387D-1390-4260-B8BA-7AF17098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90393-B63D-47CE-B0FC-8FC099FB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2156-7FC0-4304-B7A6-79D297C8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FB8D-40F5-4754-9C10-35588B4E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769C-9924-4E5A-9573-BE709732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7069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35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45AD-6009-4158-994B-30F1EF1F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B67BF-5E19-49AE-A95D-F85884B44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FF1E-C410-4ACD-8082-F6FEFBE8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E303-941A-4F9E-9B56-17C2DC35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3145-BFBD-4B13-9A02-962AC5E0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0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8FD2-B5DC-4740-9A7E-A21F09E4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B9298-0803-441F-8873-9ABFAFDC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ABEB-2C1B-444C-8571-8C22DB2F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99143-70A9-4DA3-91EC-68303F18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CBDB-99EB-4F17-93BC-6E010398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428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B29C-2086-4C6B-B8D0-8BEAF83B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BF62-A873-4C1E-839C-0EA2E9471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FF32A-FF4A-4AD8-9F63-943499F6E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C187D-26FF-42B8-B810-94E40D63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70C6-2F81-4279-96CF-99C43384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CB423-44D4-4A1B-949A-C53EC355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9512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CF9D-2356-460D-A2DC-4B51CA0D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03DC2-A9DA-4462-A673-9C552F8F8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27853-A9B5-49D6-95D3-4D69296C1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1958D-49ED-49D8-82E1-CFB4A3DE6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AAB24-035E-4428-8139-7E2BFBBB5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288E8-2C3A-49FA-95FB-3EF65F16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FD5E9-D12D-4C90-A1CC-B63D230F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2925C-AD70-4498-8D7D-A827478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65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825D-61E7-4CEF-B75B-BAD3B966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32FB9-DD18-4962-A2B7-1470E2B4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D0A11-CED5-40AE-885F-20A7C204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49C1B-887D-40D9-BCD9-530AEF48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9617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FF3A-71D6-44A8-9337-6489CFBE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C4DF7-14FA-4861-8479-D3312CC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1856-0DFF-452E-8A97-882F3095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9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7AD7-F7B9-4451-959E-81395657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8B8C-CA83-4B58-9BF1-138C359A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E309E-9114-48D3-951C-D83AA8148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11DA5-1E03-4989-9AB4-3CB44FAE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7DDD5-80AD-46C3-8FED-E367AEF3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5EA9E-040F-4F17-BE6D-36361AFB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1594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5541-D233-4FE3-9568-8C3B7FE1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EAC43-302A-421E-A4FE-30D72D912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C064-4AE3-46A1-9D6F-6DFA401D3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829FE-803B-4308-B5E8-52B71C62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0D3D6-6985-458C-AB21-0882E5D8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55A7-2E03-47FB-B8FD-7E13734B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07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CD08-CBE0-4C3C-8418-BFA0C7A6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4A162-8B00-4B20-A349-DEC07FA24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E25F-1BE5-4027-8EAA-D52EF5504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A7E4E-BC28-48EA-95AE-66A5EAEA6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FC29-2DC8-418D-89D7-961DF868C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32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48771" y="1966586"/>
            <a:ext cx="6846458" cy="927894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r>
              <a:rPr lang="en-GB" sz="4800" b="1" dirty="0"/>
              <a:t>Bet Performer Valuation</a:t>
            </a:r>
            <a:endParaRPr lang="en-US" sz="4800" b="1" dirty="0">
              <a:cs typeface="Calibri Ligh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46845" y="4451813"/>
            <a:ext cx="8050310" cy="691687"/>
          </a:xfrm>
          <a:prstGeom prst="rect">
            <a:avLst/>
          </a:prstGeom>
        </p:spPr>
        <p:txBody>
          <a:bodyPr spcFirstLastPara="1" vert="horz" lIns="91425" tIns="91425" rIns="91425" bIns="91425" rtlCol="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GB" sz="2000" dirty="0"/>
              <a:t>Vinay Gandhi, </a:t>
            </a:r>
            <a:r>
              <a:rPr lang="en-GB" sz="2000" dirty="0" err="1"/>
              <a:t>Mayuresh</a:t>
            </a:r>
            <a:r>
              <a:rPr lang="en-GB" sz="2000" dirty="0"/>
              <a:t> </a:t>
            </a:r>
            <a:r>
              <a:rPr lang="en-GB" sz="2000" dirty="0" err="1"/>
              <a:t>Wani</a:t>
            </a:r>
            <a:r>
              <a:rPr lang="en-GB" sz="2000" dirty="0"/>
              <a:t>, </a:t>
            </a:r>
            <a:r>
              <a:rPr lang="en-GB" sz="2000" dirty="0" err="1"/>
              <a:t>Drashti</a:t>
            </a:r>
            <a:r>
              <a:rPr lang="en-GB" sz="2000" dirty="0"/>
              <a:t> Shah, Parag </a:t>
            </a:r>
            <a:r>
              <a:rPr lang="en-GB" sz="2000" dirty="0" err="1"/>
              <a:t>Paliwal</a:t>
            </a:r>
            <a:r>
              <a:rPr lang="en-GB" sz="2000" dirty="0"/>
              <a:t>, Rohan Jain</a:t>
            </a:r>
            <a:endParaRPr lang="en-GB" sz="2000" dirty="0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3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/>
              <a:t>The variables taken into consideration are the </a:t>
            </a:r>
            <a:r>
              <a:rPr lang="en-GB" b="1"/>
              <a:t>sale price</a:t>
            </a:r>
            <a:r>
              <a:rPr lang="en-GB"/>
              <a:t> of the ship, </a:t>
            </a:r>
            <a:r>
              <a:rPr lang="en-GB" b="1"/>
              <a:t>sale</a:t>
            </a:r>
          </a:p>
          <a:p>
            <a:pPr>
              <a:buNone/>
            </a:pPr>
            <a:r>
              <a:rPr lang="en-GB" b="1"/>
              <a:t>years</a:t>
            </a:r>
            <a:r>
              <a:rPr lang="en-GB"/>
              <a:t>, </a:t>
            </a:r>
            <a:r>
              <a:rPr lang="en-GB" b="1"/>
              <a:t>weight </a:t>
            </a:r>
            <a:r>
              <a:rPr lang="en-GB"/>
              <a:t>and the </a:t>
            </a:r>
            <a:r>
              <a:rPr lang="en-GB" b="1"/>
              <a:t>year</a:t>
            </a:r>
            <a:r>
              <a:rPr lang="en-GB"/>
              <a:t> in which it was built.</a:t>
            </a:r>
            <a:endParaRPr lang="en-US">
              <a:cs typeface="Calibri"/>
            </a:endParaRPr>
          </a:p>
          <a:p>
            <a:pPr indent="0">
              <a:lnSpc>
                <a:spcPct val="114999"/>
              </a:lnSpc>
              <a:spcAft>
                <a:spcPts val="1600"/>
              </a:spcAft>
              <a:buNone/>
            </a:pPr>
            <a:endParaRPr lang="en-GB"/>
          </a:p>
          <a:p>
            <a:pPr>
              <a:lnSpc>
                <a:spcPct val="114999"/>
              </a:lnSpc>
              <a:buNone/>
            </a:pPr>
            <a:endParaRPr lang="en-GB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AE5D2C5-ACB0-47E5-9816-D1572BEC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3254778"/>
            <a:ext cx="7953375" cy="1088217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20BE9B6C-5304-4761-9BE5-A0796688B233}"/>
              </a:ext>
            </a:extLst>
          </p:cNvPr>
          <p:cNvSpPr/>
          <p:nvPr/>
        </p:nvSpPr>
        <p:spPr>
          <a:xfrm>
            <a:off x="3488309" y="2273046"/>
            <a:ext cx="484632" cy="97840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5AC8317-C379-4522-815F-7B0700C238E4}"/>
              </a:ext>
            </a:extLst>
          </p:cNvPr>
          <p:cNvSpPr/>
          <p:nvPr/>
        </p:nvSpPr>
        <p:spPr>
          <a:xfrm>
            <a:off x="4702745" y="2273046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58935A5-4D32-4637-90C2-2171BEFFCCCD}"/>
              </a:ext>
            </a:extLst>
          </p:cNvPr>
          <p:cNvSpPr/>
          <p:nvPr/>
        </p:nvSpPr>
        <p:spPr>
          <a:xfrm>
            <a:off x="5552057" y="2273046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7A52E6C-8C8B-4418-A78E-66B23E3E83B2}"/>
              </a:ext>
            </a:extLst>
          </p:cNvPr>
          <p:cNvSpPr/>
          <p:nvPr/>
        </p:nvSpPr>
        <p:spPr>
          <a:xfrm>
            <a:off x="6617270" y="2274634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3 –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457E30-E53D-4F41-A949-9C8A88EE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9820"/>
            <a:ext cx="6076950" cy="3543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740B4C-6BE0-46DE-BAF6-6979FBA34F57}"/>
              </a:ext>
            </a:extLst>
          </p:cNvPr>
          <p:cNvSpPr/>
          <p:nvPr/>
        </p:nvSpPr>
        <p:spPr>
          <a:xfrm>
            <a:off x="2949241" y="4123680"/>
            <a:ext cx="2576261" cy="2137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4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variables taken into consideration are the </a:t>
            </a:r>
            <a:r>
              <a:rPr lang="en-GB" b="1"/>
              <a:t>sale price</a:t>
            </a:r>
            <a:r>
              <a:rPr lang="en-GB"/>
              <a:t> of the ship, </a:t>
            </a:r>
            <a:r>
              <a:rPr lang="en-GB" b="1"/>
              <a:t>sale years</a:t>
            </a:r>
            <a:r>
              <a:rPr lang="en-GB"/>
              <a:t>, </a:t>
            </a:r>
            <a:r>
              <a:rPr lang="en-GB" b="1"/>
              <a:t>weight</a:t>
            </a:r>
            <a:r>
              <a:rPr lang="en-GB"/>
              <a:t>, </a:t>
            </a:r>
            <a:r>
              <a:rPr lang="en-GB" b="1" err="1"/>
              <a:t>capesize</a:t>
            </a:r>
            <a:r>
              <a:rPr lang="en-GB"/>
              <a:t> and the </a:t>
            </a:r>
            <a:r>
              <a:rPr lang="en-GB" b="1"/>
              <a:t>year</a:t>
            </a:r>
            <a:r>
              <a:rPr lang="en-GB"/>
              <a:t> in which it was built.</a:t>
            </a:r>
            <a:endParaRPr lang="en-US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GB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6929D36-24A1-41C7-AAB9-E9B27EEA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3254778"/>
            <a:ext cx="7953375" cy="1088217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4182634-6DE1-4DDC-BDC0-3AD2643E6FE6}"/>
              </a:ext>
            </a:extLst>
          </p:cNvPr>
          <p:cNvSpPr/>
          <p:nvPr/>
        </p:nvSpPr>
        <p:spPr>
          <a:xfrm>
            <a:off x="3488309" y="2273046"/>
            <a:ext cx="484632" cy="97840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A462454-9022-4073-8854-24D5526BC83E}"/>
              </a:ext>
            </a:extLst>
          </p:cNvPr>
          <p:cNvSpPr/>
          <p:nvPr/>
        </p:nvSpPr>
        <p:spPr>
          <a:xfrm>
            <a:off x="4702745" y="2273046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6603505-ED70-4C16-8437-E4F213A7F190}"/>
              </a:ext>
            </a:extLst>
          </p:cNvPr>
          <p:cNvSpPr/>
          <p:nvPr/>
        </p:nvSpPr>
        <p:spPr>
          <a:xfrm>
            <a:off x="6617270" y="2274634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374B3E6-1FAD-4C71-A458-9DC1A97C22FC}"/>
              </a:ext>
            </a:extLst>
          </p:cNvPr>
          <p:cNvSpPr/>
          <p:nvPr/>
        </p:nvSpPr>
        <p:spPr>
          <a:xfrm>
            <a:off x="5552057" y="2273046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6B73B36-CC4E-4A4B-BE01-62F77517C3EA}"/>
              </a:ext>
            </a:extLst>
          </p:cNvPr>
          <p:cNvSpPr/>
          <p:nvPr/>
        </p:nvSpPr>
        <p:spPr>
          <a:xfrm>
            <a:off x="7688832" y="2274634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1AD3-20F8-4B7D-94CF-9FB9E03E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Capesize</a:t>
            </a:r>
            <a:r>
              <a:rPr lang="en-US" dirty="0"/>
              <a:t>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7081-B859-4E24-A7EF-6E4F0DE63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index provides composite measure of charter rates across ship types and market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charter rates reflect higher index</a:t>
            </a:r>
            <a:r>
              <a:rPr lang="en-US" dirty="0">
                <a:cs typeface="Calibri"/>
              </a:rPr>
              <a:t> and a high index means greater value of the ship</a:t>
            </a:r>
          </a:p>
          <a:p>
            <a:pPr marL="114300" indent="0">
              <a:buNone/>
            </a:pP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High charter rate is reasoned by blooming global economy, increased demand for exports from and imports to China and shortage of ships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6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4 –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EC0B3F-FFCD-4D29-BC56-00DC0BC5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1684"/>
            <a:ext cx="5791200" cy="3781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0FB2E0-E8F1-4730-824B-89C05DA172B2}"/>
              </a:ext>
            </a:extLst>
          </p:cNvPr>
          <p:cNvSpPr/>
          <p:nvPr/>
        </p:nvSpPr>
        <p:spPr>
          <a:xfrm>
            <a:off x="309814" y="3091992"/>
            <a:ext cx="4426117" cy="141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CD2A9-38F2-4A32-9783-F45525386758}"/>
              </a:ext>
            </a:extLst>
          </p:cNvPr>
          <p:cNvSpPr/>
          <p:nvPr/>
        </p:nvSpPr>
        <p:spPr>
          <a:xfrm>
            <a:off x="309814" y="4463741"/>
            <a:ext cx="5253288" cy="1414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5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variables taken into consideration are the </a:t>
            </a:r>
            <a:r>
              <a:rPr lang="en-GB" b="1"/>
              <a:t>sale price</a:t>
            </a:r>
            <a:r>
              <a:rPr lang="en-GB"/>
              <a:t> of the ship, the </a:t>
            </a:r>
            <a:r>
              <a:rPr lang="en-GB" b="1"/>
              <a:t>sale years</a:t>
            </a:r>
            <a:r>
              <a:rPr lang="en-GB"/>
              <a:t>, </a:t>
            </a:r>
            <a:r>
              <a:rPr lang="en-GB" b="1"/>
              <a:t>weight</a:t>
            </a:r>
            <a:r>
              <a:rPr lang="en-GB"/>
              <a:t> and its </a:t>
            </a:r>
            <a:r>
              <a:rPr lang="en-GB" b="1" err="1"/>
              <a:t>capesize</a:t>
            </a:r>
            <a:r>
              <a:rPr lang="en-GB"/>
              <a:t>.</a:t>
            </a:r>
            <a:endParaRPr lang="en-US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GB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F417558-7BD7-45A9-BFD3-FF9FF2785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3254778"/>
            <a:ext cx="7953375" cy="1088217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63E7B4F2-CFC3-4DC2-A186-FA067A1E90B4}"/>
              </a:ext>
            </a:extLst>
          </p:cNvPr>
          <p:cNvSpPr/>
          <p:nvPr/>
        </p:nvSpPr>
        <p:spPr>
          <a:xfrm>
            <a:off x="3488309" y="2273046"/>
            <a:ext cx="484632" cy="97840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E82F161-EF87-4F91-8F09-0E7C2191A213}"/>
              </a:ext>
            </a:extLst>
          </p:cNvPr>
          <p:cNvSpPr/>
          <p:nvPr/>
        </p:nvSpPr>
        <p:spPr>
          <a:xfrm>
            <a:off x="6617270" y="2274634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F2AA19-35DF-4371-AA48-FA6C50662826}"/>
              </a:ext>
            </a:extLst>
          </p:cNvPr>
          <p:cNvSpPr/>
          <p:nvPr/>
        </p:nvSpPr>
        <p:spPr>
          <a:xfrm>
            <a:off x="5552057" y="2273046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6A48678-D133-48C2-83D6-3DD4E6B90F40}"/>
              </a:ext>
            </a:extLst>
          </p:cNvPr>
          <p:cNvSpPr/>
          <p:nvPr/>
        </p:nvSpPr>
        <p:spPr>
          <a:xfrm>
            <a:off x="7688832" y="2274634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5 –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FE0A1F-5C4A-4078-B28C-BD590980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36288"/>
            <a:ext cx="6029325" cy="35718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9BF163-7A02-468F-8B8F-BE31F4BD2FF5}"/>
              </a:ext>
            </a:extLst>
          </p:cNvPr>
          <p:cNvSpPr/>
          <p:nvPr/>
        </p:nvSpPr>
        <p:spPr>
          <a:xfrm>
            <a:off x="309814" y="4325353"/>
            <a:ext cx="5087852" cy="2000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044E6A-C79C-4120-B2DD-ADF9B5FF1BF1}"/>
              </a:ext>
            </a:extLst>
          </p:cNvPr>
          <p:cNvSpPr/>
          <p:nvPr/>
        </p:nvSpPr>
        <p:spPr>
          <a:xfrm>
            <a:off x="3911767" y="2768767"/>
            <a:ext cx="80912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875BF-E4DA-49C3-ABB1-7BD337631DAA}"/>
              </a:ext>
            </a:extLst>
          </p:cNvPr>
          <p:cNvSpPr/>
          <p:nvPr/>
        </p:nvSpPr>
        <p:spPr>
          <a:xfrm>
            <a:off x="3325227" y="4528386"/>
            <a:ext cx="1854367" cy="1700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9D3A-0B21-4EC0-9E8D-30CF8376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9CE3A-5A64-44ED-A300-46966CECB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Linear Regression Model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/>
              <a:t>Bet Performer  - Years = 11 , Weight = 172 (1000 tons) , </a:t>
            </a:r>
            <a:r>
              <a:rPr lang="en-US" dirty="0" err="1"/>
              <a:t>Capesize</a:t>
            </a:r>
            <a:r>
              <a:rPr lang="en-US" dirty="0"/>
              <a:t> = 12476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/>
              <a:t>Sale Price ~ Sale Years, Weight, </a:t>
            </a:r>
            <a:r>
              <a:rPr lang="en-US" dirty="0" err="1"/>
              <a:t>Capesize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/>
              <a:t>Same Ship was sold 2 years ago at  $70 million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 err="1"/>
              <a:t>Nightflight</a:t>
            </a:r>
            <a:r>
              <a:rPr lang="en-US" dirty="0"/>
              <a:t> - $158 million – Years = 4 , Weight = 170 (1000 tons) , </a:t>
            </a:r>
            <a:r>
              <a:rPr lang="en-US" dirty="0" err="1"/>
              <a:t>Capesize</a:t>
            </a:r>
            <a:r>
              <a:rPr lang="en-US" dirty="0"/>
              <a:t> = 11614</a:t>
            </a:r>
            <a:endParaRPr lang="en-US"/>
          </a:p>
          <a:p>
            <a:pPr marL="114300" indent="0">
              <a:lnSpc>
                <a:spcPct val="170000"/>
              </a:lnSpc>
              <a:buNone/>
            </a:pPr>
            <a:endParaRPr lang="en-US"/>
          </a:p>
          <a:p>
            <a:pPr marL="114300" indent="0">
              <a:lnSpc>
                <a:spcPct val="170000"/>
              </a:lnSpc>
              <a:buNone/>
            </a:pPr>
            <a:endParaRPr lang="en-US"/>
          </a:p>
          <a:p>
            <a:pPr marL="114300" indent="0">
              <a:lnSpc>
                <a:spcPct val="170000"/>
              </a:lnSpc>
              <a:buNone/>
            </a:pPr>
            <a:r>
              <a:rPr lang="en-US"/>
              <a:t> </a:t>
            </a: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1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F84E-FD24-4F65-ABCA-980B90A9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Thank You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F85224-03C2-4DF8-B6AE-646CA1E9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110" y="1436125"/>
            <a:ext cx="4623618" cy="30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1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C19D-F103-4094-A350-37EEC9DA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C769340-4CC3-453B-828B-8345BBDE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2" y="1695557"/>
            <a:ext cx="8180387" cy="5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1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Recommendation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981025"/>
            <a:ext cx="8520600" cy="3792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For the Bet Performer, our regression model predicted value of the ship to be $125.8 million, with a 95% confidence interval between $118.8 and $132.7 million</a:t>
            </a:r>
          </a:p>
          <a:p>
            <a:endParaRPr lang="en-US" dirty="0"/>
          </a:p>
          <a:p>
            <a:r>
              <a:rPr lang="en-GB" dirty="0"/>
              <a:t>We have used the linear regression approach that uses ship age (Years), deadweight tons (1000s) and economic data in the form of the trailing 1-Year Baltic </a:t>
            </a:r>
            <a:r>
              <a:rPr lang="en-GB" dirty="0" err="1"/>
              <a:t>Capesize</a:t>
            </a:r>
            <a:r>
              <a:rPr lang="en-GB" dirty="0"/>
              <a:t> index</a:t>
            </a:r>
          </a:p>
          <a:p>
            <a:pPr marL="114300" indent="0">
              <a:buNone/>
            </a:pPr>
            <a:endParaRPr dirty="0"/>
          </a:p>
          <a:p>
            <a:pPr lvl="0"/>
            <a:r>
              <a:rPr lang="en-GB" dirty="0"/>
              <a:t>The predicted price being an estimate might be subject to increase or decrease in case of additional information the client may have (</a:t>
            </a:r>
            <a:r>
              <a:rPr lang="en-GB" dirty="0" err="1"/>
              <a:t>eg</a:t>
            </a:r>
            <a:r>
              <a:rPr lang="en-GB" dirty="0"/>
              <a:t>, Ship Conditions, </a:t>
            </a:r>
            <a:r>
              <a:rPr lang="en-US" dirty="0"/>
              <a:t>shipyard (original builder) , location</a:t>
            </a:r>
            <a:r>
              <a:rPr lang="en-GB" dirty="0"/>
              <a:t>  etc)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EB96-76A5-4A19-AD1E-31650073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Bet Performer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111EC-FA8E-4EDB-BED8-C197C6F7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61761"/>
            <a:ext cx="8520600" cy="3416400"/>
          </a:xfrm>
        </p:spPr>
        <p:txBody>
          <a:bodyPr/>
          <a:lstStyle/>
          <a:p>
            <a:r>
              <a:rPr lang="en-US" dirty="0"/>
              <a:t>11-year-old</a:t>
            </a:r>
          </a:p>
          <a:p>
            <a:r>
              <a:rPr lang="en-US" dirty="0"/>
              <a:t>172,000 DWT</a:t>
            </a:r>
            <a:endParaRPr lang="en-US" dirty="0">
              <a:cs typeface="Calibri"/>
            </a:endParaRPr>
          </a:p>
          <a:p>
            <a:r>
              <a:rPr lang="en-US" dirty="0"/>
              <a:t>9 holds and hatches</a:t>
            </a:r>
          </a:p>
          <a:p>
            <a:r>
              <a:rPr lang="en-US" dirty="0"/>
              <a:t>Burmeister &amp;</a:t>
            </a:r>
            <a:r>
              <a:rPr lang="en-US" dirty="0">
                <a:cs typeface="Calibri"/>
              </a:rPr>
              <a:t> Wain (B&amp;W) 6S70MC Engine</a:t>
            </a:r>
          </a:p>
          <a:p>
            <a:r>
              <a:rPr lang="en-US" dirty="0">
                <a:cs typeface="Calibri"/>
              </a:rPr>
              <a:t>Sold 2 years ago at  $70 million</a:t>
            </a:r>
          </a:p>
          <a:p>
            <a:r>
              <a:rPr lang="en-US" dirty="0">
                <a:cs typeface="Calibri"/>
              </a:rPr>
              <a:t>Built by: Nihon </a:t>
            </a:r>
            <a:r>
              <a:rPr lang="en-US" dirty="0" err="1">
                <a:cs typeface="Calibri"/>
              </a:rPr>
              <a:t>Kōkan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KabushikiKaisha</a:t>
            </a:r>
            <a:r>
              <a:rPr lang="en-US" dirty="0">
                <a:cs typeface="Calibri"/>
              </a:rPr>
              <a:t> (NKK) in Japan(1997)</a:t>
            </a:r>
          </a:p>
        </p:txBody>
      </p:sp>
      <p:pic>
        <p:nvPicPr>
          <p:cNvPr id="4" name="Picture 4" descr="A small boat in a body of water&#10;&#10;Description generated with very high confidence">
            <a:extLst>
              <a:ext uri="{FF2B5EF4-FFF2-40B4-BE49-F238E27FC236}">
                <a16:creationId xmlns:a16="http://schemas.microsoft.com/office/drawing/2014/main" id="{39222663-482D-49CC-94BF-55950325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30" y="2357325"/>
            <a:ext cx="5237841" cy="31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 lang="en-US">
              <a:cs typeface="Calibri Light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/>
              <a:t>A Linear Regression approach is used to predict the cost of the ship. Five different linear models are built, taking independent variables into consideration</a:t>
            </a:r>
          </a:p>
          <a:p>
            <a:pPr marL="0" indent="0">
              <a:buNone/>
            </a:pPr>
            <a:endParaRPr lang="en-GB" dirty="0"/>
          </a:p>
          <a:p>
            <a:pPr marL="285750" indent="-285750">
              <a:lnSpc>
                <a:spcPct val="114999"/>
              </a:lnSpc>
            </a:pPr>
            <a:r>
              <a:rPr lang="en-GB" dirty="0"/>
              <a:t>These models are changed based on R</a:t>
            </a:r>
            <a:r>
              <a:rPr lang="en-GB" baseline="30000" dirty="0"/>
              <a:t>2</a:t>
            </a:r>
            <a:r>
              <a:rPr lang="en-GB" dirty="0"/>
              <a:t> value and confidence level and the best model (model five) is selected</a:t>
            </a:r>
          </a:p>
          <a:p>
            <a:pPr marL="285750" indent="-285750">
              <a:lnSpc>
                <a:spcPct val="114999"/>
              </a:lnSpc>
            </a:pPr>
            <a:endParaRPr lang="en-GB" dirty="0">
              <a:cs typeface="Calibri"/>
            </a:endParaRPr>
          </a:p>
          <a:p>
            <a:pPr marL="285750" indent="-285750">
              <a:lnSpc>
                <a:spcPct val="114999"/>
              </a:lnSpc>
            </a:pPr>
            <a:r>
              <a:rPr lang="en-GB" dirty="0"/>
              <a:t>Model five gives the most accurate prediction of the value of the ship based on data that was provided</a:t>
            </a:r>
            <a:endParaRPr lang="en-GB" dirty="0">
              <a:cs typeface="Calibri"/>
            </a:endParaRPr>
          </a:p>
          <a:p>
            <a:pPr marL="0" indent="0">
              <a:lnSpc>
                <a:spcPct val="114999"/>
              </a:lnSpc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1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/>
              <a:t>The variables taken into consideration are the </a:t>
            </a:r>
            <a:r>
              <a:rPr lang="en-GB" b="1"/>
              <a:t>sale price</a:t>
            </a:r>
            <a:r>
              <a:rPr lang="en-GB"/>
              <a:t> of the ship and the </a:t>
            </a:r>
            <a:r>
              <a:rPr lang="en-GB" b="1"/>
              <a:t>year</a:t>
            </a:r>
            <a:r>
              <a:rPr lang="en-GB"/>
              <a:t> in which it was built.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9BE1653-1BE4-4057-A784-2DF0F89C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3254778"/>
            <a:ext cx="7953375" cy="1088217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0A4F8C1A-B0DA-4EB9-B223-BF7027E5B6BA}"/>
              </a:ext>
            </a:extLst>
          </p:cNvPr>
          <p:cNvSpPr/>
          <p:nvPr/>
        </p:nvSpPr>
        <p:spPr>
          <a:xfrm>
            <a:off x="3488309" y="2273046"/>
            <a:ext cx="484632" cy="97840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8D6F8B0-91E9-4E10-9726-30045F0EF41A}"/>
              </a:ext>
            </a:extLst>
          </p:cNvPr>
          <p:cNvSpPr/>
          <p:nvPr/>
        </p:nvSpPr>
        <p:spPr>
          <a:xfrm>
            <a:off x="4702745" y="2273046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68FC74-3295-4621-8E72-73F2020D99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4" y="1019927"/>
            <a:ext cx="6222598" cy="3526522"/>
          </a:xfrm>
          <a:prstGeom prst="rect">
            <a:avLst/>
          </a:prstGeom>
          <a:noFill/>
        </p:spPr>
      </p:pic>
      <p:sp>
        <p:nvSpPr>
          <p:cNvPr id="4" name="Google Shape;78;p17">
            <a:extLst>
              <a:ext uri="{FF2B5EF4-FFF2-40B4-BE49-F238E27FC236}">
                <a16:creationId xmlns:a16="http://schemas.microsoft.com/office/drawing/2014/main" id="{1BE090A8-1457-4BEF-A18D-0BE36D503C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Model 1 - Summary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AE16A7-D792-48C8-82B8-EAC861C45F31}"/>
              </a:ext>
            </a:extLst>
          </p:cNvPr>
          <p:cNvSpPr/>
          <p:nvPr/>
        </p:nvSpPr>
        <p:spPr>
          <a:xfrm>
            <a:off x="4024563" y="4260112"/>
            <a:ext cx="1854367" cy="2351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F04F-CF18-4F38-84EC-D6BD2954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Sale Price vs Year Built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2C8E18-7F5C-45D6-92EE-9771756B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72" y="1016668"/>
            <a:ext cx="6766258" cy="41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2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2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GB"/>
              <a:t>The variables taken into consideration are the </a:t>
            </a:r>
            <a:r>
              <a:rPr lang="en-GB" b="1"/>
              <a:t>sale price</a:t>
            </a:r>
            <a:r>
              <a:rPr lang="en-GB"/>
              <a:t> of the ship, the </a:t>
            </a:r>
            <a:r>
              <a:rPr lang="en-GB" b="1"/>
              <a:t>sale years</a:t>
            </a:r>
            <a:r>
              <a:rPr lang="en-GB"/>
              <a:t> and the </a:t>
            </a:r>
            <a:r>
              <a:rPr lang="en-GB" b="1"/>
              <a:t>year</a:t>
            </a:r>
            <a:r>
              <a:rPr lang="en-GB"/>
              <a:t> in which it was built.</a:t>
            </a:r>
            <a:endParaRPr lang="en-US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0DCBF97-E93F-4032-B066-B427019E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3254778"/>
            <a:ext cx="7953375" cy="1088217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0D671322-3503-40B5-AC02-0AF9FE26695F}"/>
              </a:ext>
            </a:extLst>
          </p:cNvPr>
          <p:cNvSpPr/>
          <p:nvPr/>
        </p:nvSpPr>
        <p:spPr>
          <a:xfrm>
            <a:off x="3488309" y="2273046"/>
            <a:ext cx="484632" cy="97840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85E6159-C623-4B2F-AD19-3BF90E15B49F}"/>
              </a:ext>
            </a:extLst>
          </p:cNvPr>
          <p:cNvSpPr/>
          <p:nvPr/>
        </p:nvSpPr>
        <p:spPr>
          <a:xfrm>
            <a:off x="4702745" y="2273046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F78B272-6E5B-4501-A301-3B6267F28A0F}"/>
              </a:ext>
            </a:extLst>
          </p:cNvPr>
          <p:cNvSpPr/>
          <p:nvPr/>
        </p:nvSpPr>
        <p:spPr>
          <a:xfrm>
            <a:off x="5552057" y="2273046"/>
            <a:ext cx="484632" cy="9784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2 –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4BC461-9CB1-4E3D-942D-5E9548D0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0" y="1017815"/>
            <a:ext cx="6118559" cy="36806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CD7682-5704-4E95-AB29-70361F858F0D}"/>
              </a:ext>
            </a:extLst>
          </p:cNvPr>
          <p:cNvSpPr/>
          <p:nvPr/>
        </p:nvSpPr>
        <p:spPr>
          <a:xfrm>
            <a:off x="4182478" y="2648451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266</Words>
  <Application>Microsoft Office PowerPoint</Application>
  <PresentationFormat>On-screen Show (16:9)</PresentationFormat>
  <Paragraphs>55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Bet Performer Valuation</vt:lpstr>
      <vt:lpstr>Recommendation</vt:lpstr>
      <vt:lpstr>Bet Performer </vt:lpstr>
      <vt:lpstr>Methodology</vt:lpstr>
      <vt:lpstr>Model 1</vt:lpstr>
      <vt:lpstr>Model 1 - Summary</vt:lpstr>
      <vt:lpstr>Sale Price vs Year Built</vt:lpstr>
      <vt:lpstr>Model 2</vt:lpstr>
      <vt:lpstr>Model 2 – Summary</vt:lpstr>
      <vt:lpstr>Model 3</vt:lpstr>
      <vt:lpstr>Model 3 – Summary</vt:lpstr>
      <vt:lpstr>Model 4</vt:lpstr>
      <vt:lpstr>Capesize Index</vt:lpstr>
      <vt:lpstr>Model 4 – Summary</vt:lpstr>
      <vt:lpstr>Model 5</vt:lpstr>
      <vt:lpstr>Model 5 – Summary</vt:lpstr>
      <vt:lpstr>Overview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610 Class Project: Ship Valuation</dc:title>
  <cp:lastModifiedBy>Gandhi,Vinay Sudhanshu</cp:lastModifiedBy>
  <cp:revision>364</cp:revision>
  <dcterms:modified xsi:type="dcterms:W3CDTF">2018-12-06T17:44:53Z</dcterms:modified>
</cp:coreProperties>
</file>