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5" r:id="rId6"/>
    <p:sldId id="259" r:id="rId7"/>
    <p:sldId id="267" r:id="rId8"/>
    <p:sldId id="269" r:id="rId9"/>
    <p:sldId id="271" r:id="rId10"/>
    <p:sldId id="266" r:id="rId11"/>
    <p:sldId id="261" r:id="rId12"/>
    <p:sldId id="260" r:id="rId13"/>
    <p:sldId id="262" r:id="rId14"/>
    <p:sldId id="273" r:id="rId15"/>
    <p:sldId id="272" r:id="rId16"/>
    <p:sldId id="268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wisc.edu\u\t\j\tjn\papers\prelim\figs\prism-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55893292668027E-2"/>
          <c:y val="0.22934747739865849"/>
          <c:w val="0.82037586083862424"/>
          <c:h val="0.64767096821230674"/>
        </c:manualLayout>
      </c:layout>
      <c:ofPieChart>
        <c:ofPieType val="bar"/>
        <c:varyColors val="1"/>
        <c:ser>
          <c:idx val="0"/>
          <c:order val="0"/>
          <c:dPt>
            <c:idx val="7"/>
            <c:bubble3D val="0"/>
            <c:explosion val="12"/>
          </c:dPt>
          <c:dLbls>
            <c:dLbl>
              <c:idx val="1"/>
              <c:layout>
                <c:manualLayout>
                  <c:x val="0.1427561242344707"/>
                  <c:y val="-7.5720263227966073E-2"/>
                </c:manualLayout>
              </c:layout>
              <c:tx>
                <c:rich>
                  <a:bodyPr/>
                  <a:lstStyle/>
                  <a:p>
                    <a:r>
                      <a:rPr lang="nl-NL" sz="2000" dirty="0" smtClean="0"/>
                      <a:t>Loop </a:t>
                    </a:r>
                    <a:r>
                      <a:rPr lang="nl-NL" sz="2000" dirty="0"/>
                      <a:t>Parallel </a:t>
                    </a:r>
                    <a:endParaRPr lang="nl-NL" sz="2000" dirty="0" smtClean="0"/>
                  </a:p>
                  <a:p>
                    <a:r>
                      <a:rPr lang="nl-NL" sz="2000" dirty="0" smtClean="0"/>
                      <a:t>+ </a:t>
                    </a:r>
                    <a:r>
                      <a:rPr lang="nl-NL" sz="2000" dirty="0"/>
                      <a:t>Irreg Mem.
22%</a:t>
                    </a:r>
                    <a:endParaRPr lang="nl-NL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7072342214206469E-3"/>
                  <c:y val="4.5734908136482516E-3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 smtClean="0"/>
                      <a:t>Other</a:t>
                    </a:r>
                    <a:r>
                      <a:rPr lang="en-US" sz="2000" baseline="0" dirty="0" smtClean="0"/>
                      <a:t> </a:t>
                    </a:r>
                    <a:r>
                      <a:rPr lang="en-US" sz="2000" dirty="0" smtClean="0"/>
                      <a:t>8</a:t>
                    </a:r>
                    <a:r>
                      <a:rPr lang="en-US" sz="2000" dirty="0"/>
                      <a:t>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4152700186219749"/>
                  <c:y val="-6.94444444444444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2662942271880828"/>
                  <c:y val="-9.2592592592593437E-3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Short </a:t>
                    </a:r>
                  </a:p>
                  <a:p>
                    <a:r>
                      <a:rPr lang="en-US" sz="2000"/>
                      <a:t>Func</a:t>
                    </a:r>
                    <a:r>
                      <a:rPr lang="en-US" sz="2000" baseline="0"/>
                      <a:t> </a:t>
                    </a:r>
                    <a:r>
                      <a:rPr lang="en-US" sz="2000"/>
                      <a:t>6%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3.5226596675415472E-2"/>
                  <c:y val="9.62157176005173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2000"/>
                      <a:t>Accel. Incompatible
25%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'[accel region bdown.xlsx]Sheet1'!$A$6:$G$6</c:f>
              <c:strCache>
                <c:ptCount val="7"/>
                <c:pt idx="0">
                  <c:v>Mem. Latency</c:v>
                </c:pt>
                <c:pt idx="1">
                  <c:v>Loop Parallel + Irreg Mem.</c:v>
                </c:pt>
                <c:pt idx="2">
                  <c:v>Accel. Serialization</c:v>
                </c:pt>
                <c:pt idx="3">
                  <c:v>Other</c:v>
                </c:pt>
                <c:pt idx="4">
                  <c:v>Outer Loop</c:v>
                </c:pt>
                <c:pt idx="5">
                  <c:v>Short Function</c:v>
                </c:pt>
                <c:pt idx="6">
                  <c:v>Recursion</c:v>
                </c:pt>
              </c:strCache>
            </c:strRef>
          </c:cat>
          <c:val>
            <c:numRef>
              <c:f>'[accel region bdown.xlsx]Sheet1'!$A$7:$G$7</c:f>
              <c:numCache>
                <c:formatCode>General</c:formatCode>
                <c:ptCount val="7"/>
                <c:pt idx="0">
                  <c:v>20.83</c:v>
                </c:pt>
                <c:pt idx="1">
                  <c:v>22.29</c:v>
                </c:pt>
                <c:pt idx="2">
                  <c:v>23.32</c:v>
                </c:pt>
                <c:pt idx="3">
                  <c:v>7.77</c:v>
                </c:pt>
                <c:pt idx="4">
                  <c:v>18.22</c:v>
                </c:pt>
                <c:pt idx="5">
                  <c:v>5.65</c:v>
                </c:pt>
                <c:pt idx="6">
                  <c:v>1.02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21675258211974E-2"/>
          <c:y val="3.8064012607547812E-2"/>
          <c:w val="0.88615855776621355"/>
          <c:h val="0.631831475479427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'[prism-workbook.xlsx]Sheet3'!$T$1:$T$2</c:f>
              <c:strCache>
                <c:ptCount val="1"/>
                <c:pt idx="0">
                  <c:v>Hot Trace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9359628524339147E-2"/>
                  <c:y val="-8.94568630084371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'[prism-workbook.xlsx]Sheet3'!$T$3:$T$46</c:f>
              <c:numCache>
                <c:formatCode>0%</c:formatCode>
                <c:ptCount val="44"/>
                <c:pt idx="0">
                  <c:v>0.24542440268047733</c:v>
                </c:pt>
                <c:pt idx="1">
                  <c:v>7.4761751457336934E-2</c:v>
                </c:pt>
                <c:pt idx="2">
                  <c:v>0.57306908299372517</c:v>
                </c:pt>
                <c:pt idx="3">
                  <c:v>0.16278565788973937</c:v>
                </c:pt>
                <c:pt idx="4">
                  <c:v>0.18002330476498882</c:v>
                </c:pt>
                <c:pt idx="5">
                  <c:v>0.61808120406515965</c:v>
                </c:pt>
                <c:pt idx="6">
                  <c:v>0.12093722109684132</c:v>
                </c:pt>
                <c:pt idx="7">
                  <c:v>0.42700100422286336</c:v>
                </c:pt>
                <c:pt idx="8">
                  <c:v>0.56173816308212265</c:v>
                </c:pt>
                <c:pt idx="9">
                  <c:v>0.21483608869924592</c:v>
                </c:pt>
                <c:pt idx="10">
                  <c:v>0.11715808297099854</c:v>
                </c:pt>
                <c:pt idx="11">
                  <c:v>0.35639708068647208</c:v>
                </c:pt>
                <c:pt idx="12">
                  <c:v>0.64124314968230689</c:v>
                </c:pt>
                <c:pt idx="13">
                  <c:v>0.91206274443813717</c:v>
                </c:pt>
                <c:pt idx="14">
                  <c:v>0.94007986982379765</c:v>
                </c:pt>
                <c:pt idx="15">
                  <c:v>0.67357468101765239</c:v>
                </c:pt>
                <c:pt idx="16">
                  <c:v>0.77828243097713068</c:v>
                </c:pt>
                <c:pt idx="17">
                  <c:v>0.35559242737460561</c:v>
                </c:pt>
                <c:pt idx="18">
                  <c:v>0.79660589945416105</c:v>
                </c:pt>
                <c:pt idx="19">
                  <c:v>0.83249722639657464</c:v>
                </c:pt>
                <c:pt idx="20">
                  <c:v>0.77518496515756663</c:v>
                </c:pt>
                <c:pt idx="21">
                  <c:v>0.17456413053888836</c:v>
                </c:pt>
                <c:pt idx="22">
                  <c:v>0.67970791770191141</c:v>
                </c:pt>
                <c:pt idx="23">
                  <c:v>0.554169475241996</c:v>
                </c:pt>
                <c:pt idx="24">
                  <c:v>0.47819764266220904</c:v>
                </c:pt>
                <c:pt idx="25">
                  <c:v>0.62299697487045858</c:v>
                </c:pt>
                <c:pt idx="26">
                  <c:v>0.30145784193924235</c:v>
                </c:pt>
                <c:pt idx="27">
                  <c:v>0.49870707927087748</c:v>
                </c:pt>
                <c:pt idx="28">
                  <c:v>0.88611579828685516</c:v>
                </c:pt>
                <c:pt idx="29">
                  <c:v>0.9860171089323807</c:v>
                </c:pt>
                <c:pt idx="30">
                  <c:v>6.117731118842102E-2</c:v>
                </c:pt>
                <c:pt idx="31">
                  <c:v>0</c:v>
                </c:pt>
                <c:pt idx="32">
                  <c:v>0.98699492845067738</c:v>
                </c:pt>
                <c:pt idx="33">
                  <c:v>0.68147291251446018</c:v>
                </c:pt>
                <c:pt idx="34">
                  <c:v>0.85173927910128533</c:v>
                </c:pt>
                <c:pt idx="35">
                  <c:v>0.99931638202750206</c:v>
                </c:pt>
                <c:pt idx="36">
                  <c:v>0.75863233591070245</c:v>
                </c:pt>
                <c:pt idx="37">
                  <c:v>0.98877437143044711</c:v>
                </c:pt>
                <c:pt idx="38">
                  <c:v>0.91262077285088294</c:v>
                </c:pt>
                <c:pt idx="39">
                  <c:v>0.92176105902380767</c:v>
                </c:pt>
                <c:pt idx="40">
                  <c:v>0.99993275829607453</c:v>
                </c:pt>
                <c:pt idx="41">
                  <c:v>0.10705102312246928</c:v>
                </c:pt>
                <c:pt idx="43">
                  <c:v>0.56687484624508233</c:v>
                </c:pt>
              </c:numCache>
            </c:numRef>
          </c:val>
        </c:ser>
        <c:ser>
          <c:idx val="1"/>
          <c:order val="1"/>
          <c:tx>
            <c:strRef>
              <c:f>'[prism-workbook.xlsx]Sheet3'!$U$1:$U$2</c:f>
              <c:strCache>
                <c:ptCount val="1"/>
                <c:pt idx="0">
                  <c:v>Flat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8065533913721789E-2"/>
                  <c:y val="-2.98213022853061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'[prism-workbook.xlsx]Sheet3'!$U$3:$U$46</c:f>
              <c:numCache>
                <c:formatCode>0%</c:formatCode>
                <c:ptCount val="44"/>
                <c:pt idx="0">
                  <c:v>0</c:v>
                </c:pt>
                <c:pt idx="1">
                  <c:v>0.11261046937316364</c:v>
                </c:pt>
                <c:pt idx="2">
                  <c:v>0.21783972458983994</c:v>
                </c:pt>
                <c:pt idx="3">
                  <c:v>6.9181263405146867E-2</c:v>
                </c:pt>
                <c:pt idx="4">
                  <c:v>6.6863665402630626E-2</c:v>
                </c:pt>
                <c:pt idx="5">
                  <c:v>1.985539477071149E-2</c:v>
                </c:pt>
                <c:pt idx="6">
                  <c:v>6.8170367935614512E-3</c:v>
                </c:pt>
                <c:pt idx="7">
                  <c:v>0.27549704605018627</c:v>
                </c:pt>
                <c:pt idx="8">
                  <c:v>4.933647751718636E-2</c:v>
                </c:pt>
                <c:pt idx="9">
                  <c:v>8.5019612780021819E-2</c:v>
                </c:pt>
                <c:pt idx="10">
                  <c:v>1.2874075521101851E-2</c:v>
                </c:pt>
                <c:pt idx="11">
                  <c:v>3.20147205788388E-2</c:v>
                </c:pt>
                <c:pt idx="12">
                  <c:v>0.12564990048231559</c:v>
                </c:pt>
                <c:pt idx="13">
                  <c:v>7.6092410658561427E-2</c:v>
                </c:pt>
                <c:pt idx="14">
                  <c:v>3.042340191036003E-2</c:v>
                </c:pt>
                <c:pt idx="15">
                  <c:v>0.11938317599127295</c:v>
                </c:pt>
                <c:pt idx="16">
                  <c:v>0.12152313490035067</c:v>
                </c:pt>
                <c:pt idx="17">
                  <c:v>0.11791426395386792</c:v>
                </c:pt>
                <c:pt idx="18">
                  <c:v>0.10998514167488846</c:v>
                </c:pt>
                <c:pt idx="19">
                  <c:v>0.10143456794368376</c:v>
                </c:pt>
                <c:pt idx="20">
                  <c:v>0.16294164886577295</c:v>
                </c:pt>
                <c:pt idx="21">
                  <c:v>9.4970486984979952E-2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0.16515410189594754</c:v>
                </c:pt>
                <c:pt idx="26">
                  <c:v>0.68250873852624405</c:v>
                </c:pt>
                <c:pt idx="27">
                  <c:v>0.49919457397202205</c:v>
                </c:pt>
                <c:pt idx="28">
                  <c:v>6.3229213627874023E-2</c:v>
                </c:pt>
                <c:pt idx="29">
                  <c:v>0</c:v>
                </c:pt>
                <c:pt idx="30">
                  <c:v>0.59850068335235396</c:v>
                </c:pt>
                <c:pt idx="31">
                  <c:v>0</c:v>
                </c:pt>
                <c:pt idx="32">
                  <c:v>7.7716136098478538E-3</c:v>
                </c:pt>
                <c:pt idx="33">
                  <c:v>0.29374625430319584</c:v>
                </c:pt>
                <c:pt idx="34">
                  <c:v>2.4394288256526665E-2</c:v>
                </c:pt>
                <c:pt idx="35">
                  <c:v>4.8818582414631264E-4</c:v>
                </c:pt>
                <c:pt idx="36">
                  <c:v>0.23698094056534139</c:v>
                </c:pt>
                <c:pt idx="37">
                  <c:v>4.0307227729271975E-3</c:v>
                </c:pt>
                <c:pt idx="38">
                  <c:v>3.1469681822444244E-2</c:v>
                </c:pt>
                <c:pt idx="39">
                  <c:v>4.5080925883578524E-2</c:v>
                </c:pt>
                <c:pt idx="40">
                  <c:v>6.1034777409270251E-5</c:v>
                </c:pt>
                <c:pt idx="41">
                  <c:v>0.42254908721909695</c:v>
                </c:pt>
                <c:pt idx="43">
                  <c:v>0.12103303967993802</c:v>
                </c:pt>
              </c:numCache>
            </c:numRef>
          </c:val>
        </c:ser>
        <c:ser>
          <c:idx val="2"/>
          <c:order val="2"/>
          <c:tx>
            <c:strRef>
              <c:f>'[prism-workbook.xlsx]Sheet3'!$V$1:$V$2</c:f>
              <c:strCache>
                <c:ptCount val="1"/>
                <c:pt idx="0">
                  <c:v>Any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4245503461277951E-2"/>
                  <c:y val="-5.96379086722910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'[prism-workbook.xlsx]Sheet3'!$V$3:$V$46</c:f>
              <c:numCache>
                <c:formatCode>0%</c:formatCode>
                <c:ptCount val="44"/>
                <c:pt idx="0">
                  <c:v>3.3107243199935973E-3</c:v>
                </c:pt>
                <c:pt idx="1">
                  <c:v>3.4623244514772271E-2</c:v>
                </c:pt>
                <c:pt idx="2">
                  <c:v>1.8704495917491514E-3</c:v>
                </c:pt>
                <c:pt idx="3">
                  <c:v>5.9643570012406243E-2</c:v>
                </c:pt>
                <c:pt idx="4">
                  <c:v>6.9272617015232865E-2</c:v>
                </c:pt>
                <c:pt idx="5">
                  <c:v>1.79085442881333E-2</c:v>
                </c:pt>
                <c:pt idx="6">
                  <c:v>0.13899279285895524</c:v>
                </c:pt>
                <c:pt idx="7">
                  <c:v>4.7285454510925537E-3</c:v>
                </c:pt>
                <c:pt idx="8">
                  <c:v>2.6557063119727109E-2</c:v>
                </c:pt>
                <c:pt idx="9">
                  <c:v>0.27163998035171888</c:v>
                </c:pt>
                <c:pt idx="10">
                  <c:v>0.53937652579830242</c:v>
                </c:pt>
                <c:pt idx="11">
                  <c:v>3.3442700281722244E-3</c:v>
                </c:pt>
                <c:pt idx="12">
                  <c:v>4.8477436875688819E-3</c:v>
                </c:pt>
                <c:pt idx="13">
                  <c:v>0</c:v>
                </c:pt>
                <c:pt idx="14">
                  <c:v>2.2103267575173638E-3</c:v>
                </c:pt>
                <c:pt idx="15">
                  <c:v>3.1743079255708857E-2</c:v>
                </c:pt>
                <c:pt idx="16">
                  <c:v>1.2335099098733133E-2</c:v>
                </c:pt>
                <c:pt idx="17">
                  <c:v>4.6240887825046241E-2</c:v>
                </c:pt>
                <c:pt idx="18">
                  <c:v>2.1588731043000891E-2</c:v>
                </c:pt>
                <c:pt idx="19">
                  <c:v>8.2404067062637892E-3</c:v>
                </c:pt>
                <c:pt idx="20">
                  <c:v>9.3824106049871653E-4</c:v>
                </c:pt>
                <c:pt idx="21">
                  <c:v>0.14863046838759306</c:v>
                </c:pt>
                <c:pt idx="22">
                  <c:v>7.3263456034564328E-2</c:v>
                </c:pt>
                <c:pt idx="23">
                  <c:v>4.0891404602448965E-2</c:v>
                </c:pt>
                <c:pt idx="24">
                  <c:v>0.34852347273805656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1.2302768037103567E-2</c:v>
                </c:pt>
                <c:pt idx="30">
                  <c:v>0</c:v>
                </c:pt>
                <c:pt idx="31">
                  <c:v>0.26981129638479523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5.2210374023075143E-2</c:v>
                </c:pt>
              </c:numCache>
            </c:numRef>
          </c:val>
        </c:ser>
        <c:ser>
          <c:idx val="3"/>
          <c:order val="3"/>
          <c:tx>
            <c:strRef>
              <c:f>'[prism-workbook.xlsx]Sheet3'!$W$1:$W$2</c:f>
              <c:strCache>
                <c:ptCount val="1"/>
                <c:pt idx="0">
                  <c:v>Any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6818179060807332E-2"/>
                  <c:y val="-5.96402566214514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'[prism-workbook.xlsx]Sheet3'!$W$3:$W$46</c:f>
              <c:numCache>
                <c:formatCode>0%</c:formatCode>
                <c:ptCount val="44"/>
                <c:pt idx="0">
                  <c:v>0.74755940309763236</c:v>
                </c:pt>
                <c:pt idx="1">
                  <c:v>0.46335122359515718</c:v>
                </c:pt>
                <c:pt idx="2">
                  <c:v>0.20429440993276038</c:v>
                </c:pt>
                <c:pt idx="3">
                  <c:v>0.24829892452023111</c:v>
                </c:pt>
                <c:pt idx="4">
                  <c:v>0.34332635139020412</c:v>
                </c:pt>
                <c:pt idx="5">
                  <c:v>0.34266873491331101</c:v>
                </c:pt>
                <c:pt idx="6">
                  <c:v>0.22389900085003234</c:v>
                </c:pt>
                <c:pt idx="7">
                  <c:v>0.28538226700613695</c:v>
                </c:pt>
                <c:pt idx="8">
                  <c:v>0.20828874746441914</c:v>
                </c:pt>
                <c:pt idx="9">
                  <c:v>9.4232186019492833E-2</c:v>
                </c:pt>
                <c:pt idx="10">
                  <c:v>5.2214096073076956E-2</c:v>
                </c:pt>
                <c:pt idx="11">
                  <c:v>0.56676224871701952</c:v>
                </c:pt>
                <c:pt idx="12">
                  <c:v>0.21268334979591902</c:v>
                </c:pt>
                <c:pt idx="13">
                  <c:v>1.1717254803518165E-2</c:v>
                </c:pt>
                <c:pt idx="14">
                  <c:v>2.332150333411892E-2</c:v>
                </c:pt>
                <c:pt idx="15">
                  <c:v>0.13528961063156678</c:v>
                </c:pt>
                <c:pt idx="16">
                  <c:v>5.7220589954693181E-2</c:v>
                </c:pt>
                <c:pt idx="17">
                  <c:v>6.6414608493816418E-2</c:v>
                </c:pt>
                <c:pt idx="18">
                  <c:v>2.2578384909466499E-2</c:v>
                </c:pt>
                <c:pt idx="19">
                  <c:v>1.0331015208746094E-2</c:v>
                </c:pt>
                <c:pt idx="20">
                  <c:v>5.4934331261770449E-2</c:v>
                </c:pt>
                <c:pt idx="21">
                  <c:v>0.28187220257453127</c:v>
                </c:pt>
                <c:pt idx="22">
                  <c:v>6.3790547849597229E-2</c:v>
                </c:pt>
                <c:pt idx="23">
                  <c:v>0.40262555815875545</c:v>
                </c:pt>
                <c:pt idx="24">
                  <c:v>3.9730121115075949E-2</c:v>
                </c:pt>
                <c:pt idx="25">
                  <c:v>0.21183020337257016</c:v>
                </c:pt>
                <c:pt idx="26">
                  <c:v>1.4936485833641195E-2</c:v>
                </c:pt>
                <c:pt idx="27">
                  <c:v>0</c:v>
                </c:pt>
                <c:pt idx="28">
                  <c:v>5.0286597539769433E-2</c:v>
                </c:pt>
                <c:pt idx="29">
                  <c:v>1.3770657674832007E-3</c:v>
                </c:pt>
                <c:pt idx="30">
                  <c:v>3.1135384319753202E-2</c:v>
                </c:pt>
                <c:pt idx="31">
                  <c:v>1.8516461516603595E-2</c:v>
                </c:pt>
                <c:pt idx="32">
                  <c:v>5.1810757398985689E-3</c:v>
                </c:pt>
                <c:pt idx="33">
                  <c:v>2.4585708511616886E-2</c:v>
                </c:pt>
                <c:pt idx="34">
                  <c:v>4.9786738962095296E-2</c:v>
                </c:pt>
                <c:pt idx="35">
                  <c:v>1.9078526460890381E-4</c:v>
                </c:pt>
                <c:pt idx="36">
                  <c:v>4.141514006837395E-3</c:v>
                </c:pt>
                <c:pt idx="37">
                  <c:v>7.1030000656469505E-3</c:v>
                </c:pt>
                <c:pt idx="38">
                  <c:v>5.5882525902885831E-2</c:v>
                </c:pt>
                <c:pt idx="39">
                  <c:v>3.3024620779022788E-2</c:v>
                </c:pt>
                <c:pt idx="40">
                  <c:v>0</c:v>
                </c:pt>
                <c:pt idx="41">
                  <c:v>0.4702915184772864</c:v>
                </c:pt>
                <c:pt idx="43">
                  <c:v>0.1462156275650183</c:v>
                </c:pt>
              </c:numCache>
            </c:numRef>
          </c:val>
        </c:ser>
        <c:ser>
          <c:idx val="4"/>
          <c:order val="4"/>
          <c:tx>
            <c:strRef>
              <c:f>'[prism-workbook.xlsx]Sheet3'!$X$1:$X$2</c:f>
              <c:strCache>
                <c:ptCount val="1"/>
                <c:pt idx="0">
                  <c:v>Direct Recursion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'[prism-workbook.xlsx]Sheet3'!$X$3:$X$46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0.17564186112035643</c:v>
                </c:pt>
                <c:pt idx="4">
                  <c:v>0</c:v>
                </c:pt>
                <c:pt idx="5">
                  <c:v>0</c:v>
                </c:pt>
                <c:pt idx="6">
                  <c:v>7.2119995356939359E-2</c:v>
                </c:pt>
                <c:pt idx="7">
                  <c:v>7.884738815436039E-7</c:v>
                </c:pt>
                <c:pt idx="8">
                  <c:v>0</c:v>
                </c:pt>
                <c:pt idx="9">
                  <c:v>2.2577588756964827E-2</c:v>
                </c:pt>
                <c:pt idx="10">
                  <c:v>8.9414074758921872E-7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6.4366935202116605E-3</c:v>
                </c:pt>
              </c:numCache>
            </c:numRef>
          </c:val>
        </c:ser>
        <c:ser>
          <c:idx val="5"/>
          <c:order val="5"/>
          <c:tx>
            <c:strRef>
              <c:f>'[prism-workbook.xlsx]Sheet3'!$Y$1:$Y$2</c:f>
              <c:strCache>
                <c:ptCount val="1"/>
                <c:pt idx="0">
                  <c:v>Any Recursion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'[prism-workbook.xlsx]Sheet3'!$Y$3:$Y$46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8.1580834335971422E-2</c:v>
                </c:pt>
                <c:pt idx="4">
                  <c:v>0</c:v>
                </c:pt>
                <c:pt idx="5">
                  <c:v>0</c:v>
                </c:pt>
                <c:pt idx="6">
                  <c:v>8.2819663062748905E-2</c:v>
                </c:pt>
                <c:pt idx="7">
                  <c:v>0</c:v>
                </c:pt>
                <c:pt idx="8">
                  <c:v>0</c:v>
                </c:pt>
                <c:pt idx="9">
                  <c:v>0.31144550697058992</c:v>
                </c:pt>
                <c:pt idx="10">
                  <c:v>1.5602455998201134E-7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6.6501755373117581E-6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1.1329828823081131E-2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766076000"/>
        <c:axId val="766076560"/>
      </c:barChart>
      <c:catAx>
        <c:axId val="76607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766076560"/>
        <c:crosses val="autoZero"/>
        <c:auto val="1"/>
        <c:lblAlgn val="ctr"/>
        <c:lblOffset val="100"/>
        <c:noMultiLvlLbl val="0"/>
      </c:catAx>
      <c:valAx>
        <c:axId val="7660765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766076000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3B87B-2710-43A5-BFA8-952E541299D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09438-1697-4C6F-8C4A-2050808D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9438-1697-4C6F-8C4A-2050808D0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9438-1697-4C6F-8C4A-2050808D0B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7C05-7E81-4634-9C35-33A9C6977C0C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Accelerator Design </a:t>
            </a:r>
            <a:br>
              <a:rPr lang="en-US" dirty="0" smtClean="0"/>
            </a:br>
            <a:r>
              <a:rPr lang="en-US" dirty="0" smtClean="0"/>
              <a:t>By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Nowatzki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" y="44920"/>
            <a:ext cx="9045498" cy="676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114309">
            <a:off x="2057400" y="2005361"/>
            <a:ext cx="1447800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800" y="1219200"/>
            <a:ext cx="1600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Which Bins?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 rot="8366414">
            <a:off x="6143516" y="1631037"/>
            <a:ext cx="2054761" cy="838200"/>
          </a:xfrm>
          <a:prstGeom prst="rightArrow">
            <a:avLst>
              <a:gd name="adj1" fmla="val 48783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19800" y="419100"/>
            <a:ext cx="2971800" cy="1257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Which Accelerators?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36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Our Approach: Design By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Find un-accelerated regions </a:t>
            </a:r>
            <a:r>
              <a:rPr lang="en-US" dirty="0" smtClean="0"/>
              <a:t>through use of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High-Level Design Proposal</a:t>
            </a:r>
            <a:r>
              <a:rPr lang="en-US" dirty="0" smtClean="0"/>
              <a:t>, and enumerate possible design decisions.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Explore the Design Space</a:t>
            </a:r>
            <a:r>
              <a:rPr lang="en-US" dirty="0" smtClean="0"/>
              <a:t>, and prune designs that don’t meet performance/energy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Iteratively Refine the Design</a:t>
            </a:r>
            <a:r>
              <a:rPr lang="en-US" dirty="0" smtClean="0"/>
              <a:t>, concretizing elements of the architecture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1875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1. Find Un-accelerated Regions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243928"/>
              </p:ext>
            </p:extLst>
          </p:nvPr>
        </p:nvGraphicFramePr>
        <p:xfrm>
          <a:off x="228600" y="1143000"/>
          <a:ext cx="9144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267200"/>
            <a:ext cx="95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 +</a:t>
            </a:r>
          </a:p>
          <a:p>
            <a:r>
              <a:rPr lang="en-US" dirty="0" smtClean="0"/>
              <a:t>Scatter/</a:t>
            </a:r>
          </a:p>
          <a:p>
            <a:r>
              <a:rPr lang="en-US" dirty="0" smtClean="0"/>
              <a:t>Gather?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5638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Simplest Possible Architecture?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5024" y="1447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 Current Accelerators?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3352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Accelerator?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Structure Breakdown</a:t>
            </a:r>
            <a:br>
              <a:rPr lang="en-US" dirty="0" smtClean="0"/>
            </a:br>
            <a:r>
              <a:rPr lang="en-US" dirty="0" smtClean="0"/>
              <a:t>(by % of dynamic instructions)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745569"/>
              </p:ext>
            </p:extLst>
          </p:nvPr>
        </p:nvGraphicFramePr>
        <p:xfrm>
          <a:off x="1" y="1752600"/>
          <a:ext cx="9067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0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High Level Design Proposal</a:t>
            </a:r>
            <a:br>
              <a:rPr lang="en-US" dirty="0"/>
            </a:br>
            <a:r>
              <a:rPr lang="en-US" dirty="0"/>
              <a:t>Nested Loop Accelerator (NLA)</a:t>
            </a:r>
          </a:p>
        </p:txBody>
      </p:sp>
    </p:spTree>
    <p:extLst>
      <p:ext uri="{BB962C8B-B14F-4D97-AF65-F5344CB8AC3E}">
        <p14:creationId xmlns:p14="http://schemas.microsoft.com/office/powerpoint/2010/main" val="39539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2. High Level Design Proposal</a:t>
            </a:r>
            <a:br>
              <a:rPr lang="en-US" dirty="0" smtClean="0"/>
            </a:br>
            <a:r>
              <a:rPr lang="en-US" dirty="0" smtClean="0"/>
              <a:t>Nested Loop Accelerator (NLA)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86000"/>
            <a:ext cx="8808720" cy="36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reminder: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Dark Silicon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4401234"/>
            <a:ext cx="1981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Esmaeilzadeh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</a:p>
          <a:p>
            <a:r>
              <a:rPr lang="en-US" dirty="0" smtClean="0"/>
              <a:t>ISCA 2011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380565"/>
            <a:ext cx="4573858" cy="381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381000" y="365760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524620" y="365760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668240" y="365760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811859" y="365760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81000" y="2364280"/>
            <a:ext cx="4573858" cy="1293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Cache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2667620" y="2380565"/>
            <a:ext cx="2287238" cy="3822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2499998"/>
            <a:ext cx="38724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Under ITRS Scaling,</a:t>
            </a:r>
          </a:p>
          <a:p>
            <a:r>
              <a:rPr lang="en-US" sz="3600" b="1" dirty="0" smtClean="0"/>
              <a:t>50% Dark Silicon</a:t>
            </a:r>
          </a:p>
          <a:p>
            <a:r>
              <a:rPr lang="en-US" sz="3600" b="1" dirty="0" smtClean="0"/>
              <a:t>By 8 nm 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60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Reduce Dark Silicon</a:t>
            </a:r>
          </a:p>
          <a:p>
            <a:pPr lvl="1"/>
            <a:r>
              <a:rPr lang="en-US" sz="3600" dirty="0" smtClean="0"/>
              <a:t>Smaller Chips</a:t>
            </a:r>
          </a:p>
          <a:p>
            <a:pPr lvl="1"/>
            <a:r>
              <a:rPr lang="en-US" sz="3600" dirty="0" smtClean="0"/>
              <a:t>Energy Efficient Architectures</a:t>
            </a:r>
          </a:p>
          <a:p>
            <a:r>
              <a:rPr lang="en-US" sz="4000" dirty="0" smtClean="0"/>
              <a:t>Utilize Dark Silicon</a:t>
            </a:r>
          </a:p>
          <a:p>
            <a:pPr lvl="1"/>
            <a:r>
              <a:rPr lang="en-US" sz="3600" dirty="0" smtClean="0"/>
              <a:t>Use “sometimes-on” component</a:t>
            </a:r>
          </a:p>
          <a:p>
            <a:pPr lvl="1"/>
            <a:r>
              <a:rPr lang="en-US" sz="3600" dirty="0" smtClean="0"/>
              <a:t>Design Alternatives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2667000"/>
            <a:ext cx="67056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Accelerators Do Both!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27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Accelerator Design?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2338904"/>
            <a:ext cx="4949916" cy="4214296"/>
            <a:chOff x="381000" y="2364280"/>
            <a:chExt cx="4573859" cy="3826285"/>
          </a:xfrm>
        </p:grpSpPr>
        <p:sp>
          <p:nvSpPr>
            <p:cNvPr id="4" name="Rectangle 3"/>
            <p:cNvSpPr/>
            <p:nvPr/>
          </p:nvSpPr>
          <p:spPr>
            <a:xfrm>
              <a:off x="381000" y="2380565"/>
              <a:ext cx="4573858" cy="381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620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8240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1859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2364280"/>
              <a:ext cx="4573858" cy="12933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Cache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7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Accelerator Design?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1"/>
            <a:ext cx="4949915" cy="5181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381000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618647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856294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093940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92925" y="1371601"/>
            <a:ext cx="494991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Cache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6962" y="2584555"/>
            <a:ext cx="1231685" cy="1149245"/>
            <a:chOff x="386962" y="2590800"/>
            <a:chExt cx="1231685" cy="1149245"/>
          </a:xfrm>
        </p:grpSpPr>
        <p:sp>
          <p:nvSpPr>
            <p:cNvPr id="11" name="Rectangle 10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22398" y="2584555"/>
            <a:ext cx="1231685" cy="1149245"/>
            <a:chOff x="386962" y="2590800"/>
            <a:chExt cx="1231685" cy="1149245"/>
          </a:xfrm>
        </p:grpSpPr>
        <p:sp>
          <p:nvSpPr>
            <p:cNvPr id="34" name="Rectangle 33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57834" y="2584555"/>
            <a:ext cx="1231685" cy="1149245"/>
            <a:chOff x="386962" y="2590800"/>
            <a:chExt cx="1231685" cy="1149245"/>
          </a:xfrm>
        </p:grpSpPr>
        <p:sp>
          <p:nvSpPr>
            <p:cNvPr id="38" name="Rectangle 37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93270" y="2584555"/>
            <a:ext cx="1231685" cy="1149245"/>
            <a:chOff x="386962" y="2590800"/>
            <a:chExt cx="1231685" cy="1149245"/>
          </a:xfrm>
        </p:grpSpPr>
        <p:sp>
          <p:nvSpPr>
            <p:cNvPr id="42" name="Rectangle 41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629031" y="3740046"/>
            <a:ext cx="3701883" cy="2813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45521" y="2581432"/>
            <a:ext cx="1224380" cy="592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46140" y="3193998"/>
            <a:ext cx="611855" cy="546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4651" y="2584554"/>
            <a:ext cx="1224380" cy="1149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60815" y="2584555"/>
            <a:ext cx="1224380" cy="592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3340" y="3160400"/>
            <a:ext cx="611855" cy="573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8935" y="3173947"/>
            <a:ext cx="1224380" cy="562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38801" y="283330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Dark Silicon Solved?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83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design accelerators?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6705600" cy="4343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Challenges</a:t>
            </a:r>
          </a:p>
          <a:p>
            <a:pPr lvl="1"/>
            <a:r>
              <a:rPr lang="en-US" sz="3200" dirty="0" smtClean="0"/>
              <a:t>General </a:t>
            </a:r>
            <a:r>
              <a:rPr lang="en-US" sz="3200" dirty="0" smtClean="0"/>
              <a:t>Purpose vs. Specialized?</a:t>
            </a:r>
          </a:p>
          <a:p>
            <a:pPr lvl="1"/>
            <a:r>
              <a:rPr lang="en-US" sz="3200" dirty="0" smtClean="0"/>
              <a:t>How do the interact with the core?</a:t>
            </a:r>
          </a:p>
          <a:p>
            <a:pPr lvl="1"/>
            <a:r>
              <a:rPr lang="en-US" sz="3200" dirty="0" smtClean="0"/>
              <a:t>What program features do they leverage?</a:t>
            </a:r>
          </a:p>
          <a:p>
            <a:pPr lvl="1"/>
            <a:r>
              <a:rPr lang="en-US" sz="3200" dirty="0" smtClean="0"/>
              <a:t>What hardware mechanisms to employ?</a:t>
            </a:r>
          </a:p>
          <a:p>
            <a:pPr lvl="1"/>
            <a:endParaRPr lang="en-US" sz="3200" dirty="0"/>
          </a:p>
        </p:txBody>
      </p:sp>
      <p:pic>
        <p:nvPicPr>
          <p:cNvPr id="4" name="Picture 2" descr="http://www.dreamstime.com/vector-cartoon-turbo-engine-thumb576947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67000"/>
            <a:ext cx="1955258" cy="215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in Vacuum</a:t>
            </a:r>
            <a:br>
              <a:rPr lang="en-US" dirty="0" smtClean="0"/>
            </a:br>
            <a:r>
              <a:rPr lang="en-US" sz="4000" dirty="0" smtClean="0"/>
              <a:t>“Close your eyes and believe”</a:t>
            </a:r>
            <a:endParaRPr lang="en-US" sz="4000" dirty="0"/>
          </a:p>
        </p:txBody>
      </p:sp>
      <p:pic>
        <p:nvPicPr>
          <p:cNvPr id="1028" name="Picture 4" descr="The Rootes TS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6795"/>
            <a:ext cx="2057400" cy="16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91497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Super-</a:t>
            </a:r>
            <a:r>
              <a:rPr lang="en-US" sz="3600" b="1" dirty="0" err="1" smtClean="0"/>
              <a:t>Celerator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7543800" y="1914973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Mahlke</a:t>
            </a:r>
            <a:r>
              <a:rPr lang="en-US" b="1" dirty="0" smtClean="0"/>
              <a:t> Motors™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38061"/>
              </p:ext>
            </p:extLst>
          </p:nvPr>
        </p:nvGraphicFramePr>
        <p:xfrm>
          <a:off x="304800" y="3429000"/>
          <a:ext cx="8534400" cy="33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 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in Vacuum</a:t>
            </a:r>
            <a:br>
              <a:rPr lang="en-US" dirty="0" smtClean="0"/>
            </a:br>
            <a:r>
              <a:rPr lang="en-US" sz="4000" dirty="0" smtClean="0"/>
              <a:t>“Close your eyes and believe”</a:t>
            </a:r>
            <a:endParaRPr lang="en-US" sz="4000" dirty="0"/>
          </a:p>
        </p:txBody>
      </p:sp>
      <p:pic>
        <p:nvPicPr>
          <p:cNvPr id="1028" name="Picture 4" descr="The Rootes TS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6795"/>
            <a:ext cx="2057400" cy="16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91497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Super-</a:t>
            </a:r>
            <a:r>
              <a:rPr lang="en-US" sz="3600" b="1" dirty="0" err="1" smtClean="0"/>
              <a:t>Celerator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7543800" y="1914973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Mahlke</a:t>
            </a:r>
            <a:r>
              <a:rPr lang="en-US" b="1" dirty="0" smtClean="0"/>
              <a:t> Motors™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25850"/>
              </p:ext>
            </p:extLst>
          </p:nvPr>
        </p:nvGraphicFramePr>
        <p:xfrm>
          <a:off x="304800" y="3429000"/>
          <a:ext cx="8534400" cy="33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GPU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 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4.6x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in Vacuum</a:t>
            </a:r>
            <a:br>
              <a:rPr lang="en-US" dirty="0" smtClean="0"/>
            </a:br>
            <a:r>
              <a:rPr lang="en-US" sz="4000" dirty="0" smtClean="0"/>
              <a:t>“Close your eyes and believe”</a:t>
            </a:r>
            <a:endParaRPr lang="en-US" sz="4000" dirty="0"/>
          </a:p>
        </p:txBody>
      </p:sp>
      <p:pic>
        <p:nvPicPr>
          <p:cNvPr id="1028" name="Picture 4" descr="The Rootes TS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6795"/>
            <a:ext cx="2057400" cy="16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91497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Super-</a:t>
            </a:r>
            <a:r>
              <a:rPr lang="en-US" sz="3600" b="1" dirty="0" err="1" smtClean="0"/>
              <a:t>Celerator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7543800" y="1914973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Mahlke</a:t>
            </a:r>
            <a:r>
              <a:rPr lang="en-US" b="1" dirty="0" smtClean="0"/>
              <a:t> Motors™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17182"/>
              </p:ext>
            </p:extLst>
          </p:nvPr>
        </p:nvGraphicFramePr>
        <p:xfrm>
          <a:off x="304800" y="3429000"/>
          <a:ext cx="8534400" cy="33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GPU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Tony-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 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4.6x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1.4x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331</Words>
  <Application>Microsoft Office PowerPoint</Application>
  <PresentationFormat>On-screen Show (4:3)</PresentationFormat>
  <Paragraphs>148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Accelerator Design  By Modeling</vt:lpstr>
      <vt:lpstr>Dark Silicon</vt:lpstr>
      <vt:lpstr>What to Do?</vt:lpstr>
      <vt:lpstr>Multi Accelerator Design?</vt:lpstr>
      <vt:lpstr>Multi Accelerator Design?</vt:lpstr>
      <vt:lpstr>How to design accelerators?</vt:lpstr>
      <vt:lpstr>Design in Vacuum “Close your eyes and believe”</vt:lpstr>
      <vt:lpstr>Design in Vacuum “Close your eyes and believe”</vt:lpstr>
      <vt:lpstr>Design in Vacuum “Close your eyes and believe”</vt:lpstr>
      <vt:lpstr>PowerPoint Presentation</vt:lpstr>
      <vt:lpstr>Our Approach: Design By Modeling</vt:lpstr>
      <vt:lpstr>Step 1. Find Un-accelerated Regions</vt:lpstr>
      <vt:lpstr>Program Structure Breakdown (by % of dynamic instructions)</vt:lpstr>
      <vt:lpstr>Step 2. High Level Design Proposal Nested Loop Accelerator (NLA)</vt:lpstr>
      <vt:lpstr>Step 2. High Level Design Proposal Nested Loop Accelerator (NLA)</vt:lpstr>
      <vt:lpstr>A reminder: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Accelerator Design  By Modeling</dc:title>
  <dc:creator>Windows Admin</dc:creator>
  <cp:lastModifiedBy>Tony Nowatzki</cp:lastModifiedBy>
  <cp:revision>15</cp:revision>
  <dcterms:created xsi:type="dcterms:W3CDTF">2014-03-25T00:46:38Z</dcterms:created>
  <dcterms:modified xsi:type="dcterms:W3CDTF">2014-03-25T14:01:54Z</dcterms:modified>
</cp:coreProperties>
</file>