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4" r:id="rId4"/>
    <p:sldId id="265" r:id="rId5"/>
    <p:sldId id="259" r:id="rId6"/>
    <p:sldId id="267" r:id="rId7"/>
    <p:sldId id="269" r:id="rId8"/>
    <p:sldId id="271" r:id="rId9"/>
    <p:sldId id="266" r:id="rId10"/>
    <p:sldId id="261" r:id="rId11"/>
    <p:sldId id="274" r:id="rId12"/>
    <p:sldId id="275" r:id="rId13"/>
    <p:sldId id="281" r:id="rId14"/>
    <p:sldId id="260" r:id="rId15"/>
    <p:sldId id="262" r:id="rId16"/>
    <p:sldId id="282" r:id="rId17"/>
    <p:sldId id="273" r:id="rId18"/>
    <p:sldId id="276" r:id="rId19"/>
    <p:sldId id="272" r:id="rId20"/>
    <p:sldId id="263" r:id="rId21"/>
    <p:sldId id="280" r:id="rId22"/>
    <p:sldId id="278" r:id="rId23"/>
    <p:sldId id="27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.wisc.edu\u\t\j\tjn\papers\prelim\figs\prism-workbook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255893292668027E-2"/>
          <c:y val="0.22934747739865849"/>
          <c:w val="0.82037586083862424"/>
          <c:h val="0.64767096821230674"/>
        </c:manualLayout>
      </c:layout>
      <c:ofPieChart>
        <c:ofPieType val="bar"/>
        <c:varyColors val="1"/>
        <c:ser>
          <c:idx val="0"/>
          <c:order val="0"/>
          <c:dPt>
            <c:idx val="7"/>
            <c:bubble3D val="0"/>
            <c:explosion val="12"/>
          </c:dPt>
          <c:dLbls>
            <c:dLbl>
              <c:idx val="1"/>
              <c:layout>
                <c:manualLayout>
                  <c:x val="0.1427561242344707"/>
                  <c:y val="-7.5720263227966073E-2"/>
                </c:manualLayout>
              </c:layout>
              <c:tx>
                <c:rich>
                  <a:bodyPr/>
                  <a:lstStyle/>
                  <a:p>
                    <a:r>
                      <a:rPr lang="nl-NL" sz="2000" dirty="0" smtClean="0"/>
                      <a:t>Loop </a:t>
                    </a:r>
                    <a:r>
                      <a:rPr lang="nl-NL" sz="2000" dirty="0"/>
                      <a:t>Parallel </a:t>
                    </a:r>
                    <a:endParaRPr lang="nl-NL" sz="2000" dirty="0" smtClean="0"/>
                  </a:p>
                  <a:p>
                    <a:r>
                      <a:rPr lang="nl-NL" sz="2000" dirty="0" smtClean="0"/>
                      <a:t>+ </a:t>
                    </a:r>
                    <a:r>
                      <a:rPr lang="nl-NL" sz="2000" dirty="0"/>
                      <a:t>Irreg Mem.
22%</a:t>
                    </a:r>
                    <a:endParaRPr lang="nl-NL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6.7072342214206469E-3"/>
                  <c:y val="4.5734908136482516E-3"/>
                </c:manualLayout>
              </c:layout>
              <c:tx>
                <c:rich>
                  <a:bodyPr/>
                  <a:lstStyle/>
                  <a:p>
                    <a:r>
                      <a:rPr lang="en-US" sz="2000" dirty="0" smtClean="0"/>
                      <a:t>Other</a:t>
                    </a:r>
                    <a:r>
                      <a:rPr lang="en-US" sz="2000" baseline="0" dirty="0" smtClean="0"/>
                      <a:t> </a:t>
                    </a:r>
                    <a:r>
                      <a:rPr lang="en-US" sz="2000" dirty="0" smtClean="0"/>
                      <a:t>8</a:t>
                    </a:r>
                    <a:r>
                      <a:rPr lang="en-US" sz="2000" dirty="0"/>
                      <a:t>%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14152700186219749"/>
                  <c:y val="-6.94444444444444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2662942271880828"/>
                  <c:y val="-9.2592592592593437E-3"/>
                </c:manualLayout>
              </c:layout>
              <c:tx>
                <c:rich>
                  <a:bodyPr/>
                  <a:lstStyle/>
                  <a:p>
                    <a:r>
                      <a:rPr lang="en-US" sz="2000"/>
                      <a:t>Short </a:t>
                    </a:r>
                  </a:p>
                  <a:p>
                    <a:r>
                      <a:rPr lang="en-US" sz="2000"/>
                      <a:t>Func</a:t>
                    </a:r>
                    <a:r>
                      <a:rPr lang="en-US" sz="2000" baseline="0"/>
                      <a:t> </a:t>
                    </a:r>
                    <a:r>
                      <a:rPr lang="en-US" sz="2000"/>
                      <a:t>6%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3.5226596675415472E-2"/>
                  <c:y val="9.621571760051732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2000"/>
                      <a:t>Accel. Incompatible
25%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'[accel region bdown.xlsx]Sheet1'!$A$6:$G$6</c:f>
              <c:strCache>
                <c:ptCount val="7"/>
                <c:pt idx="0">
                  <c:v>Mem. Latency</c:v>
                </c:pt>
                <c:pt idx="1">
                  <c:v>Loop Parallel + Irreg Mem.</c:v>
                </c:pt>
                <c:pt idx="2">
                  <c:v>Accel. Serialization</c:v>
                </c:pt>
                <c:pt idx="3">
                  <c:v>Other</c:v>
                </c:pt>
                <c:pt idx="4">
                  <c:v>Outer Loop</c:v>
                </c:pt>
                <c:pt idx="5">
                  <c:v>Short Function</c:v>
                </c:pt>
                <c:pt idx="6">
                  <c:v>Recursion</c:v>
                </c:pt>
              </c:strCache>
            </c:strRef>
          </c:cat>
          <c:val>
            <c:numRef>
              <c:f>'[accel region bdown.xlsx]Sheet1'!$A$7:$G$7</c:f>
              <c:numCache>
                <c:formatCode>General</c:formatCode>
                <c:ptCount val="7"/>
                <c:pt idx="0">
                  <c:v>20.83</c:v>
                </c:pt>
                <c:pt idx="1">
                  <c:v>22.29</c:v>
                </c:pt>
                <c:pt idx="2">
                  <c:v>23.32</c:v>
                </c:pt>
                <c:pt idx="3">
                  <c:v>7.77</c:v>
                </c:pt>
                <c:pt idx="4">
                  <c:v>18.22</c:v>
                </c:pt>
                <c:pt idx="5">
                  <c:v>5.65</c:v>
                </c:pt>
                <c:pt idx="6">
                  <c:v>1.02</c:v>
                </c:pt>
              </c:numCache>
            </c:numRef>
          </c:val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/>
      </c:ofPie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021675258211974E-2"/>
          <c:y val="3.8064012607547812E-2"/>
          <c:w val="0.88615855776621355"/>
          <c:h val="0.6318314754794276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'[prism-workbook.xlsx]Sheet3'!$T$1:$T$2</c:f>
              <c:strCache>
                <c:ptCount val="1"/>
                <c:pt idx="0">
                  <c:v>Hot Trace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9359628524339147E-2"/>
                  <c:y val="-8.94568630084371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'[prism-workbook.xlsx]Sheet3'!$T$3:$T$46</c:f>
              <c:numCache>
                <c:formatCode>0%</c:formatCode>
                <c:ptCount val="44"/>
                <c:pt idx="0">
                  <c:v>0.24542440268047733</c:v>
                </c:pt>
                <c:pt idx="1">
                  <c:v>7.4761751457336934E-2</c:v>
                </c:pt>
                <c:pt idx="2">
                  <c:v>0.57306908299372517</c:v>
                </c:pt>
                <c:pt idx="3">
                  <c:v>0.16278565788973937</c:v>
                </c:pt>
                <c:pt idx="4">
                  <c:v>0.18002330476498882</c:v>
                </c:pt>
                <c:pt idx="5">
                  <c:v>0.61808120406515965</c:v>
                </c:pt>
                <c:pt idx="6">
                  <c:v>0.12093722109684132</c:v>
                </c:pt>
                <c:pt idx="7">
                  <c:v>0.42700100422286336</c:v>
                </c:pt>
                <c:pt idx="8">
                  <c:v>0.56173816308212265</c:v>
                </c:pt>
                <c:pt idx="9">
                  <c:v>0.21483608869924592</c:v>
                </c:pt>
                <c:pt idx="10">
                  <c:v>0.11715808297099854</c:v>
                </c:pt>
                <c:pt idx="11">
                  <c:v>0.35639708068647208</c:v>
                </c:pt>
                <c:pt idx="12">
                  <c:v>0.64124314968230689</c:v>
                </c:pt>
                <c:pt idx="13">
                  <c:v>0.91206274443813717</c:v>
                </c:pt>
                <c:pt idx="14">
                  <c:v>0.94007986982379765</c:v>
                </c:pt>
                <c:pt idx="15">
                  <c:v>0.67357468101765239</c:v>
                </c:pt>
                <c:pt idx="16">
                  <c:v>0.77828243097713068</c:v>
                </c:pt>
                <c:pt idx="17">
                  <c:v>0.35559242737460561</c:v>
                </c:pt>
                <c:pt idx="18">
                  <c:v>0.79660589945416105</c:v>
                </c:pt>
                <c:pt idx="19">
                  <c:v>0.83249722639657464</c:v>
                </c:pt>
                <c:pt idx="20">
                  <c:v>0.77518496515756663</c:v>
                </c:pt>
                <c:pt idx="21">
                  <c:v>0.17456413053888836</c:v>
                </c:pt>
                <c:pt idx="22">
                  <c:v>0.67970791770191141</c:v>
                </c:pt>
                <c:pt idx="23">
                  <c:v>0.554169475241996</c:v>
                </c:pt>
                <c:pt idx="24">
                  <c:v>0.47819764266220904</c:v>
                </c:pt>
                <c:pt idx="25">
                  <c:v>0.62299697487045858</c:v>
                </c:pt>
                <c:pt idx="26">
                  <c:v>0.30145784193924235</c:v>
                </c:pt>
                <c:pt idx="27">
                  <c:v>0.49870707927087748</c:v>
                </c:pt>
                <c:pt idx="28">
                  <c:v>0.88611579828685516</c:v>
                </c:pt>
                <c:pt idx="29">
                  <c:v>0.9860171089323807</c:v>
                </c:pt>
                <c:pt idx="30">
                  <c:v>6.117731118842102E-2</c:v>
                </c:pt>
                <c:pt idx="31">
                  <c:v>0</c:v>
                </c:pt>
                <c:pt idx="32">
                  <c:v>0.98699492845067738</c:v>
                </c:pt>
                <c:pt idx="33">
                  <c:v>0.68147291251446018</c:v>
                </c:pt>
                <c:pt idx="34">
                  <c:v>0.85173927910128533</c:v>
                </c:pt>
                <c:pt idx="35">
                  <c:v>0.99931638202750206</c:v>
                </c:pt>
                <c:pt idx="36">
                  <c:v>0.75863233591070245</c:v>
                </c:pt>
                <c:pt idx="37">
                  <c:v>0.98877437143044711</c:v>
                </c:pt>
                <c:pt idx="38">
                  <c:v>0.91262077285088294</c:v>
                </c:pt>
                <c:pt idx="39">
                  <c:v>0.92176105902380767</c:v>
                </c:pt>
                <c:pt idx="40">
                  <c:v>0.99993275829607453</c:v>
                </c:pt>
                <c:pt idx="41">
                  <c:v>0.10705102312246928</c:v>
                </c:pt>
                <c:pt idx="43">
                  <c:v>0.56687484624508233</c:v>
                </c:pt>
              </c:numCache>
            </c:numRef>
          </c:val>
        </c:ser>
        <c:ser>
          <c:idx val="1"/>
          <c:order val="1"/>
          <c:tx>
            <c:strRef>
              <c:f>'[prism-workbook.xlsx]Sheet3'!$U$1:$U$2</c:f>
              <c:strCache>
                <c:ptCount val="1"/>
                <c:pt idx="0">
                  <c:v>Flat Inner Loop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8065533913721789E-2"/>
                  <c:y val="-2.98213022853061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'[prism-workbook.xlsx]Sheet3'!$U$3:$U$46</c:f>
              <c:numCache>
                <c:formatCode>0%</c:formatCode>
                <c:ptCount val="44"/>
                <c:pt idx="0">
                  <c:v>0</c:v>
                </c:pt>
                <c:pt idx="1">
                  <c:v>0.11261046937316364</c:v>
                </c:pt>
                <c:pt idx="2">
                  <c:v>0.21783972458983994</c:v>
                </c:pt>
                <c:pt idx="3">
                  <c:v>6.9181263405146867E-2</c:v>
                </c:pt>
                <c:pt idx="4">
                  <c:v>6.6863665402630626E-2</c:v>
                </c:pt>
                <c:pt idx="5">
                  <c:v>1.985539477071149E-2</c:v>
                </c:pt>
                <c:pt idx="6">
                  <c:v>6.8170367935614512E-3</c:v>
                </c:pt>
                <c:pt idx="7">
                  <c:v>0.27549704605018627</c:v>
                </c:pt>
                <c:pt idx="8">
                  <c:v>4.933647751718636E-2</c:v>
                </c:pt>
                <c:pt idx="9">
                  <c:v>8.5019612780021819E-2</c:v>
                </c:pt>
                <c:pt idx="10">
                  <c:v>1.2874075521101851E-2</c:v>
                </c:pt>
                <c:pt idx="11">
                  <c:v>3.20147205788388E-2</c:v>
                </c:pt>
                <c:pt idx="12">
                  <c:v>0.12564990048231559</c:v>
                </c:pt>
                <c:pt idx="13">
                  <c:v>7.6092410658561427E-2</c:v>
                </c:pt>
                <c:pt idx="14">
                  <c:v>3.042340191036003E-2</c:v>
                </c:pt>
                <c:pt idx="15">
                  <c:v>0.11938317599127295</c:v>
                </c:pt>
                <c:pt idx="16">
                  <c:v>0.12152313490035067</c:v>
                </c:pt>
                <c:pt idx="17">
                  <c:v>0.11791426395386792</c:v>
                </c:pt>
                <c:pt idx="18">
                  <c:v>0.10998514167488846</c:v>
                </c:pt>
                <c:pt idx="19">
                  <c:v>0.10143456794368376</c:v>
                </c:pt>
                <c:pt idx="20">
                  <c:v>0.16294164886577295</c:v>
                </c:pt>
                <c:pt idx="21">
                  <c:v>9.4970486984979952E-2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0.16515410189594754</c:v>
                </c:pt>
                <c:pt idx="26">
                  <c:v>0.68250873852624405</c:v>
                </c:pt>
                <c:pt idx="27">
                  <c:v>0.49919457397202205</c:v>
                </c:pt>
                <c:pt idx="28">
                  <c:v>6.3229213627874023E-2</c:v>
                </c:pt>
                <c:pt idx="29">
                  <c:v>0</c:v>
                </c:pt>
                <c:pt idx="30">
                  <c:v>0.59850068335235396</c:v>
                </c:pt>
                <c:pt idx="31">
                  <c:v>0</c:v>
                </c:pt>
                <c:pt idx="32">
                  <c:v>7.7716136098478538E-3</c:v>
                </c:pt>
                <c:pt idx="33">
                  <c:v>0.29374625430319584</c:v>
                </c:pt>
                <c:pt idx="34">
                  <c:v>2.4394288256526665E-2</c:v>
                </c:pt>
                <c:pt idx="35">
                  <c:v>4.8818582414631264E-4</c:v>
                </c:pt>
                <c:pt idx="36">
                  <c:v>0.23698094056534139</c:v>
                </c:pt>
                <c:pt idx="37">
                  <c:v>4.0307227729271975E-3</c:v>
                </c:pt>
                <c:pt idx="38">
                  <c:v>3.1469681822444244E-2</c:v>
                </c:pt>
                <c:pt idx="39">
                  <c:v>4.5080925883578524E-2</c:v>
                </c:pt>
                <c:pt idx="40">
                  <c:v>6.1034777409270251E-5</c:v>
                </c:pt>
                <c:pt idx="41">
                  <c:v>0.42254908721909695</c:v>
                </c:pt>
                <c:pt idx="43">
                  <c:v>0.12103303967993802</c:v>
                </c:pt>
              </c:numCache>
            </c:numRef>
          </c:val>
        </c:ser>
        <c:ser>
          <c:idx val="2"/>
          <c:order val="2"/>
          <c:tx>
            <c:strRef>
              <c:f>'[prism-workbook.xlsx]Sheet3'!$V$1:$V$2</c:f>
              <c:strCache>
                <c:ptCount val="1"/>
                <c:pt idx="0">
                  <c:v>Any Inner Loop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4245503461277951E-2"/>
                  <c:y val="-5.96379086722910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'[prism-workbook.xlsx]Sheet3'!$V$3:$V$46</c:f>
              <c:numCache>
                <c:formatCode>0%</c:formatCode>
                <c:ptCount val="44"/>
                <c:pt idx="0">
                  <c:v>3.3107243199935973E-3</c:v>
                </c:pt>
                <c:pt idx="1">
                  <c:v>3.4623244514772271E-2</c:v>
                </c:pt>
                <c:pt idx="2">
                  <c:v>1.8704495917491514E-3</c:v>
                </c:pt>
                <c:pt idx="3">
                  <c:v>5.9643570012406243E-2</c:v>
                </c:pt>
                <c:pt idx="4">
                  <c:v>6.9272617015232865E-2</c:v>
                </c:pt>
                <c:pt idx="5">
                  <c:v>1.79085442881333E-2</c:v>
                </c:pt>
                <c:pt idx="6">
                  <c:v>0.13899279285895524</c:v>
                </c:pt>
                <c:pt idx="7">
                  <c:v>4.7285454510925537E-3</c:v>
                </c:pt>
                <c:pt idx="8">
                  <c:v>2.6557063119727109E-2</c:v>
                </c:pt>
                <c:pt idx="9">
                  <c:v>0.27163998035171888</c:v>
                </c:pt>
                <c:pt idx="10">
                  <c:v>0.53937652579830242</c:v>
                </c:pt>
                <c:pt idx="11">
                  <c:v>3.3442700281722244E-3</c:v>
                </c:pt>
                <c:pt idx="12">
                  <c:v>4.8477436875688819E-3</c:v>
                </c:pt>
                <c:pt idx="13">
                  <c:v>0</c:v>
                </c:pt>
                <c:pt idx="14">
                  <c:v>2.2103267575173638E-3</c:v>
                </c:pt>
                <c:pt idx="15">
                  <c:v>3.1743079255708857E-2</c:v>
                </c:pt>
                <c:pt idx="16">
                  <c:v>1.2335099098733133E-2</c:v>
                </c:pt>
                <c:pt idx="17">
                  <c:v>4.6240887825046241E-2</c:v>
                </c:pt>
                <c:pt idx="18">
                  <c:v>2.1588731043000891E-2</c:v>
                </c:pt>
                <c:pt idx="19">
                  <c:v>8.2404067062637892E-3</c:v>
                </c:pt>
                <c:pt idx="20">
                  <c:v>9.3824106049871653E-4</c:v>
                </c:pt>
                <c:pt idx="21">
                  <c:v>0.14863046838759306</c:v>
                </c:pt>
                <c:pt idx="22">
                  <c:v>7.3263456034564328E-2</c:v>
                </c:pt>
                <c:pt idx="23">
                  <c:v>4.0891404602448965E-2</c:v>
                </c:pt>
                <c:pt idx="24">
                  <c:v>0.34852347273805656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1.2302768037103567E-2</c:v>
                </c:pt>
                <c:pt idx="30">
                  <c:v>0</c:v>
                </c:pt>
                <c:pt idx="31">
                  <c:v>0.26981129638479523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3">
                  <c:v>5.2210374023075143E-2</c:v>
                </c:pt>
              </c:numCache>
            </c:numRef>
          </c:val>
        </c:ser>
        <c:ser>
          <c:idx val="3"/>
          <c:order val="3"/>
          <c:tx>
            <c:strRef>
              <c:f>'[prism-workbook.xlsx]Sheet3'!$W$1:$W$2</c:f>
              <c:strCache>
                <c:ptCount val="1"/>
                <c:pt idx="0">
                  <c:v>Any Loop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6818179060807332E-2"/>
                  <c:y val="-5.964025662145142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'[prism-workbook.xlsx]Sheet3'!$W$3:$W$46</c:f>
              <c:numCache>
                <c:formatCode>0%</c:formatCode>
                <c:ptCount val="44"/>
                <c:pt idx="0">
                  <c:v>0.74755940309763236</c:v>
                </c:pt>
                <c:pt idx="1">
                  <c:v>0.46335122359515718</c:v>
                </c:pt>
                <c:pt idx="2">
                  <c:v>0.20429440993276038</c:v>
                </c:pt>
                <c:pt idx="3">
                  <c:v>0.24829892452023111</c:v>
                </c:pt>
                <c:pt idx="4">
                  <c:v>0.34332635139020412</c:v>
                </c:pt>
                <c:pt idx="5">
                  <c:v>0.34266873491331101</c:v>
                </c:pt>
                <c:pt idx="6">
                  <c:v>0.22389900085003234</c:v>
                </c:pt>
                <c:pt idx="7">
                  <c:v>0.28538226700613695</c:v>
                </c:pt>
                <c:pt idx="8">
                  <c:v>0.20828874746441914</c:v>
                </c:pt>
                <c:pt idx="9">
                  <c:v>9.4232186019492833E-2</c:v>
                </c:pt>
                <c:pt idx="10">
                  <c:v>5.2214096073076956E-2</c:v>
                </c:pt>
                <c:pt idx="11">
                  <c:v>0.56676224871701952</c:v>
                </c:pt>
                <c:pt idx="12">
                  <c:v>0.21268334979591902</c:v>
                </c:pt>
                <c:pt idx="13">
                  <c:v>1.1717254803518165E-2</c:v>
                </c:pt>
                <c:pt idx="14">
                  <c:v>2.332150333411892E-2</c:v>
                </c:pt>
                <c:pt idx="15">
                  <c:v>0.13528961063156678</c:v>
                </c:pt>
                <c:pt idx="16">
                  <c:v>5.7220589954693181E-2</c:v>
                </c:pt>
                <c:pt idx="17">
                  <c:v>6.6414608493816418E-2</c:v>
                </c:pt>
                <c:pt idx="18">
                  <c:v>2.2578384909466499E-2</c:v>
                </c:pt>
                <c:pt idx="19">
                  <c:v>1.0331015208746094E-2</c:v>
                </c:pt>
                <c:pt idx="20">
                  <c:v>5.4934331261770449E-2</c:v>
                </c:pt>
                <c:pt idx="21">
                  <c:v>0.28187220257453127</c:v>
                </c:pt>
                <c:pt idx="22">
                  <c:v>6.3790547849597229E-2</c:v>
                </c:pt>
                <c:pt idx="23">
                  <c:v>0.40262555815875545</c:v>
                </c:pt>
                <c:pt idx="24">
                  <c:v>3.9730121115075949E-2</c:v>
                </c:pt>
                <c:pt idx="25">
                  <c:v>0.21183020337257016</c:v>
                </c:pt>
                <c:pt idx="26">
                  <c:v>1.4936485833641195E-2</c:v>
                </c:pt>
                <c:pt idx="27">
                  <c:v>0</c:v>
                </c:pt>
                <c:pt idx="28">
                  <c:v>5.0286597539769433E-2</c:v>
                </c:pt>
                <c:pt idx="29">
                  <c:v>1.3770657674832007E-3</c:v>
                </c:pt>
                <c:pt idx="30">
                  <c:v>3.1135384319753202E-2</c:v>
                </c:pt>
                <c:pt idx="31">
                  <c:v>1.8516461516603595E-2</c:v>
                </c:pt>
                <c:pt idx="32">
                  <c:v>5.1810757398985689E-3</c:v>
                </c:pt>
                <c:pt idx="33">
                  <c:v>2.4585708511616886E-2</c:v>
                </c:pt>
                <c:pt idx="34">
                  <c:v>4.9786738962095296E-2</c:v>
                </c:pt>
                <c:pt idx="35">
                  <c:v>1.9078526460890381E-4</c:v>
                </c:pt>
                <c:pt idx="36">
                  <c:v>4.141514006837395E-3</c:v>
                </c:pt>
                <c:pt idx="37">
                  <c:v>7.1030000656469505E-3</c:v>
                </c:pt>
                <c:pt idx="38">
                  <c:v>5.5882525902885831E-2</c:v>
                </c:pt>
                <c:pt idx="39">
                  <c:v>3.3024620779022788E-2</c:v>
                </c:pt>
                <c:pt idx="40">
                  <c:v>0</c:v>
                </c:pt>
                <c:pt idx="41">
                  <c:v>0.4702915184772864</c:v>
                </c:pt>
                <c:pt idx="43">
                  <c:v>0.1462156275650183</c:v>
                </c:pt>
              </c:numCache>
            </c:numRef>
          </c:val>
        </c:ser>
        <c:ser>
          <c:idx val="4"/>
          <c:order val="4"/>
          <c:tx>
            <c:strRef>
              <c:f>'[prism-workbook.xlsx]Sheet3'!$X$1:$X$2</c:f>
              <c:strCache>
                <c:ptCount val="1"/>
                <c:pt idx="0">
                  <c:v>Direct Recursion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'[prism-workbook.xlsx]Sheet3'!$X$3:$X$46</c:f>
              <c:numCache>
                <c:formatCode>0%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0.17564186112035643</c:v>
                </c:pt>
                <c:pt idx="4">
                  <c:v>0</c:v>
                </c:pt>
                <c:pt idx="5">
                  <c:v>0</c:v>
                </c:pt>
                <c:pt idx="6">
                  <c:v>7.2119995356939359E-2</c:v>
                </c:pt>
                <c:pt idx="7">
                  <c:v>7.884738815436039E-7</c:v>
                </c:pt>
                <c:pt idx="8">
                  <c:v>0</c:v>
                </c:pt>
                <c:pt idx="9">
                  <c:v>2.2577588756964827E-2</c:v>
                </c:pt>
                <c:pt idx="10">
                  <c:v>8.9414074758921872E-7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3">
                  <c:v>6.4366935202116605E-3</c:v>
                </c:pt>
              </c:numCache>
            </c:numRef>
          </c:val>
        </c:ser>
        <c:ser>
          <c:idx val="5"/>
          <c:order val="5"/>
          <c:tx>
            <c:strRef>
              <c:f>'[prism-workbook.xlsx]Sheet3'!$Y$1:$Y$2</c:f>
              <c:strCache>
                <c:ptCount val="1"/>
                <c:pt idx="0">
                  <c:v>Any Recursion</c:v>
                </c:pt>
              </c:strCache>
            </c:strRef>
          </c:tx>
          <c:invertIfNegative val="0"/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'[prism-workbook.xlsx]Sheet3'!$Y$3:$Y$46</c:f>
              <c:numCache>
                <c:formatCode>0%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8.1580834335971422E-2</c:v>
                </c:pt>
                <c:pt idx="4">
                  <c:v>0</c:v>
                </c:pt>
                <c:pt idx="5">
                  <c:v>0</c:v>
                </c:pt>
                <c:pt idx="6">
                  <c:v>8.2819663062748905E-2</c:v>
                </c:pt>
                <c:pt idx="7">
                  <c:v>0</c:v>
                </c:pt>
                <c:pt idx="8">
                  <c:v>0</c:v>
                </c:pt>
                <c:pt idx="9">
                  <c:v>0.31144550697058992</c:v>
                </c:pt>
                <c:pt idx="10">
                  <c:v>1.5602455998201134E-7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6.6501755373117581E-6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3">
                  <c:v>1.1329828823081131E-2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100"/>
        <c:axId val="-168524656"/>
        <c:axId val="-168532272"/>
      </c:barChart>
      <c:catAx>
        <c:axId val="-16852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 sz="1200"/>
            </a:pPr>
            <a:endParaRPr lang="en-US"/>
          </a:p>
        </c:txPr>
        <c:crossAx val="-168532272"/>
        <c:crosses val="autoZero"/>
        <c:auto val="1"/>
        <c:lblAlgn val="ctr"/>
        <c:lblOffset val="100"/>
        <c:noMultiLvlLbl val="0"/>
      </c:catAx>
      <c:valAx>
        <c:axId val="-16853227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-168524656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Speedup Relative to</a:t>
            </a:r>
            <a:r>
              <a:rPr lang="en-US" sz="2400" baseline="0"/>
              <a:t> 4-Issue OOO GPP</a:t>
            </a:r>
            <a:endParaRPr lang="en-US" sz="2400"/>
          </a:p>
        </c:rich>
      </c:tx>
      <c:layout>
        <c:manualLayout>
          <c:xMode val="edge"/>
          <c:yMode val="edge"/>
          <c:x val="0.241079833770778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02209098862642E-2"/>
          <c:y val="0.21216666666666667"/>
          <c:w val="0.92053696412948383"/>
          <c:h val="0.577636811023622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Sheet1!$C$24</c:f>
              <c:strCache>
                <c:ptCount val="1"/>
                <c:pt idx="0">
                  <c:v>SIMD (8x32 bit Vec)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Sheet1!$C$25:$C$30</c:f>
              <c:numCache>
                <c:formatCode>General</c:formatCode>
                <c:ptCount val="6"/>
                <c:pt idx="0">
                  <c:v>4.96</c:v>
                </c:pt>
                <c:pt idx="1">
                  <c:v>4.12</c:v>
                </c:pt>
                <c:pt idx="2">
                  <c:v>1.76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Sheet1!$D$24</c:f>
              <c:strCache>
                <c:ptCount val="1"/>
                <c:pt idx="0">
                  <c:v>DySER (8x32 bit Vec)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Sheet1!$D$25:$D$30</c:f>
              <c:numCache>
                <c:formatCode>General</c:formatCode>
                <c:ptCount val="6"/>
                <c:pt idx="0">
                  <c:v>1.89</c:v>
                </c:pt>
                <c:pt idx="1">
                  <c:v>5.14</c:v>
                </c:pt>
                <c:pt idx="2">
                  <c:v>1.77</c:v>
                </c:pt>
                <c:pt idx="3">
                  <c:v>2.21</c:v>
                </c:pt>
                <c:pt idx="4">
                  <c:v>0.6</c:v>
                </c:pt>
                <c:pt idx="5">
                  <c:v>0.59</c:v>
                </c:pt>
              </c:numCache>
            </c:numRef>
          </c:val>
        </c:ser>
        <c:ser>
          <c:idx val="2"/>
          <c:order val="2"/>
          <c:tx>
            <c:strRef>
              <c:f>Sheet1!$E$24</c:f>
              <c:strCache>
                <c:ptCount val="1"/>
                <c:pt idx="0">
                  <c:v>BERET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Sheet1!$E$25:$E$30</c:f>
              <c:numCache>
                <c:formatCode>General</c:formatCode>
                <c:ptCount val="6"/>
                <c:pt idx="0">
                  <c:v>0.25</c:v>
                </c:pt>
                <c:pt idx="1">
                  <c:v>0.33</c:v>
                </c:pt>
                <c:pt idx="2">
                  <c:v>0.32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Sheet1!$F$24</c:f>
              <c:strCache>
                <c:ptCount val="1"/>
                <c:pt idx="0">
                  <c:v>Ccores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Sheet1!$F$25:$F$30</c:f>
              <c:numCache>
                <c:formatCode>General</c:formatCode>
                <c:ptCount val="6"/>
                <c:pt idx="0">
                  <c:v>0.31</c:v>
                </c:pt>
                <c:pt idx="1">
                  <c:v>0.33</c:v>
                </c:pt>
                <c:pt idx="2">
                  <c:v>0.32</c:v>
                </c:pt>
                <c:pt idx="3">
                  <c:v>0.76</c:v>
                </c:pt>
                <c:pt idx="4">
                  <c:v>0.45</c:v>
                </c:pt>
                <c:pt idx="5">
                  <c:v>0.35</c:v>
                </c:pt>
              </c:numCache>
            </c:numRef>
          </c:val>
        </c:ser>
        <c:ser>
          <c:idx val="4"/>
          <c:order val="4"/>
          <c:tx>
            <c:strRef>
              <c:f>Sheet1!$G$24</c:f>
              <c:strCache>
                <c:ptCount val="1"/>
                <c:pt idx="0">
                  <c:v>NLA-SEQ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Sheet1!$G$25:$G$30</c:f>
              <c:numCache>
                <c:formatCode>General</c:formatCode>
                <c:ptCount val="6"/>
                <c:pt idx="0">
                  <c:v>0.24</c:v>
                </c:pt>
                <c:pt idx="1">
                  <c:v>0.3</c:v>
                </c:pt>
                <c:pt idx="2">
                  <c:v>0.3</c:v>
                </c:pt>
                <c:pt idx="3">
                  <c:v>0.73</c:v>
                </c:pt>
                <c:pt idx="4">
                  <c:v>0.2</c:v>
                </c:pt>
                <c:pt idx="5">
                  <c:v>0.23</c:v>
                </c:pt>
              </c:numCache>
            </c:numRef>
          </c:val>
        </c:ser>
        <c:ser>
          <c:idx val="5"/>
          <c:order val="5"/>
          <c:tx>
            <c:strRef>
              <c:f>Sheet1!$H$24</c:f>
              <c:strCache>
                <c:ptCount val="1"/>
                <c:pt idx="0">
                  <c:v>NLA-Pipelined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Sheet1!$H$25:$H$30</c:f>
              <c:numCache>
                <c:formatCode>General</c:formatCode>
                <c:ptCount val="6"/>
                <c:pt idx="0">
                  <c:v>0.34</c:v>
                </c:pt>
                <c:pt idx="1">
                  <c:v>0.6</c:v>
                </c:pt>
                <c:pt idx="2">
                  <c:v>0.51</c:v>
                </c:pt>
                <c:pt idx="3">
                  <c:v>1.68</c:v>
                </c:pt>
                <c:pt idx="4">
                  <c:v>0.42</c:v>
                </c:pt>
                <c:pt idx="5">
                  <c:v>0.51</c:v>
                </c:pt>
              </c:numCache>
            </c:numRef>
          </c:val>
        </c:ser>
        <c:ser>
          <c:idx val="6"/>
          <c:order val="6"/>
          <c:tx>
            <c:strRef>
              <c:f>Sheet1!$I$24</c:f>
              <c:strCache>
                <c:ptCount val="1"/>
                <c:pt idx="0">
                  <c:v>NLA-Decoupled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Sheet1!$I$25:$I$30</c:f>
              <c:numCache>
                <c:formatCode>General</c:formatCode>
                <c:ptCount val="6"/>
                <c:pt idx="0">
                  <c:v>0.73</c:v>
                </c:pt>
                <c:pt idx="1">
                  <c:v>0.83</c:v>
                </c:pt>
                <c:pt idx="2">
                  <c:v>0.73</c:v>
                </c:pt>
                <c:pt idx="3">
                  <c:v>2.25</c:v>
                </c:pt>
                <c:pt idx="4">
                  <c:v>1.19</c:v>
                </c:pt>
                <c:pt idx="5">
                  <c:v>2.76</c:v>
                </c:pt>
              </c:numCache>
            </c:numRef>
          </c:val>
        </c:ser>
        <c:ser>
          <c:idx val="7"/>
          <c:order val="7"/>
          <c:tx>
            <c:strRef>
              <c:f>Sheet1!$J$24</c:f>
              <c:strCache>
                <c:ptCount val="1"/>
                <c:pt idx="0">
                  <c:v>NLA-Speculative-OOO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Sheet1!$J$25:$J$30</c:f>
              <c:numCache>
                <c:formatCode>General</c:formatCode>
                <c:ptCount val="6"/>
                <c:pt idx="0">
                  <c:v>3.39</c:v>
                </c:pt>
                <c:pt idx="1">
                  <c:v>2.41</c:v>
                </c:pt>
                <c:pt idx="2">
                  <c:v>1.99</c:v>
                </c:pt>
                <c:pt idx="3">
                  <c:v>4.13</c:v>
                </c:pt>
                <c:pt idx="4">
                  <c:v>1.79</c:v>
                </c:pt>
                <c:pt idx="5">
                  <c:v>3.43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52134208"/>
        <c:axId val="-1952128768"/>
      </c:barChart>
      <c:catAx>
        <c:axId val="-195213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52128768"/>
        <c:crosses val="autoZero"/>
        <c:auto val="1"/>
        <c:lblAlgn val="ctr"/>
        <c:lblOffset val="100"/>
        <c:noMultiLvlLbl val="0"/>
      </c:catAx>
      <c:valAx>
        <c:axId val="-1952128768"/>
        <c:scaling>
          <c:orientation val="minMax"/>
          <c:max val="4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5213420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7586400918635166"/>
          <c:w val="0.99920625546806652"/>
          <c:h val="0.11049589895013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3B87B-2710-43A5-BFA8-952E541299DB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09438-1697-4C6F-8C4A-2050808D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1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09438-1697-4C6F-8C4A-2050808D0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6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8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5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4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5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7C05-7E81-4634-9C35-33A9C6977C0C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7C05-7E81-4634-9C35-33A9C6977C0C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20635-14E1-42E0-BF5A-FBAF087E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Accelerator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“Design By Modeling”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</a:t>
            </a:r>
            <a:r>
              <a:rPr lang="en-US" dirty="0" err="1" smtClean="0"/>
              <a:t>Nowatzki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Our Approach: Design By Modeling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lvl="1"/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6001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Find un-accelerated regions </a:t>
            </a:r>
            <a:r>
              <a:rPr lang="en-US" dirty="0" smtClean="0"/>
              <a:t>through use of </a:t>
            </a:r>
            <a:r>
              <a:rPr lang="en-US" dirty="0" smtClean="0"/>
              <a:t>models</a:t>
            </a:r>
            <a:r>
              <a:rPr lang="en-US" dirty="0" smtClean="0"/>
              <a:t>, and find patterns.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High-Level Design Proposal</a:t>
            </a:r>
            <a:r>
              <a:rPr lang="en-US" dirty="0" smtClean="0"/>
              <a:t>, and enumerate possible design decisions.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Explore the Design Space</a:t>
            </a:r>
            <a:r>
              <a:rPr lang="en-US" dirty="0" smtClean="0"/>
              <a:t>, and prune designs that don’t meet performance/energy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Iteratively Refine the Design</a:t>
            </a:r>
            <a:r>
              <a:rPr lang="en-US" dirty="0" smtClean="0"/>
              <a:t>, concretizing elements of the architecture incrementally</a:t>
            </a:r>
          </a:p>
        </p:txBody>
      </p:sp>
    </p:spTree>
    <p:extLst>
      <p:ext uri="{BB962C8B-B14F-4D97-AF65-F5344CB8AC3E}">
        <p14:creationId xmlns:p14="http://schemas.microsoft.com/office/powerpoint/2010/main" val="21875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938"/>
            <a:ext cx="9155084" cy="965662"/>
          </a:xfrm>
        </p:spPr>
        <p:txBody>
          <a:bodyPr>
            <a:normAutofit/>
          </a:bodyPr>
          <a:lstStyle/>
          <a:p>
            <a:r>
              <a:rPr lang="en-US" dirty="0" smtClean="0"/>
              <a:t>Ke</a:t>
            </a:r>
            <a:r>
              <a:rPr lang="en-US" dirty="0"/>
              <a:t>y</a:t>
            </a:r>
            <a:r>
              <a:rPr lang="en-US" dirty="0" smtClean="0"/>
              <a:t>: Transformable Dependence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1" y="3276600"/>
            <a:ext cx="9146771" cy="341604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143001"/>
            <a:ext cx="8534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Represent programs as trace of micro-architectural events.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Transform this graph to model accelerators.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01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Version!</a:t>
            </a:r>
            <a:endParaRPr lang="en-US" dirty="0"/>
          </a:p>
        </p:txBody>
      </p:sp>
      <p:sp>
        <p:nvSpPr>
          <p:cNvPr id="4" name="Flowchart: Manual Operation 3"/>
          <p:cNvSpPr/>
          <p:nvPr/>
        </p:nvSpPr>
        <p:spPr>
          <a:xfrm rot="5160000">
            <a:off x="6989761" y="3012596"/>
            <a:ext cx="274320" cy="1828800"/>
          </a:xfrm>
          <a:prstGeom prst="flowChartManualOperation">
            <a:avLst/>
          </a:prstGeom>
          <a:gradFill flip="none" rotWithShape="1">
            <a:gsLst>
              <a:gs pos="100000">
                <a:srgbClr val="CDDDAD"/>
              </a:gs>
              <a:gs pos="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nual Operation 4"/>
          <p:cNvSpPr/>
          <p:nvPr/>
        </p:nvSpPr>
        <p:spPr>
          <a:xfrm rot="4440000">
            <a:off x="6902778" y="2507738"/>
            <a:ext cx="274320" cy="1828800"/>
          </a:xfrm>
          <a:prstGeom prst="flowChartManualOperation">
            <a:avLst/>
          </a:prstGeom>
          <a:gradFill flip="none" rotWithShape="1">
            <a:gsLst>
              <a:gs pos="100000">
                <a:srgbClr val="E7BDBC"/>
              </a:gs>
              <a:gs pos="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/>
          <p:cNvSpPr/>
          <p:nvPr/>
        </p:nvSpPr>
        <p:spPr>
          <a:xfrm rot="4800000">
            <a:off x="6958739" y="2757721"/>
            <a:ext cx="274320" cy="1828800"/>
          </a:xfrm>
          <a:prstGeom prst="flowChartManualOperation">
            <a:avLst/>
          </a:prstGeom>
          <a:gradFill flip="none" rotWithShape="1">
            <a:gsLst>
              <a:gs pos="100000">
                <a:srgbClr val="FCDBBF"/>
              </a:gs>
              <a:gs pos="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nual Operation 6"/>
          <p:cNvSpPr/>
          <p:nvPr/>
        </p:nvSpPr>
        <p:spPr>
          <a:xfrm rot="5875404">
            <a:off x="6972808" y="3516622"/>
            <a:ext cx="274320" cy="1828800"/>
          </a:xfrm>
          <a:prstGeom prst="flowChartManualOperation">
            <a:avLst/>
          </a:prstGeom>
          <a:gradFill flip="none" rotWithShape="1">
            <a:gsLst>
              <a:gs pos="100000">
                <a:schemeClr val="accent4">
                  <a:lumMod val="67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Operation 7"/>
          <p:cNvSpPr/>
          <p:nvPr/>
        </p:nvSpPr>
        <p:spPr>
          <a:xfrm rot="5520000">
            <a:off x="6996447" y="3262217"/>
            <a:ext cx="274320" cy="1828800"/>
          </a:xfrm>
          <a:prstGeom prst="flowChartManualOperation">
            <a:avLst/>
          </a:prstGeom>
          <a:gradFill flip="none" rotWithShape="1">
            <a:gsLst>
              <a:gs pos="100000">
                <a:srgbClr val="9CD1E0"/>
              </a:gs>
              <a:gs pos="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65710" y="3815474"/>
            <a:ext cx="1437885" cy="2603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nual Operation 9"/>
          <p:cNvSpPr/>
          <p:nvPr/>
        </p:nvSpPr>
        <p:spPr>
          <a:xfrm rot="5400000">
            <a:off x="2377258" y="3417285"/>
            <a:ext cx="727454" cy="1060132"/>
          </a:xfrm>
          <a:prstGeom prst="flowChartManualOperation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22835" y="2891667"/>
            <a:ext cx="857250" cy="2137533"/>
          </a:xfrm>
          <a:prstGeom prst="ellipse">
            <a:avLst/>
          </a:prstGeom>
          <a:gradFill>
            <a:gsLst>
              <a:gs pos="0">
                <a:srgbClr val="8AEAFF"/>
              </a:gs>
              <a:gs pos="79000">
                <a:srgbClr val="B4F0FF"/>
              </a:gs>
              <a:gs pos="100000">
                <a:srgbClr val="EEF9FF"/>
              </a:gs>
            </a:gsLst>
          </a:gradFill>
          <a:scene3d>
            <a:camera prst="orthographicFront"/>
            <a:lightRig rig="balanced" dir="t"/>
          </a:scene3d>
          <a:sp3d prstMaterial="translucentPowder">
            <a:bevelT w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dirty="0" smtClean="0"/>
              <a:t>Lens</a:t>
            </a:r>
          </a:p>
          <a:p>
            <a:pPr algn="ctr"/>
            <a:r>
              <a:rPr lang="en-US" b="1" dirty="0" smtClean="0"/>
              <a:t>Profiler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3391" y="3571352"/>
            <a:ext cx="2136103" cy="767662"/>
            <a:chOff x="227017" y="4356788"/>
            <a:chExt cx="2266950" cy="814685"/>
          </a:xfrm>
        </p:grpSpPr>
        <p:pic>
          <p:nvPicPr>
            <p:cNvPr id="13" name="Picture 2" descr="http://www.i2clipart.com/cliparts/c/b/b/7/clipart-flashlight-silhouette-256x256-cbb7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70000" contrast="-8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017" y="4356788"/>
              <a:ext cx="2266950" cy="814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6241" y="4557350"/>
              <a:ext cx="180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Simulator (gem5)</a:t>
              </a:r>
              <a:endParaRPr lang="en-US" dirty="0"/>
            </a:p>
          </p:txBody>
        </p:sp>
      </p:grpSp>
      <p:sp>
        <p:nvSpPr>
          <p:cNvPr id="15" name="Isosceles Triangle 14"/>
          <p:cNvSpPr/>
          <p:nvPr/>
        </p:nvSpPr>
        <p:spPr>
          <a:xfrm rot="464512">
            <a:off x="4739956" y="3347608"/>
            <a:ext cx="2553207" cy="1262571"/>
          </a:xfrm>
          <a:prstGeom prst="triangle">
            <a:avLst>
              <a:gd name="adj" fmla="val 43621"/>
            </a:avLst>
          </a:prstGeom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300000" lon="20099991" rev="21299999"/>
            </a:camera>
            <a:lightRig rig="balanced" dir="t"/>
          </a:scene3d>
          <a:sp3d prstMaterial="translucentPowder">
            <a:bevelT w="171450"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600" b="1" dirty="0" smtClean="0"/>
              <a:t>Prism</a:t>
            </a:r>
          </a:p>
          <a:p>
            <a:pPr algn="ctr"/>
            <a:endParaRPr lang="en-US" sz="2000" b="1" dirty="0"/>
          </a:p>
        </p:txBody>
      </p:sp>
      <p:grpSp>
        <p:nvGrpSpPr>
          <p:cNvPr id="16" name="Group 15"/>
          <p:cNvGrpSpPr/>
          <p:nvPr/>
        </p:nvGrpSpPr>
        <p:grpSpPr>
          <a:xfrm rot="20654795">
            <a:off x="7972567" y="2835270"/>
            <a:ext cx="652702" cy="320040"/>
            <a:chOff x="6715153" y="1899059"/>
            <a:chExt cx="993175" cy="540330"/>
          </a:xfrm>
        </p:grpSpPr>
        <p:sp>
          <p:nvSpPr>
            <p:cNvPr id="17" name="Oval 16"/>
            <p:cNvSpPr/>
            <p:nvPr/>
          </p:nvSpPr>
          <p:spPr>
            <a:xfrm>
              <a:off x="6715153" y="1909411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715154" y="2105580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715154" y="2301749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>
              <a:stCxn id="17" idx="4"/>
              <a:endCxn id="18" idx="0"/>
            </p:cNvCxnSpPr>
            <p:nvPr/>
          </p:nvCxnSpPr>
          <p:spPr>
            <a:xfrm>
              <a:off x="6783973" y="2047051"/>
              <a:ext cx="1" cy="58529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18" idx="4"/>
              <a:endCxn id="19" idx="0"/>
            </p:cNvCxnSpPr>
            <p:nvPr/>
          </p:nvCxnSpPr>
          <p:spPr>
            <a:xfrm>
              <a:off x="6783974" y="2243220"/>
              <a:ext cx="0" cy="58529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013032" y="1909410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013033" y="210557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013033" y="230174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Arrow Connector 24"/>
            <p:cNvCxnSpPr>
              <a:stCxn id="22" idx="4"/>
              <a:endCxn id="23" idx="0"/>
            </p:cNvCxnSpPr>
            <p:nvPr/>
          </p:nvCxnSpPr>
          <p:spPr>
            <a:xfrm>
              <a:off x="7081852" y="2047049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6" name="Straight Arrow Connector 25"/>
            <p:cNvCxnSpPr>
              <a:stCxn id="23" idx="4"/>
              <a:endCxn id="24" idx="0"/>
            </p:cNvCxnSpPr>
            <p:nvPr/>
          </p:nvCxnSpPr>
          <p:spPr>
            <a:xfrm>
              <a:off x="7081853" y="2243218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7291861" y="1909410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291862" y="210557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291862" y="230174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/>
            <p:cNvCxnSpPr>
              <a:stCxn id="27" idx="4"/>
              <a:endCxn id="28" idx="0"/>
            </p:cNvCxnSpPr>
            <p:nvPr/>
          </p:nvCxnSpPr>
          <p:spPr>
            <a:xfrm>
              <a:off x="7360681" y="2047049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1" name="Straight Arrow Connector 30"/>
            <p:cNvCxnSpPr>
              <a:stCxn id="28" idx="4"/>
              <a:endCxn id="29" idx="0"/>
            </p:cNvCxnSpPr>
            <p:nvPr/>
          </p:nvCxnSpPr>
          <p:spPr>
            <a:xfrm>
              <a:off x="7360682" y="2243218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>
              <a:stCxn id="17" idx="6"/>
              <a:endCxn id="22" idx="2"/>
            </p:cNvCxnSpPr>
            <p:nvPr/>
          </p:nvCxnSpPr>
          <p:spPr>
            <a:xfrm flipV="1">
              <a:off x="6852792" y="1978230"/>
              <a:ext cx="16024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3" name="Straight Arrow Connector 32"/>
            <p:cNvCxnSpPr>
              <a:stCxn id="18" idx="6"/>
              <a:endCxn id="23" idx="2"/>
            </p:cNvCxnSpPr>
            <p:nvPr/>
          </p:nvCxnSpPr>
          <p:spPr>
            <a:xfrm flipV="1">
              <a:off x="6852793" y="2174399"/>
              <a:ext cx="16024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4" name="Straight Arrow Connector 33"/>
            <p:cNvCxnSpPr>
              <a:stCxn id="22" idx="6"/>
              <a:endCxn id="27" idx="2"/>
            </p:cNvCxnSpPr>
            <p:nvPr/>
          </p:nvCxnSpPr>
          <p:spPr>
            <a:xfrm>
              <a:off x="7150671" y="1978230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5" name="Straight Arrow Connector 34"/>
            <p:cNvCxnSpPr>
              <a:stCxn id="23" idx="6"/>
              <a:endCxn id="28" idx="2"/>
            </p:cNvCxnSpPr>
            <p:nvPr/>
          </p:nvCxnSpPr>
          <p:spPr>
            <a:xfrm>
              <a:off x="7150672" y="217439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6" name="Straight Arrow Connector 35"/>
            <p:cNvCxnSpPr>
              <a:stCxn id="19" idx="6"/>
              <a:endCxn id="24" idx="2"/>
            </p:cNvCxnSpPr>
            <p:nvPr/>
          </p:nvCxnSpPr>
          <p:spPr>
            <a:xfrm>
              <a:off x="6852793" y="2370569"/>
              <a:ext cx="16024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7" name="Straight Arrow Connector 36"/>
            <p:cNvCxnSpPr>
              <a:stCxn id="24" idx="6"/>
              <a:endCxn id="29" idx="2"/>
            </p:cNvCxnSpPr>
            <p:nvPr/>
          </p:nvCxnSpPr>
          <p:spPr>
            <a:xfrm>
              <a:off x="7150672" y="237056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570688" y="189905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570689" y="2095228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570689" y="2291398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Arrow Connector 40"/>
            <p:cNvCxnSpPr>
              <a:stCxn id="38" idx="4"/>
              <a:endCxn id="39" idx="0"/>
            </p:cNvCxnSpPr>
            <p:nvPr/>
          </p:nvCxnSpPr>
          <p:spPr>
            <a:xfrm>
              <a:off x="7639508" y="2036698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stCxn id="39" idx="4"/>
              <a:endCxn id="40" idx="0"/>
            </p:cNvCxnSpPr>
            <p:nvPr/>
          </p:nvCxnSpPr>
          <p:spPr>
            <a:xfrm>
              <a:off x="7639509" y="2232867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3" name="Straight Arrow Connector 42"/>
            <p:cNvCxnSpPr>
              <a:endCxn id="38" idx="2"/>
            </p:cNvCxnSpPr>
            <p:nvPr/>
          </p:nvCxnSpPr>
          <p:spPr>
            <a:xfrm>
              <a:off x="7429498" y="196787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4" name="Straight Arrow Connector 43"/>
            <p:cNvCxnSpPr>
              <a:endCxn id="39" idx="2"/>
            </p:cNvCxnSpPr>
            <p:nvPr/>
          </p:nvCxnSpPr>
          <p:spPr>
            <a:xfrm>
              <a:off x="7429499" y="2164048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5" name="Straight Arrow Connector 44"/>
            <p:cNvCxnSpPr>
              <a:endCxn id="40" idx="2"/>
            </p:cNvCxnSpPr>
            <p:nvPr/>
          </p:nvCxnSpPr>
          <p:spPr>
            <a:xfrm>
              <a:off x="7429499" y="2360218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 rot="20870142">
            <a:off x="8117277" y="3247285"/>
            <a:ext cx="588262" cy="320040"/>
            <a:chOff x="6715153" y="1899059"/>
            <a:chExt cx="993175" cy="540330"/>
          </a:xfrm>
        </p:grpSpPr>
        <p:sp>
          <p:nvSpPr>
            <p:cNvPr id="47" name="Oval 46"/>
            <p:cNvSpPr/>
            <p:nvPr/>
          </p:nvSpPr>
          <p:spPr>
            <a:xfrm>
              <a:off x="6715153" y="1909411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715154" y="2105580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715154" y="2301749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stCxn id="47" idx="4"/>
              <a:endCxn id="48" idx="0"/>
            </p:cNvCxnSpPr>
            <p:nvPr/>
          </p:nvCxnSpPr>
          <p:spPr>
            <a:xfrm>
              <a:off x="6783973" y="2047051"/>
              <a:ext cx="1" cy="58529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1" name="Straight Arrow Connector 50"/>
            <p:cNvCxnSpPr>
              <a:stCxn id="48" idx="4"/>
              <a:endCxn id="49" idx="0"/>
            </p:cNvCxnSpPr>
            <p:nvPr/>
          </p:nvCxnSpPr>
          <p:spPr>
            <a:xfrm>
              <a:off x="6783974" y="2243220"/>
              <a:ext cx="0" cy="58529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7013032" y="1909410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013033" y="210557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013033" y="230174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>
              <a:stCxn id="52" idx="4"/>
              <a:endCxn id="53" idx="0"/>
            </p:cNvCxnSpPr>
            <p:nvPr/>
          </p:nvCxnSpPr>
          <p:spPr>
            <a:xfrm>
              <a:off x="7081852" y="2047049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6" name="Straight Arrow Connector 55"/>
            <p:cNvCxnSpPr>
              <a:stCxn id="53" idx="4"/>
              <a:endCxn id="54" idx="0"/>
            </p:cNvCxnSpPr>
            <p:nvPr/>
          </p:nvCxnSpPr>
          <p:spPr>
            <a:xfrm>
              <a:off x="7081853" y="2243218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7291861" y="1909410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291862" y="210557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291862" y="230174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Arrow Connector 59"/>
            <p:cNvCxnSpPr>
              <a:stCxn id="57" idx="4"/>
              <a:endCxn id="58" idx="0"/>
            </p:cNvCxnSpPr>
            <p:nvPr/>
          </p:nvCxnSpPr>
          <p:spPr>
            <a:xfrm>
              <a:off x="7360681" y="2047049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61" name="Straight Arrow Connector 60"/>
            <p:cNvCxnSpPr>
              <a:stCxn id="58" idx="4"/>
              <a:endCxn id="59" idx="0"/>
            </p:cNvCxnSpPr>
            <p:nvPr/>
          </p:nvCxnSpPr>
          <p:spPr>
            <a:xfrm>
              <a:off x="7360682" y="2243218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62" name="Straight Arrow Connector 61"/>
            <p:cNvCxnSpPr>
              <a:stCxn id="47" idx="6"/>
              <a:endCxn id="52" idx="2"/>
            </p:cNvCxnSpPr>
            <p:nvPr/>
          </p:nvCxnSpPr>
          <p:spPr>
            <a:xfrm flipV="1">
              <a:off x="6852792" y="1978230"/>
              <a:ext cx="16024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63" name="Straight Arrow Connector 62"/>
            <p:cNvCxnSpPr>
              <a:stCxn id="48" idx="6"/>
              <a:endCxn id="53" idx="2"/>
            </p:cNvCxnSpPr>
            <p:nvPr/>
          </p:nvCxnSpPr>
          <p:spPr>
            <a:xfrm flipV="1">
              <a:off x="6852793" y="2174399"/>
              <a:ext cx="16024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64" name="Straight Arrow Connector 63"/>
            <p:cNvCxnSpPr>
              <a:stCxn id="52" idx="6"/>
              <a:endCxn id="57" idx="2"/>
            </p:cNvCxnSpPr>
            <p:nvPr/>
          </p:nvCxnSpPr>
          <p:spPr>
            <a:xfrm>
              <a:off x="7150671" y="1978230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65" name="Straight Arrow Connector 64"/>
            <p:cNvCxnSpPr>
              <a:stCxn id="53" idx="6"/>
              <a:endCxn id="58" idx="2"/>
            </p:cNvCxnSpPr>
            <p:nvPr/>
          </p:nvCxnSpPr>
          <p:spPr>
            <a:xfrm>
              <a:off x="7150672" y="217439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66" name="Straight Arrow Connector 65"/>
            <p:cNvCxnSpPr>
              <a:stCxn id="49" idx="6"/>
              <a:endCxn id="54" idx="2"/>
            </p:cNvCxnSpPr>
            <p:nvPr/>
          </p:nvCxnSpPr>
          <p:spPr>
            <a:xfrm>
              <a:off x="6852793" y="2370569"/>
              <a:ext cx="16024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67" name="Straight Arrow Connector 66"/>
            <p:cNvCxnSpPr>
              <a:stCxn id="54" idx="6"/>
              <a:endCxn id="59" idx="2"/>
            </p:cNvCxnSpPr>
            <p:nvPr/>
          </p:nvCxnSpPr>
          <p:spPr>
            <a:xfrm>
              <a:off x="7150672" y="237056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7570688" y="189905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7570689" y="2095228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7570689" y="2291398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>
              <a:stCxn id="68" idx="4"/>
              <a:endCxn id="69" idx="0"/>
            </p:cNvCxnSpPr>
            <p:nvPr/>
          </p:nvCxnSpPr>
          <p:spPr>
            <a:xfrm>
              <a:off x="7639508" y="2036698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72" name="Straight Arrow Connector 71"/>
            <p:cNvCxnSpPr>
              <a:stCxn id="69" idx="4"/>
              <a:endCxn id="70" idx="0"/>
            </p:cNvCxnSpPr>
            <p:nvPr/>
          </p:nvCxnSpPr>
          <p:spPr>
            <a:xfrm>
              <a:off x="7639509" y="2232867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73" name="Straight Arrow Connector 72"/>
            <p:cNvCxnSpPr>
              <a:endCxn id="68" idx="2"/>
            </p:cNvCxnSpPr>
            <p:nvPr/>
          </p:nvCxnSpPr>
          <p:spPr>
            <a:xfrm>
              <a:off x="7429498" y="196787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74" name="Straight Arrow Connector 73"/>
            <p:cNvCxnSpPr>
              <a:endCxn id="69" idx="2"/>
            </p:cNvCxnSpPr>
            <p:nvPr/>
          </p:nvCxnSpPr>
          <p:spPr>
            <a:xfrm>
              <a:off x="7429499" y="2164048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75" name="Straight Arrow Connector 74"/>
            <p:cNvCxnSpPr>
              <a:endCxn id="70" idx="2"/>
            </p:cNvCxnSpPr>
            <p:nvPr/>
          </p:nvCxnSpPr>
          <p:spPr>
            <a:xfrm>
              <a:off x="7429499" y="2360218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8174738" y="3687996"/>
            <a:ext cx="588262" cy="320040"/>
            <a:chOff x="6715153" y="1899059"/>
            <a:chExt cx="993175" cy="540330"/>
          </a:xfrm>
        </p:grpSpPr>
        <p:sp>
          <p:nvSpPr>
            <p:cNvPr id="77" name="Oval 76"/>
            <p:cNvSpPr/>
            <p:nvPr/>
          </p:nvSpPr>
          <p:spPr>
            <a:xfrm>
              <a:off x="6715153" y="1909411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715154" y="2105580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6715154" y="2301749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Arrow Connector 79"/>
            <p:cNvCxnSpPr>
              <a:stCxn id="77" idx="4"/>
              <a:endCxn id="78" idx="0"/>
            </p:cNvCxnSpPr>
            <p:nvPr/>
          </p:nvCxnSpPr>
          <p:spPr>
            <a:xfrm>
              <a:off x="6783973" y="2047051"/>
              <a:ext cx="1" cy="58529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1" name="Straight Arrow Connector 80"/>
            <p:cNvCxnSpPr>
              <a:stCxn id="78" idx="4"/>
              <a:endCxn id="79" idx="0"/>
            </p:cNvCxnSpPr>
            <p:nvPr/>
          </p:nvCxnSpPr>
          <p:spPr>
            <a:xfrm>
              <a:off x="6783974" y="2243220"/>
              <a:ext cx="0" cy="58529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013032" y="1909410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7013033" y="210557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7013033" y="230174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5" name="Straight Arrow Connector 84"/>
            <p:cNvCxnSpPr>
              <a:stCxn id="82" idx="4"/>
              <a:endCxn id="83" idx="0"/>
            </p:cNvCxnSpPr>
            <p:nvPr/>
          </p:nvCxnSpPr>
          <p:spPr>
            <a:xfrm>
              <a:off x="7081852" y="2047049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6" name="Straight Arrow Connector 85"/>
            <p:cNvCxnSpPr>
              <a:stCxn id="83" idx="4"/>
              <a:endCxn id="84" idx="0"/>
            </p:cNvCxnSpPr>
            <p:nvPr/>
          </p:nvCxnSpPr>
          <p:spPr>
            <a:xfrm>
              <a:off x="7081853" y="2243218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7291861" y="1909410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7291862" y="210557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7291862" y="230174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0" name="Straight Arrow Connector 89"/>
            <p:cNvCxnSpPr>
              <a:stCxn id="87" idx="4"/>
              <a:endCxn id="88" idx="0"/>
            </p:cNvCxnSpPr>
            <p:nvPr/>
          </p:nvCxnSpPr>
          <p:spPr>
            <a:xfrm>
              <a:off x="7360681" y="2047049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91" name="Straight Arrow Connector 90"/>
            <p:cNvCxnSpPr>
              <a:stCxn id="88" idx="4"/>
              <a:endCxn id="89" idx="0"/>
            </p:cNvCxnSpPr>
            <p:nvPr/>
          </p:nvCxnSpPr>
          <p:spPr>
            <a:xfrm>
              <a:off x="7360682" y="2243218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92" name="Straight Arrow Connector 91"/>
            <p:cNvCxnSpPr>
              <a:stCxn id="77" idx="6"/>
              <a:endCxn id="82" idx="2"/>
            </p:cNvCxnSpPr>
            <p:nvPr/>
          </p:nvCxnSpPr>
          <p:spPr>
            <a:xfrm flipV="1">
              <a:off x="6852792" y="1978230"/>
              <a:ext cx="16024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93" name="Straight Arrow Connector 92"/>
            <p:cNvCxnSpPr>
              <a:stCxn id="78" idx="6"/>
              <a:endCxn id="83" idx="2"/>
            </p:cNvCxnSpPr>
            <p:nvPr/>
          </p:nvCxnSpPr>
          <p:spPr>
            <a:xfrm flipV="1">
              <a:off x="6852793" y="2174399"/>
              <a:ext cx="16024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94" name="Straight Arrow Connector 93"/>
            <p:cNvCxnSpPr>
              <a:stCxn id="82" idx="6"/>
              <a:endCxn id="87" idx="2"/>
            </p:cNvCxnSpPr>
            <p:nvPr/>
          </p:nvCxnSpPr>
          <p:spPr>
            <a:xfrm>
              <a:off x="7150671" y="1978230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95" name="Straight Arrow Connector 94"/>
            <p:cNvCxnSpPr>
              <a:stCxn id="83" idx="6"/>
              <a:endCxn id="88" idx="2"/>
            </p:cNvCxnSpPr>
            <p:nvPr/>
          </p:nvCxnSpPr>
          <p:spPr>
            <a:xfrm>
              <a:off x="7150672" y="217439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96" name="Straight Arrow Connector 95"/>
            <p:cNvCxnSpPr>
              <a:stCxn id="79" idx="6"/>
              <a:endCxn id="84" idx="2"/>
            </p:cNvCxnSpPr>
            <p:nvPr/>
          </p:nvCxnSpPr>
          <p:spPr>
            <a:xfrm>
              <a:off x="6852793" y="2370569"/>
              <a:ext cx="16024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97" name="Straight Arrow Connector 96"/>
            <p:cNvCxnSpPr>
              <a:stCxn id="84" idx="6"/>
              <a:endCxn id="89" idx="2"/>
            </p:cNvCxnSpPr>
            <p:nvPr/>
          </p:nvCxnSpPr>
          <p:spPr>
            <a:xfrm>
              <a:off x="7150672" y="237056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7570688" y="189905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7570689" y="2095228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7570689" y="2291398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1" name="Straight Arrow Connector 100"/>
            <p:cNvCxnSpPr>
              <a:stCxn id="98" idx="4"/>
              <a:endCxn id="99" idx="0"/>
            </p:cNvCxnSpPr>
            <p:nvPr/>
          </p:nvCxnSpPr>
          <p:spPr>
            <a:xfrm>
              <a:off x="7639508" y="2036698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2" name="Straight Arrow Connector 101"/>
            <p:cNvCxnSpPr>
              <a:stCxn id="99" idx="4"/>
              <a:endCxn id="100" idx="0"/>
            </p:cNvCxnSpPr>
            <p:nvPr/>
          </p:nvCxnSpPr>
          <p:spPr>
            <a:xfrm>
              <a:off x="7639509" y="2232867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3" name="Straight Arrow Connector 102"/>
            <p:cNvCxnSpPr>
              <a:endCxn id="98" idx="2"/>
            </p:cNvCxnSpPr>
            <p:nvPr/>
          </p:nvCxnSpPr>
          <p:spPr>
            <a:xfrm>
              <a:off x="7429498" y="196787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4" name="Straight Arrow Connector 103"/>
            <p:cNvCxnSpPr>
              <a:endCxn id="99" idx="2"/>
            </p:cNvCxnSpPr>
            <p:nvPr/>
          </p:nvCxnSpPr>
          <p:spPr>
            <a:xfrm>
              <a:off x="7429499" y="2164048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5" name="Straight Arrow Connector 104"/>
            <p:cNvCxnSpPr>
              <a:endCxn id="100" idx="2"/>
            </p:cNvCxnSpPr>
            <p:nvPr/>
          </p:nvCxnSpPr>
          <p:spPr>
            <a:xfrm>
              <a:off x="7429499" y="2360218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106" name="Group 105"/>
          <p:cNvGrpSpPr>
            <a:grpSpLocks noChangeAspect="1"/>
          </p:cNvGrpSpPr>
          <p:nvPr/>
        </p:nvGrpSpPr>
        <p:grpSpPr>
          <a:xfrm rot="355259">
            <a:off x="8146907" y="4110506"/>
            <a:ext cx="588262" cy="320040"/>
            <a:chOff x="6715153" y="1899059"/>
            <a:chExt cx="993175" cy="540330"/>
          </a:xfrm>
        </p:grpSpPr>
        <p:sp>
          <p:nvSpPr>
            <p:cNvPr id="107" name="Oval 106"/>
            <p:cNvSpPr/>
            <p:nvPr/>
          </p:nvSpPr>
          <p:spPr>
            <a:xfrm>
              <a:off x="6715153" y="1909411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6715154" y="2105580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6715154" y="2301749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0" name="Straight Arrow Connector 109"/>
            <p:cNvCxnSpPr>
              <a:stCxn id="107" idx="4"/>
              <a:endCxn id="108" idx="0"/>
            </p:cNvCxnSpPr>
            <p:nvPr/>
          </p:nvCxnSpPr>
          <p:spPr>
            <a:xfrm>
              <a:off x="6783973" y="2047051"/>
              <a:ext cx="1" cy="58529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1" name="Straight Arrow Connector 110"/>
            <p:cNvCxnSpPr>
              <a:stCxn id="108" idx="4"/>
              <a:endCxn id="109" idx="0"/>
            </p:cNvCxnSpPr>
            <p:nvPr/>
          </p:nvCxnSpPr>
          <p:spPr>
            <a:xfrm>
              <a:off x="6783974" y="2243220"/>
              <a:ext cx="0" cy="58529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7013032" y="1909410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7013033" y="210557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7013033" y="230174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5" name="Straight Arrow Connector 114"/>
            <p:cNvCxnSpPr>
              <a:stCxn id="112" idx="4"/>
              <a:endCxn id="113" idx="0"/>
            </p:cNvCxnSpPr>
            <p:nvPr/>
          </p:nvCxnSpPr>
          <p:spPr>
            <a:xfrm>
              <a:off x="7081852" y="2047049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>
              <a:off x="7081853" y="2243218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7291861" y="1909410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7291862" y="210557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7291862" y="230174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0" name="Straight Arrow Connector 119"/>
            <p:cNvCxnSpPr>
              <a:stCxn id="117" idx="4"/>
              <a:endCxn id="118" idx="0"/>
            </p:cNvCxnSpPr>
            <p:nvPr/>
          </p:nvCxnSpPr>
          <p:spPr>
            <a:xfrm>
              <a:off x="7360681" y="2047049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1" name="Straight Arrow Connector 120"/>
            <p:cNvCxnSpPr>
              <a:stCxn id="118" idx="4"/>
              <a:endCxn id="119" idx="0"/>
            </p:cNvCxnSpPr>
            <p:nvPr/>
          </p:nvCxnSpPr>
          <p:spPr>
            <a:xfrm>
              <a:off x="7360682" y="2243218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2" name="Straight Arrow Connector 121"/>
            <p:cNvCxnSpPr>
              <a:stCxn id="107" idx="6"/>
              <a:endCxn id="112" idx="2"/>
            </p:cNvCxnSpPr>
            <p:nvPr/>
          </p:nvCxnSpPr>
          <p:spPr>
            <a:xfrm flipV="1">
              <a:off x="6852792" y="1978230"/>
              <a:ext cx="16024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3" name="Straight Arrow Connector 122"/>
            <p:cNvCxnSpPr>
              <a:stCxn id="108" idx="6"/>
              <a:endCxn id="113" idx="2"/>
            </p:cNvCxnSpPr>
            <p:nvPr/>
          </p:nvCxnSpPr>
          <p:spPr>
            <a:xfrm flipV="1">
              <a:off x="6852793" y="2174399"/>
              <a:ext cx="16024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4" name="Straight Arrow Connector 123"/>
            <p:cNvCxnSpPr>
              <a:stCxn id="112" idx="6"/>
              <a:endCxn id="117" idx="2"/>
            </p:cNvCxnSpPr>
            <p:nvPr/>
          </p:nvCxnSpPr>
          <p:spPr>
            <a:xfrm>
              <a:off x="7150671" y="1978230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5" name="Straight Arrow Connector 124"/>
            <p:cNvCxnSpPr>
              <a:stCxn id="113" idx="6"/>
              <a:endCxn id="118" idx="2"/>
            </p:cNvCxnSpPr>
            <p:nvPr/>
          </p:nvCxnSpPr>
          <p:spPr>
            <a:xfrm>
              <a:off x="7150672" y="217439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6" name="Straight Arrow Connector 125"/>
            <p:cNvCxnSpPr>
              <a:stCxn id="109" idx="6"/>
              <a:endCxn id="114" idx="2"/>
            </p:cNvCxnSpPr>
            <p:nvPr/>
          </p:nvCxnSpPr>
          <p:spPr>
            <a:xfrm>
              <a:off x="6852793" y="2370569"/>
              <a:ext cx="16024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7" name="Straight Arrow Connector 126"/>
            <p:cNvCxnSpPr>
              <a:stCxn id="114" idx="6"/>
              <a:endCxn id="119" idx="2"/>
            </p:cNvCxnSpPr>
            <p:nvPr/>
          </p:nvCxnSpPr>
          <p:spPr>
            <a:xfrm>
              <a:off x="7150672" y="237056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7570688" y="189905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7570689" y="2095228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7570689" y="2291398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1" name="Straight Arrow Connector 130"/>
            <p:cNvCxnSpPr>
              <a:stCxn id="128" idx="4"/>
              <a:endCxn id="129" idx="0"/>
            </p:cNvCxnSpPr>
            <p:nvPr/>
          </p:nvCxnSpPr>
          <p:spPr>
            <a:xfrm>
              <a:off x="7639508" y="2036698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2" name="Straight Arrow Connector 131"/>
            <p:cNvCxnSpPr>
              <a:stCxn id="129" idx="4"/>
              <a:endCxn id="130" idx="0"/>
            </p:cNvCxnSpPr>
            <p:nvPr/>
          </p:nvCxnSpPr>
          <p:spPr>
            <a:xfrm>
              <a:off x="7639509" y="2232867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3" name="Straight Arrow Connector 132"/>
            <p:cNvCxnSpPr>
              <a:endCxn id="128" idx="2"/>
            </p:cNvCxnSpPr>
            <p:nvPr/>
          </p:nvCxnSpPr>
          <p:spPr>
            <a:xfrm>
              <a:off x="7429498" y="196787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4" name="Straight Arrow Connector 133"/>
            <p:cNvCxnSpPr>
              <a:endCxn id="129" idx="2"/>
            </p:cNvCxnSpPr>
            <p:nvPr/>
          </p:nvCxnSpPr>
          <p:spPr>
            <a:xfrm>
              <a:off x="7429499" y="2164048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5" name="Straight Arrow Connector 134"/>
            <p:cNvCxnSpPr>
              <a:endCxn id="130" idx="2"/>
            </p:cNvCxnSpPr>
            <p:nvPr/>
          </p:nvCxnSpPr>
          <p:spPr>
            <a:xfrm>
              <a:off x="7429499" y="2360218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36" name="Group 135"/>
          <p:cNvGrpSpPr>
            <a:grpSpLocks noChangeAspect="1"/>
          </p:cNvGrpSpPr>
          <p:nvPr/>
        </p:nvGrpSpPr>
        <p:grpSpPr>
          <a:xfrm rot="507284">
            <a:off x="8095489" y="4548208"/>
            <a:ext cx="588262" cy="320040"/>
            <a:chOff x="6715153" y="1899059"/>
            <a:chExt cx="993175" cy="540330"/>
          </a:xfrm>
        </p:grpSpPr>
        <p:sp>
          <p:nvSpPr>
            <p:cNvPr id="137" name="Oval 136"/>
            <p:cNvSpPr/>
            <p:nvPr/>
          </p:nvSpPr>
          <p:spPr>
            <a:xfrm>
              <a:off x="6715153" y="1909411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6715154" y="2105580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6715154" y="2301749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0" name="Straight Arrow Connector 139"/>
            <p:cNvCxnSpPr>
              <a:stCxn id="137" idx="4"/>
              <a:endCxn id="138" idx="0"/>
            </p:cNvCxnSpPr>
            <p:nvPr/>
          </p:nvCxnSpPr>
          <p:spPr>
            <a:xfrm>
              <a:off x="6783973" y="2047051"/>
              <a:ext cx="1" cy="58529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1" name="Straight Arrow Connector 140"/>
            <p:cNvCxnSpPr>
              <a:stCxn id="138" idx="4"/>
              <a:endCxn id="139" idx="0"/>
            </p:cNvCxnSpPr>
            <p:nvPr/>
          </p:nvCxnSpPr>
          <p:spPr>
            <a:xfrm>
              <a:off x="6783974" y="2243220"/>
              <a:ext cx="0" cy="58529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7013032" y="1909410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7013033" y="210557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7013033" y="230174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/>
            <p:cNvCxnSpPr>
              <a:stCxn id="142" idx="4"/>
              <a:endCxn id="143" idx="0"/>
            </p:cNvCxnSpPr>
            <p:nvPr/>
          </p:nvCxnSpPr>
          <p:spPr>
            <a:xfrm>
              <a:off x="7081852" y="2047049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46" name="Straight Arrow Connector 145"/>
            <p:cNvCxnSpPr>
              <a:stCxn id="143" idx="4"/>
              <a:endCxn id="144" idx="0"/>
            </p:cNvCxnSpPr>
            <p:nvPr/>
          </p:nvCxnSpPr>
          <p:spPr>
            <a:xfrm>
              <a:off x="7081853" y="2243218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7291861" y="1909410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7291862" y="210557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7291862" y="230174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0" name="Straight Arrow Connector 149"/>
            <p:cNvCxnSpPr>
              <a:stCxn id="147" idx="4"/>
              <a:endCxn id="148" idx="0"/>
            </p:cNvCxnSpPr>
            <p:nvPr/>
          </p:nvCxnSpPr>
          <p:spPr>
            <a:xfrm>
              <a:off x="7360681" y="2047049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51" name="Straight Arrow Connector 150"/>
            <p:cNvCxnSpPr>
              <a:stCxn id="148" idx="4"/>
              <a:endCxn id="149" idx="0"/>
            </p:cNvCxnSpPr>
            <p:nvPr/>
          </p:nvCxnSpPr>
          <p:spPr>
            <a:xfrm>
              <a:off x="7360682" y="2243218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52" name="Straight Arrow Connector 151"/>
            <p:cNvCxnSpPr>
              <a:stCxn id="137" idx="6"/>
              <a:endCxn id="142" idx="2"/>
            </p:cNvCxnSpPr>
            <p:nvPr/>
          </p:nvCxnSpPr>
          <p:spPr>
            <a:xfrm flipV="1">
              <a:off x="6852792" y="1978230"/>
              <a:ext cx="16024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53" name="Straight Arrow Connector 152"/>
            <p:cNvCxnSpPr>
              <a:stCxn id="138" idx="6"/>
              <a:endCxn id="143" idx="2"/>
            </p:cNvCxnSpPr>
            <p:nvPr/>
          </p:nvCxnSpPr>
          <p:spPr>
            <a:xfrm flipV="1">
              <a:off x="6852793" y="2174399"/>
              <a:ext cx="16024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54" name="Straight Arrow Connector 153"/>
            <p:cNvCxnSpPr>
              <a:stCxn id="142" idx="6"/>
              <a:endCxn id="147" idx="2"/>
            </p:cNvCxnSpPr>
            <p:nvPr/>
          </p:nvCxnSpPr>
          <p:spPr>
            <a:xfrm>
              <a:off x="7150671" y="1978230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55" name="Straight Arrow Connector 154"/>
            <p:cNvCxnSpPr>
              <a:stCxn id="143" idx="6"/>
              <a:endCxn id="148" idx="2"/>
            </p:cNvCxnSpPr>
            <p:nvPr/>
          </p:nvCxnSpPr>
          <p:spPr>
            <a:xfrm>
              <a:off x="7150672" y="217439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56" name="Straight Arrow Connector 155"/>
            <p:cNvCxnSpPr>
              <a:stCxn id="139" idx="6"/>
              <a:endCxn id="144" idx="2"/>
            </p:cNvCxnSpPr>
            <p:nvPr/>
          </p:nvCxnSpPr>
          <p:spPr>
            <a:xfrm>
              <a:off x="6852793" y="2370569"/>
              <a:ext cx="16024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57" name="Straight Arrow Connector 156"/>
            <p:cNvCxnSpPr>
              <a:stCxn id="144" idx="6"/>
              <a:endCxn id="149" idx="2"/>
            </p:cNvCxnSpPr>
            <p:nvPr/>
          </p:nvCxnSpPr>
          <p:spPr>
            <a:xfrm>
              <a:off x="7150672" y="237056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7570688" y="189905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7570689" y="2095228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7570689" y="2291398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Arrow Connector 160"/>
            <p:cNvCxnSpPr>
              <a:stCxn id="158" idx="4"/>
              <a:endCxn id="159" idx="0"/>
            </p:cNvCxnSpPr>
            <p:nvPr/>
          </p:nvCxnSpPr>
          <p:spPr>
            <a:xfrm>
              <a:off x="7639508" y="2036698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2" name="Straight Arrow Connector 161"/>
            <p:cNvCxnSpPr>
              <a:stCxn id="159" idx="4"/>
              <a:endCxn id="160" idx="0"/>
            </p:cNvCxnSpPr>
            <p:nvPr/>
          </p:nvCxnSpPr>
          <p:spPr>
            <a:xfrm>
              <a:off x="7639509" y="2232867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3" name="Straight Arrow Connector 162"/>
            <p:cNvCxnSpPr>
              <a:endCxn id="158" idx="2"/>
            </p:cNvCxnSpPr>
            <p:nvPr/>
          </p:nvCxnSpPr>
          <p:spPr>
            <a:xfrm>
              <a:off x="7429498" y="196787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4" name="Straight Arrow Connector 163"/>
            <p:cNvCxnSpPr>
              <a:endCxn id="159" idx="2"/>
            </p:cNvCxnSpPr>
            <p:nvPr/>
          </p:nvCxnSpPr>
          <p:spPr>
            <a:xfrm>
              <a:off x="7429499" y="2164048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5" name="Straight Arrow Connector 164"/>
            <p:cNvCxnSpPr>
              <a:endCxn id="160" idx="2"/>
            </p:cNvCxnSpPr>
            <p:nvPr/>
          </p:nvCxnSpPr>
          <p:spPr>
            <a:xfrm>
              <a:off x="7429499" y="2360218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4203738" y="3785638"/>
            <a:ext cx="652702" cy="320040"/>
            <a:chOff x="6715153" y="1899059"/>
            <a:chExt cx="993175" cy="540330"/>
          </a:xfrm>
        </p:grpSpPr>
        <p:sp>
          <p:nvSpPr>
            <p:cNvPr id="167" name="Oval 166"/>
            <p:cNvSpPr/>
            <p:nvPr/>
          </p:nvSpPr>
          <p:spPr>
            <a:xfrm>
              <a:off x="6715153" y="1909411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6715154" y="2105580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6715154" y="2301749"/>
              <a:ext cx="137639" cy="137640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0" name="Straight Arrow Connector 169"/>
            <p:cNvCxnSpPr>
              <a:stCxn id="167" idx="4"/>
              <a:endCxn id="168" idx="0"/>
            </p:cNvCxnSpPr>
            <p:nvPr/>
          </p:nvCxnSpPr>
          <p:spPr>
            <a:xfrm>
              <a:off x="6783973" y="2047051"/>
              <a:ext cx="1" cy="58529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Straight Arrow Connector 170"/>
            <p:cNvCxnSpPr>
              <a:stCxn id="168" idx="4"/>
              <a:endCxn id="169" idx="0"/>
            </p:cNvCxnSpPr>
            <p:nvPr/>
          </p:nvCxnSpPr>
          <p:spPr>
            <a:xfrm>
              <a:off x="6783974" y="2243220"/>
              <a:ext cx="0" cy="58529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7013032" y="1909410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7013033" y="210557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7013033" y="230174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5" name="Straight Arrow Connector 174"/>
            <p:cNvCxnSpPr>
              <a:stCxn id="172" idx="4"/>
              <a:endCxn id="173" idx="0"/>
            </p:cNvCxnSpPr>
            <p:nvPr/>
          </p:nvCxnSpPr>
          <p:spPr>
            <a:xfrm>
              <a:off x="7081852" y="2047049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6" name="Straight Arrow Connector 175"/>
            <p:cNvCxnSpPr>
              <a:stCxn id="173" idx="4"/>
              <a:endCxn id="174" idx="0"/>
            </p:cNvCxnSpPr>
            <p:nvPr/>
          </p:nvCxnSpPr>
          <p:spPr>
            <a:xfrm>
              <a:off x="7081853" y="2243218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7291861" y="1909410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7291862" y="210557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7291862" y="230174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0" name="Straight Arrow Connector 179"/>
            <p:cNvCxnSpPr>
              <a:stCxn id="177" idx="4"/>
              <a:endCxn id="178" idx="0"/>
            </p:cNvCxnSpPr>
            <p:nvPr/>
          </p:nvCxnSpPr>
          <p:spPr>
            <a:xfrm>
              <a:off x="7360681" y="2047049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1" name="Straight Arrow Connector 180"/>
            <p:cNvCxnSpPr>
              <a:stCxn id="178" idx="4"/>
              <a:endCxn id="179" idx="0"/>
            </p:cNvCxnSpPr>
            <p:nvPr/>
          </p:nvCxnSpPr>
          <p:spPr>
            <a:xfrm>
              <a:off x="7360682" y="2243218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2" name="Straight Arrow Connector 181"/>
            <p:cNvCxnSpPr>
              <a:stCxn id="167" idx="6"/>
              <a:endCxn id="172" idx="2"/>
            </p:cNvCxnSpPr>
            <p:nvPr/>
          </p:nvCxnSpPr>
          <p:spPr>
            <a:xfrm flipV="1">
              <a:off x="6852792" y="1978230"/>
              <a:ext cx="16024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3" name="Straight Arrow Connector 182"/>
            <p:cNvCxnSpPr>
              <a:stCxn id="168" idx="6"/>
              <a:endCxn id="173" idx="2"/>
            </p:cNvCxnSpPr>
            <p:nvPr/>
          </p:nvCxnSpPr>
          <p:spPr>
            <a:xfrm flipV="1">
              <a:off x="6852793" y="2174399"/>
              <a:ext cx="16024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4" name="Straight Arrow Connector 183"/>
            <p:cNvCxnSpPr>
              <a:stCxn id="172" idx="6"/>
              <a:endCxn id="177" idx="2"/>
            </p:cNvCxnSpPr>
            <p:nvPr/>
          </p:nvCxnSpPr>
          <p:spPr>
            <a:xfrm>
              <a:off x="7150671" y="1978230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5" name="Straight Arrow Connector 184"/>
            <p:cNvCxnSpPr>
              <a:stCxn id="173" idx="6"/>
              <a:endCxn id="178" idx="2"/>
            </p:cNvCxnSpPr>
            <p:nvPr/>
          </p:nvCxnSpPr>
          <p:spPr>
            <a:xfrm>
              <a:off x="7150672" y="217439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6" name="Straight Arrow Connector 185"/>
            <p:cNvCxnSpPr>
              <a:stCxn id="169" idx="6"/>
              <a:endCxn id="174" idx="2"/>
            </p:cNvCxnSpPr>
            <p:nvPr/>
          </p:nvCxnSpPr>
          <p:spPr>
            <a:xfrm>
              <a:off x="6852793" y="2370569"/>
              <a:ext cx="16024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7" name="Straight Arrow Connector 186"/>
            <p:cNvCxnSpPr>
              <a:stCxn id="174" idx="6"/>
              <a:endCxn id="179" idx="2"/>
            </p:cNvCxnSpPr>
            <p:nvPr/>
          </p:nvCxnSpPr>
          <p:spPr>
            <a:xfrm>
              <a:off x="7150672" y="237056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7570688" y="1899059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7570689" y="2095228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7570689" y="2291398"/>
              <a:ext cx="137639" cy="137639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1" name="Straight Arrow Connector 190"/>
            <p:cNvCxnSpPr>
              <a:stCxn id="188" idx="4"/>
              <a:endCxn id="189" idx="0"/>
            </p:cNvCxnSpPr>
            <p:nvPr/>
          </p:nvCxnSpPr>
          <p:spPr>
            <a:xfrm>
              <a:off x="7639508" y="2036698"/>
              <a:ext cx="1" cy="5853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2" name="Straight Arrow Connector 191"/>
            <p:cNvCxnSpPr>
              <a:stCxn id="189" idx="4"/>
              <a:endCxn id="190" idx="0"/>
            </p:cNvCxnSpPr>
            <p:nvPr/>
          </p:nvCxnSpPr>
          <p:spPr>
            <a:xfrm>
              <a:off x="7639509" y="2232867"/>
              <a:ext cx="0" cy="5853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3" name="Straight Arrow Connector 192"/>
            <p:cNvCxnSpPr>
              <a:endCxn id="188" idx="2"/>
            </p:cNvCxnSpPr>
            <p:nvPr/>
          </p:nvCxnSpPr>
          <p:spPr>
            <a:xfrm>
              <a:off x="7429498" y="1967879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4" name="Straight Arrow Connector 193"/>
            <p:cNvCxnSpPr>
              <a:endCxn id="189" idx="2"/>
            </p:cNvCxnSpPr>
            <p:nvPr/>
          </p:nvCxnSpPr>
          <p:spPr>
            <a:xfrm>
              <a:off x="7429499" y="2164048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5" name="Straight Arrow Connector 194"/>
            <p:cNvCxnSpPr>
              <a:endCxn id="190" idx="2"/>
            </p:cNvCxnSpPr>
            <p:nvPr/>
          </p:nvCxnSpPr>
          <p:spPr>
            <a:xfrm>
              <a:off x="7429499" y="2360218"/>
              <a:ext cx="14119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2292443" y="3782572"/>
            <a:ext cx="835941" cy="320040"/>
            <a:chOff x="4720316" y="3727071"/>
            <a:chExt cx="835941" cy="320040"/>
          </a:xfrm>
        </p:grpSpPr>
        <p:sp>
          <p:nvSpPr>
            <p:cNvPr id="197" name="Oval 196"/>
            <p:cNvSpPr/>
            <p:nvPr/>
          </p:nvSpPr>
          <p:spPr>
            <a:xfrm>
              <a:off x="4720316" y="3733203"/>
              <a:ext cx="90455" cy="81525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4720317" y="3849394"/>
              <a:ext cx="90455" cy="81525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>
              <a:off x="4720317" y="3965586"/>
              <a:ext cx="90455" cy="81525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0" name="Straight Arrow Connector 199"/>
            <p:cNvCxnSpPr>
              <a:stCxn id="197" idx="4"/>
              <a:endCxn id="198" idx="0"/>
            </p:cNvCxnSpPr>
            <p:nvPr/>
          </p:nvCxnSpPr>
          <p:spPr>
            <a:xfrm>
              <a:off x="4765544" y="3814727"/>
              <a:ext cx="1" cy="34667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1" name="Straight Arrow Connector 200"/>
            <p:cNvCxnSpPr>
              <a:stCxn id="198" idx="4"/>
              <a:endCxn id="199" idx="0"/>
            </p:cNvCxnSpPr>
            <p:nvPr/>
          </p:nvCxnSpPr>
          <p:spPr>
            <a:xfrm>
              <a:off x="4765544" y="3930919"/>
              <a:ext cx="0" cy="34667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02" name="Oval 201"/>
            <p:cNvSpPr/>
            <p:nvPr/>
          </p:nvSpPr>
          <p:spPr>
            <a:xfrm>
              <a:off x="4916078" y="3733202"/>
              <a:ext cx="90455" cy="81524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4916079" y="3849394"/>
              <a:ext cx="90455" cy="81524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4916079" y="3965586"/>
              <a:ext cx="90455" cy="81524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5" name="Straight Arrow Connector 204"/>
            <p:cNvCxnSpPr>
              <a:stCxn id="202" idx="4"/>
              <a:endCxn id="203" idx="0"/>
            </p:cNvCxnSpPr>
            <p:nvPr/>
          </p:nvCxnSpPr>
          <p:spPr>
            <a:xfrm>
              <a:off x="4961306" y="3814726"/>
              <a:ext cx="1" cy="34668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6" name="Straight Arrow Connector 205"/>
            <p:cNvCxnSpPr>
              <a:stCxn id="203" idx="4"/>
              <a:endCxn id="204" idx="0"/>
            </p:cNvCxnSpPr>
            <p:nvPr/>
          </p:nvCxnSpPr>
          <p:spPr>
            <a:xfrm>
              <a:off x="4961307" y="3930918"/>
              <a:ext cx="0" cy="34668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07" name="Oval 206"/>
            <p:cNvSpPr/>
            <p:nvPr/>
          </p:nvSpPr>
          <p:spPr>
            <a:xfrm>
              <a:off x="5099321" y="3733202"/>
              <a:ext cx="90455" cy="81524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5099322" y="3849394"/>
              <a:ext cx="90455" cy="81524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5099322" y="3965586"/>
              <a:ext cx="90455" cy="81524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0" name="Straight Arrow Connector 209"/>
            <p:cNvCxnSpPr>
              <a:stCxn id="207" idx="4"/>
              <a:endCxn id="208" idx="0"/>
            </p:cNvCxnSpPr>
            <p:nvPr/>
          </p:nvCxnSpPr>
          <p:spPr>
            <a:xfrm>
              <a:off x="5144549" y="3814726"/>
              <a:ext cx="1" cy="34668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1" name="Straight Arrow Connector 210"/>
            <p:cNvCxnSpPr>
              <a:stCxn id="208" idx="4"/>
              <a:endCxn id="209" idx="0"/>
            </p:cNvCxnSpPr>
            <p:nvPr/>
          </p:nvCxnSpPr>
          <p:spPr>
            <a:xfrm>
              <a:off x="5144549" y="3930918"/>
              <a:ext cx="0" cy="34668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2" name="Straight Arrow Connector 211"/>
            <p:cNvCxnSpPr>
              <a:stCxn id="197" idx="6"/>
              <a:endCxn id="202" idx="2"/>
            </p:cNvCxnSpPr>
            <p:nvPr/>
          </p:nvCxnSpPr>
          <p:spPr>
            <a:xfrm flipV="1">
              <a:off x="4810771" y="3773964"/>
              <a:ext cx="105308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3" name="Straight Arrow Connector 212"/>
            <p:cNvCxnSpPr>
              <a:stCxn id="198" idx="6"/>
              <a:endCxn id="203" idx="2"/>
            </p:cNvCxnSpPr>
            <p:nvPr/>
          </p:nvCxnSpPr>
          <p:spPr>
            <a:xfrm flipV="1">
              <a:off x="4810771" y="3890156"/>
              <a:ext cx="105308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4" name="Straight Arrow Connector 213"/>
            <p:cNvCxnSpPr>
              <a:stCxn id="202" idx="6"/>
              <a:endCxn id="207" idx="2"/>
            </p:cNvCxnSpPr>
            <p:nvPr/>
          </p:nvCxnSpPr>
          <p:spPr>
            <a:xfrm>
              <a:off x="5006533" y="3773964"/>
              <a:ext cx="92788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5" name="Straight Arrow Connector 214"/>
            <p:cNvCxnSpPr>
              <a:stCxn id="203" idx="6"/>
              <a:endCxn id="208" idx="2"/>
            </p:cNvCxnSpPr>
            <p:nvPr/>
          </p:nvCxnSpPr>
          <p:spPr>
            <a:xfrm>
              <a:off x="5006534" y="3890156"/>
              <a:ext cx="92788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6" name="Straight Arrow Connector 215"/>
            <p:cNvCxnSpPr>
              <a:stCxn id="199" idx="6"/>
              <a:endCxn id="204" idx="2"/>
            </p:cNvCxnSpPr>
            <p:nvPr/>
          </p:nvCxnSpPr>
          <p:spPr>
            <a:xfrm>
              <a:off x="4810771" y="4006349"/>
              <a:ext cx="105308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7" name="Straight Arrow Connector 216"/>
            <p:cNvCxnSpPr>
              <a:stCxn id="204" idx="6"/>
              <a:endCxn id="209" idx="2"/>
            </p:cNvCxnSpPr>
            <p:nvPr/>
          </p:nvCxnSpPr>
          <p:spPr>
            <a:xfrm>
              <a:off x="5006534" y="4006349"/>
              <a:ext cx="92788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5282563" y="3727071"/>
              <a:ext cx="90455" cy="81524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5282563" y="3843263"/>
              <a:ext cx="90455" cy="81524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5282563" y="3959455"/>
              <a:ext cx="90455" cy="81524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1" name="Straight Arrow Connector 220"/>
            <p:cNvCxnSpPr>
              <a:stCxn id="218" idx="4"/>
              <a:endCxn id="219" idx="0"/>
            </p:cNvCxnSpPr>
            <p:nvPr/>
          </p:nvCxnSpPr>
          <p:spPr>
            <a:xfrm>
              <a:off x="5327790" y="3808595"/>
              <a:ext cx="1" cy="34668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2" name="Straight Arrow Connector 221"/>
            <p:cNvCxnSpPr>
              <a:stCxn id="219" idx="4"/>
              <a:endCxn id="220" idx="0"/>
            </p:cNvCxnSpPr>
            <p:nvPr/>
          </p:nvCxnSpPr>
          <p:spPr>
            <a:xfrm>
              <a:off x="5327791" y="3924787"/>
              <a:ext cx="0" cy="34668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3" name="Straight Arrow Connector 222"/>
            <p:cNvCxnSpPr>
              <a:endCxn id="218" idx="2"/>
            </p:cNvCxnSpPr>
            <p:nvPr/>
          </p:nvCxnSpPr>
          <p:spPr>
            <a:xfrm>
              <a:off x="5189774" y="3767833"/>
              <a:ext cx="92788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4" name="Straight Arrow Connector 223"/>
            <p:cNvCxnSpPr>
              <a:endCxn id="219" idx="2"/>
            </p:cNvCxnSpPr>
            <p:nvPr/>
          </p:nvCxnSpPr>
          <p:spPr>
            <a:xfrm>
              <a:off x="5189775" y="3884025"/>
              <a:ext cx="92788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5" name="Straight Arrow Connector 224"/>
            <p:cNvCxnSpPr>
              <a:endCxn id="220" idx="2"/>
            </p:cNvCxnSpPr>
            <p:nvPr/>
          </p:nvCxnSpPr>
          <p:spPr>
            <a:xfrm>
              <a:off x="5189775" y="4000218"/>
              <a:ext cx="92788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5465802" y="3727071"/>
              <a:ext cx="90455" cy="81524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F</a:t>
              </a:r>
              <a:endParaRPr lang="en-US" dirty="0">
                <a:noFill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5465802" y="3843263"/>
              <a:ext cx="90455" cy="81524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</a:rPr>
                <a:t>D</a:t>
              </a:r>
              <a:endParaRPr lang="en-US" dirty="0">
                <a:noFill/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5465802" y="3959455"/>
              <a:ext cx="90455" cy="81524"/>
            </a:xfrm>
            <a:prstGeom prst="ellipse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9" name="Straight Arrow Connector 228"/>
            <p:cNvCxnSpPr>
              <a:stCxn id="226" idx="4"/>
              <a:endCxn id="227" idx="0"/>
            </p:cNvCxnSpPr>
            <p:nvPr/>
          </p:nvCxnSpPr>
          <p:spPr>
            <a:xfrm>
              <a:off x="5511029" y="3808595"/>
              <a:ext cx="1" cy="34668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0" name="Straight Arrow Connector 229"/>
            <p:cNvCxnSpPr>
              <a:stCxn id="227" idx="4"/>
              <a:endCxn id="228" idx="0"/>
            </p:cNvCxnSpPr>
            <p:nvPr/>
          </p:nvCxnSpPr>
          <p:spPr>
            <a:xfrm>
              <a:off x="5511030" y="3924787"/>
              <a:ext cx="0" cy="34668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1" name="Straight Arrow Connector 230"/>
            <p:cNvCxnSpPr>
              <a:endCxn id="226" idx="2"/>
            </p:cNvCxnSpPr>
            <p:nvPr/>
          </p:nvCxnSpPr>
          <p:spPr>
            <a:xfrm>
              <a:off x="5373013" y="3767833"/>
              <a:ext cx="92788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2" name="Straight Arrow Connector 231"/>
            <p:cNvCxnSpPr>
              <a:endCxn id="227" idx="2"/>
            </p:cNvCxnSpPr>
            <p:nvPr/>
          </p:nvCxnSpPr>
          <p:spPr>
            <a:xfrm>
              <a:off x="5373014" y="3884025"/>
              <a:ext cx="92788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3" name="Straight Arrow Connector 232"/>
            <p:cNvCxnSpPr>
              <a:endCxn id="228" idx="2"/>
            </p:cNvCxnSpPr>
            <p:nvPr/>
          </p:nvCxnSpPr>
          <p:spPr>
            <a:xfrm>
              <a:off x="5373014" y="4000218"/>
              <a:ext cx="92788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34" name="Title 1"/>
          <p:cNvSpPr txBox="1">
            <a:spLocks/>
          </p:cNvSpPr>
          <p:nvPr/>
        </p:nvSpPr>
        <p:spPr>
          <a:xfrm>
            <a:off x="6324600" y="1420930"/>
            <a:ext cx="30071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Accelerator</a:t>
            </a:r>
          </a:p>
          <a:p>
            <a:r>
              <a:rPr lang="en-US" dirty="0" err="1" smtClean="0"/>
              <a:t>Perf</a:t>
            </a:r>
            <a:r>
              <a:rPr lang="en-US" dirty="0" smtClean="0"/>
              <a:t>/Energy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3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628" y="87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1. Find Un-accelerated Regions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01197" y="1467361"/>
            <a:ext cx="7595866" cy="778299"/>
            <a:chOff x="1904081" y="1895819"/>
            <a:chExt cx="6782719" cy="694981"/>
          </a:xfrm>
        </p:grpSpPr>
        <p:sp>
          <p:nvSpPr>
            <p:cNvPr id="8" name="Rounded Rectangle 7"/>
            <p:cNvSpPr/>
            <p:nvPr/>
          </p:nvSpPr>
          <p:spPr>
            <a:xfrm>
              <a:off x="1904081" y="2057400"/>
              <a:ext cx="8382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Func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18481" y="2057400"/>
              <a:ext cx="9144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1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809081" y="2057400"/>
              <a:ext cx="9144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2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75881" y="2057400"/>
              <a:ext cx="8382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Func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790281" y="2057400"/>
              <a:ext cx="9144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Func</a:t>
              </a:r>
              <a:r>
                <a:rPr lang="en-US" dirty="0" smtClean="0"/>
                <a:t> 3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780881" y="2057400"/>
              <a:ext cx="9144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3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799681" y="1905000"/>
              <a:ext cx="0" cy="68580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771481" y="1895819"/>
              <a:ext cx="0" cy="68580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7848600" y="2057400"/>
              <a:ext cx="8382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Func</a:t>
              </a:r>
              <a:r>
                <a:rPr lang="en-US" dirty="0" smtClean="0"/>
                <a:t> 4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682" y="2286000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Accel</a:t>
            </a:r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76682" y="2908906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Accel</a:t>
            </a:r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6781" y="3531811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Accel</a:t>
            </a:r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133600" y="1056310"/>
            <a:ext cx="1820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 1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406349" y="1051197"/>
            <a:ext cx="1820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 2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369654" y="104509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512911" y="2299305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1.2x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1512911" y="2908905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0.5x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629129" y="3518505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5x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3655" y="2286000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1.1x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699873" y="28956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1x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99873" y="35052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1x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681" y="4143233"/>
            <a:ext cx="82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Best: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629129" y="4128105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5x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99873" y="4114800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1.1x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200920" y="4858211"/>
            <a:ext cx="8886032" cy="1696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this study:</a:t>
            </a:r>
          </a:p>
          <a:p>
            <a:pPr lvl="1"/>
            <a:r>
              <a:rPr lang="en-US" dirty="0" smtClean="0"/>
              <a:t>Un-accelerated: Performance &lt; 1.3x Better than OOO</a:t>
            </a:r>
          </a:p>
          <a:p>
            <a:pPr lvl="1"/>
            <a:r>
              <a:rPr lang="en-US" dirty="0" smtClean="0"/>
              <a:t>73 Un-accelerated Regions Contribute 50% of Cycles</a:t>
            </a:r>
          </a:p>
          <a:p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3847656" y="289560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28600" y="4718253"/>
            <a:ext cx="8686800" cy="6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1. Find Un-accelerated Regions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243928"/>
              </p:ext>
            </p:extLst>
          </p:nvPr>
        </p:nvGraphicFramePr>
        <p:xfrm>
          <a:off x="228600" y="1143000"/>
          <a:ext cx="9144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267200"/>
            <a:ext cx="954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SIMD +</a:t>
            </a:r>
          </a:p>
          <a:p>
            <a:r>
              <a:rPr lang="en-US" dirty="0" smtClean="0"/>
              <a:t>Scatter/</a:t>
            </a:r>
          </a:p>
          <a:p>
            <a:r>
              <a:rPr lang="en-US" dirty="0" smtClean="0"/>
              <a:t>Gather?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56388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Simplest Possible Architecture?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5024" y="14478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 Current Accelerators?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3352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Accelerator?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Structure Breakdown</a:t>
            </a:r>
            <a:br>
              <a:rPr lang="en-US" dirty="0" smtClean="0"/>
            </a:br>
            <a:r>
              <a:rPr lang="en-US" dirty="0" smtClean="0"/>
              <a:t>(by % of dynamic instructions)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745569"/>
              </p:ext>
            </p:extLst>
          </p:nvPr>
        </p:nvGraphicFramePr>
        <p:xfrm>
          <a:off x="1" y="1752600"/>
          <a:ext cx="90678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07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High Level Design Proposal</a:t>
            </a:r>
            <a:br>
              <a:rPr lang="en-US" dirty="0"/>
            </a:br>
            <a:r>
              <a:rPr lang="en-US" dirty="0"/>
              <a:t>Nested Loop Accelerator (NLA)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" y="1981200"/>
            <a:ext cx="8229600" cy="414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For Simplicity, </a:t>
            </a:r>
            <a:r>
              <a:rPr lang="en-US" dirty="0" smtClean="0"/>
              <a:t>execute only loop structures in the accelerator.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For efficiency, </a:t>
            </a:r>
            <a:r>
              <a:rPr lang="en-US" dirty="0" smtClean="0"/>
              <a:t>execute with compound functional units.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105400" y="4267200"/>
            <a:ext cx="15240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CFU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84883" y="4914900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997766" y="4906637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MEM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638800" y="5638800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MPY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3" idx="4"/>
            <a:endCxn id="21" idx="1"/>
          </p:cNvCxnSpPr>
          <p:nvPr/>
        </p:nvCxnSpPr>
        <p:spPr>
          <a:xfrm>
            <a:off x="5551583" y="5448300"/>
            <a:ext cx="165332" cy="268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1" idx="7"/>
          </p:cNvCxnSpPr>
          <p:nvPr/>
        </p:nvCxnSpPr>
        <p:spPr>
          <a:xfrm flipH="1">
            <a:off x="6094085" y="5440037"/>
            <a:ext cx="170381" cy="276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High Level Design Proposal</a:t>
            </a:r>
            <a:br>
              <a:rPr lang="en-US" dirty="0"/>
            </a:br>
            <a:r>
              <a:rPr lang="en-US" dirty="0"/>
              <a:t>Nested Loop Accelerator (NLA)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2400" y="3691713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BB1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3691713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BB2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2133600" y="3701411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BB3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3124200" y="3691713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BB4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4114800" y="3691713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BB4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5073535" y="3701411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BB3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6064135" y="3691713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BB4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7054735" y="3691713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BB4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8045335" y="3691713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BB5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" y="3386913"/>
            <a:ext cx="873113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4880089" y="1517068"/>
            <a:ext cx="266355" cy="57593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74685" y="4656969"/>
            <a:ext cx="227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Nested Loop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4686" y="2656204"/>
            <a:ext cx="453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Dynamic Basic Block Trace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39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High Level Design Proposal</a:t>
            </a:r>
            <a:br>
              <a:rPr lang="en-US" dirty="0"/>
            </a:br>
            <a:r>
              <a:rPr lang="en-US" dirty="0"/>
              <a:t>Nested Loop Accelerator (NLA)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2400" y="3691713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BB1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3691713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BB2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2133600" y="3701411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BB3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3124200" y="3691713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BB4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4114800" y="3691713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BB4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5073535" y="3701411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BB3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6064135" y="3691713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BB4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7054735" y="3691713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BB4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8045335" y="3691713"/>
            <a:ext cx="838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BB5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" y="3386913"/>
            <a:ext cx="87311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400" y="3251775"/>
            <a:ext cx="0" cy="1201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01000" y="3251775"/>
            <a:ext cx="0" cy="1201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7092" y="4066767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CPU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29800" y="4091592"/>
            <a:ext cx="859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NLA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8163888" y="4142967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CPU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653066" y="4904967"/>
            <a:ext cx="2961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Transfer Register</a:t>
            </a:r>
          </a:p>
          <a:p>
            <a:pPr algn="ctr"/>
            <a:r>
              <a:rPr lang="en-US" sz="3200" dirty="0" smtClean="0"/>
              <a:t>State &amp;</a:t>
            </a:r>
          </a:p>
          <a:p>
            <a:pPr algn="ctr"/>
            <a:r>
              <a:rPr lang="en-US" sz="3200" dirty="0" smtClean="0"/>
              <a:t>Configure NLA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410422" y="5026770"/>
            <a:ext cx="2473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Transfer Back</a:t>
            </a:r>
          </a:p>
          <a:p>
            <a:pPr algn="ctr"/>
            <a:r>
              <a:rPr lang="en-US" sz="3200" dirty="0" smtClean="0"/>
              <a:t>Register State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4686" y="2656204"/>
            <a:ext cx="453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Dynamic Basic Block Trace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440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2. High Level Design Proposal</a:t>
            </a:r>
            <a:br>
              <a:rPr lang="en-US" dirty="0" smtClean="0"/>
            </a:br>
            <a:r>
              <a:rPr lang="en-US" dirty="0" smtClean="0"/>
              <a:t>Nested Loop Accelerator (NLA)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2209800"/>
            <a:ext cx="8808720" cy="36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Dark </a:t>
            </a:r>
            <a:r>
              <a:rPr lang="en-US" dirty="0" smtClean="0"/>
              <a:t>Silicon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1559" y="3972605"/>
            <a:ext cx="1981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Esmaeilzadeh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</a:p>
          <a:p>
            <a:r>
              <a:rPr lang="en-US" dirty="0" smtClean="0"/>
              <a:t>ISCA 2011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922" y="1845085"/>
            <a:ext cx="4573858" cy="381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" name="Rectangle 5"/>
          <p:cNvSpPr/>
          <p:nvPr/>
        </p:nvSpPr>
        <p:spPr>
          <a:xfrm>
            <a:off x="493922" y="3122121"/>
            <a:ext cx="1143000" cy="2529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637542" y="3122121"/>
            <a:ext cx="1143000" cy="2529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781162" y="3122121"/>
            <a:ext cx="1143000" cy="2529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924781" y="3122121"/>
            <a:ext cx="1143000" cy="2529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93922" y="1828800"/>
            <a:ext cx="4573858" cy="1293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Cache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2780542" y="1845085"/>
            <a:ext cx="2287238" cy="3822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49559" y="2071369"/>
            <a:ext cx="387240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Under ITRS Scaling,</a:t>
            </a:r>
          </a:p>
          <a:p>
            <a:r>
              <a:rPr lang="en-US" sz="3600" b="1" dirty="0" smtClean="0"/>
              <a:t>50% Dark Silicon</a:t>
            </a:r>
          </a:p>
          <a:p>
            <a:r>
              <a:rPr lang="en-US" sz="3600" b="1" dirty="0" smtClean="0"/>
              <a:t>By 8 nm ?</a:t>
            </a:r>
            <a:endParaRPr lang="en-US" sz="3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64934" y="6019799"/>
            <a:ext cx="8045665" cy="7514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Must Reduce or Use Dark Silicon!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01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21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3. Design Space Exploration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0717"/>
              </p:ext>
            </p:extLst>
          </p:nvPr>
        </p:nvGraphicFramePr>
        <p:xfrm>
          <a:off x="152400" y="1420392"/>
          <a:ext cx="883920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905000"/>
                <a:gridCol w="53340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NLA Design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Practicality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Details</a:t>
                      </a:r>
                      <a:endParaRPr lang="en-US" sz="2800" dirty="0"/>
                    </a:p>
                  </a:txBody>
                  <a:tcPr/>
                </a:tc>
              </a:tr>
              <a:tr h="1046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Sequential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Extremely</a:t>
                      </a:r>
                    </a:p>
                    <a:p>
                      <a:r>
                        <a:rPr lang="en-US" sz="2400" dirty="0" smtClean="0"/>
                        <a:t>Simple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Each CFU Executes Sequentially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Centralized</a:t>
                      </a:r>
                      <a:r>
                        <a:rPr lang="en-US" sz="2400" baseline="0" dirty="0" smtClean="0"/>
                        <a:t> Unit Controls Execution</a:t>
                      </a:r>
                      <a:endParaRPr lang="en-US" sz="2400" dirty="0"/>
                    </a:p>
                  </a:txBody>
                  <a:tcPr/>
                </a:tc>
              </a:tr>
              <a:tr h="1046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Pipelined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Practical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/>
                        <a:t>CFUs execute in pipelined fashion</a:t>
                      </a:r>
                      <a:endParaRPr lang="en-US" sz="2400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aseline="0" dirty="0" smtClean="0"/>
                        <a:t>Central unit manages data </a:t>
                      </a:r>
                      <a:r>
                        <a:rPr lang="en-US" sz="2400" baseline="0" dirty="0" err="1" smtClean="0"/>
                        <a:t>deps</a:t>
                      </a:r>
                      <a:r>
                        <a:rPr lang="en-US" sz="2400" baseline="0" dirty="0" smtClean="0"/>
                        <a:t>.</a:t>
                      </a:r>
                      <a:endParaRPr lang="en-US" sz="2400" dirty="0" smtClean="0"/>
                    </a:p>
                  </a:txBody>
                  <a:tcPr/>
                </a:tc>
              </a:tr>
              <a:tr h="1046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Decoupled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Practical,</a:t>
                      </a:r>
                    </a:p>
                    <a:p>
                      <a:r>
                        <a:rPr lang="en-US" sz="2400" dirty="0" smtClean="0"/>
                        <a:t>Needs Design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/>
                        <a:t>CFUs execute in dataflow fashion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aseline="0" dirty="0" smtClean="0"/>
                        <a:t>Distributed Issue Queues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aseline="0" dirty="0" smtClean="0"/>
                        <a:t>Software helps disambiguate memory</a:t>
                      </a:r>
                    </a:p>
                  </a:txBody>
                  <a:tcPr/>
                </a:tc>
              </a:tr>
              <a:tr h="1046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Speculative</a:t>
                      </a:r>
                    </a:p>
                    <a:p>
                      <a:r>
                        <a:rPr lang="en-US" sz="2400" dirty="0" smtClean="0"/>
                        <a:t>OOO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Somewhat</a:t>
                      </a:r>
                    </a:p>
                    <a:p>
                      <a:r>
                        <a:rPr lang="en-US" sz="2400" dirty="0" smtClean="0"/>
                        <a:t>Impractical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/>
                        <a:t>Speculative Execution w/ Recovery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/>
                        <a:t>Memory</a:t>
                      </a:r>
                      <a:r>
                        <a:rPr lang="en-US" sz="2400" baseline="0" dirty="0" smtClean="0"/>
                        <a:t> Dependence Prediction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4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 Architecture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487423" y="1749093"/>
            <a:ext cx="2144858" cy="4659147"/>
            <a:chOff x="3487423" y="2233503"/>
            <a:chExt cx="1921858" cy="4174737"/>
          </a:xfrm>
        </p:grpSpPr>
        <p:sp>
          <p:nvSpPr>
            <p:cNvPr id="4" name="Rectangle 3"/>
            <p:cNvSpPr/>
            <p:nvPr/>
          </p:nvSpPr>
          <p:spPr>
            <a:xfrm>
              <a:off x="3487423" y="3599177"/>
              <a:ext cx="1236976" cy="2809062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GPP</a:t>
              </a:r>
            </a:p>
            <a:p>
              <a:pPr algn="ctr"/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4351828" y="3971748"/>
              <a:ext cx="1430024" cy="684882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DySER</a:t>
              </a:r>
              <a:endParaRPr lang="en-US" sz="3600" dirty="0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4377321" y="5376280"/>
              <a:ext cx="1379038" cy="68488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SIMD</a:t>
              </a:r>
              <a:endParaRPr lang="en-US" sz="3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423" y="3141977"/>
              <a:ext cx="1921858" cy="457199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C-Cores</a:t>
              </a:r>
              <a:endParaRPr lang="en-US" sz="3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87423" y="2684777"/>
              <a:ext cx="1921858" cy="463126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BERET</a:t>
              </a:r>
              <a:endParaRPr lang="en-US" sz="3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87423" y="2233503"/>
              <a:ext cx="1921858" cy="44976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NLA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77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704675"/>
              </p:ext>
            </p:extLst>
          </p:nvPr>
        </p:nvGraphicFramePr>
        <p:xfrm>
          <a:off x="0" y="609600"/>
          <a:ext cx="9144000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ight Brace 4"/>
          <p:cNvSpPr/>
          <p:nvPr/>
        </p:nvSpPr>
        <p:spPr>
          <a:xfrm rot="16200000">
            <a:off x="1771823" y="437977"/>
            <a:ext cx="266355" cy="2590800"/>
          </a:xfrm>
          <a:prstGeom prst="rightBrace">
            <a:avLst>
              <a:gd name="adj1" fmla="val 6623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4591223" y="437977"/>
            <a:ext cx="266355" cy="2590800"/>
          </a:xfrm>
          <a:prstGeom prst="rightBrace">
            <a:avLst>
              <a:gd name="adj1" fmla="val 6623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16200000">
            <a:off x="7410623" y="437978"/>
            <a:ext cx="266355" cy="2590800"/>
          </a:xfrm>
          <a:prstGeom prst="rightBrace">
            <a:avLst>
              <a:gd name="adj1" fmla="val 6623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/>
          <p:cNvSpPr txBox="1"/>
          <p:nvPr/>
        </p:nvSpPr>
        <p:spPr>
          <a:xfrm>
            <a:off x="497136" y="1115457"/>
            <a:ext cx="2815728" cy="4572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NLA Definitely Ineffective</a:t>
            </a:r>
            <a:endParaRPr lang="en-US" sz="2000" dirty="0"/>
          </a:p>
        </p:txBody>
      </p:sp>
      <p:sp>
        <p:nvSpPr>
          <p:cNvPr id="12" name="TextBox 1"/>
          <p:cNvSpPr txBox="1"/>
          <p:nvPr/>
        </p:nvSpPr>
        <p:spPr>
          <a:xfrm>
            <a:off x="3316536" y="1115457"/>
            <a:ext cx="2815728" cy="4572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NLA Probably Ineffective</a:t>
            </a:r>
            <a:endParaRPr lang="en-US" sz="2000" dirty="0"/>
          </a:p>
        </p:txBody>
      </p:sp>
      <p:sp>
        <p:nvSpPr>
          <p:cNvPr id="13" name="TextBox 1"/>
          <p:cNvSpPr txBox="1"/>
          <p:nvPr/>
        </p:nvSpPr>
        <p:spPr>
          <a:xfrm>
            <a:off x="6248400" y="1120965"/>
            <a:ext cx="2590801" cy="4572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NLA Probably Effective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05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 Iteratively Refine Design</a:t>
            </a:r>
            <a:br>
              <a:rPr lang="en-US" dirty="0" smtClean="0"/>
            </a:br>
            <a:r>
              <a:rPr lang="en-US" dirty="0" smtClean="0"/>
              <a:t>(Design Everything Else…)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Internal Buffering</a:t>
            </a:r>
          </a:p>
          <a:p>
            <a:r>
              <a:rPr lang="en-US" dirty="0" smtClean="0"/>
              <a:t>Specifics of Interconnection Network</a:t>
            </a:r>
          </a:p>
          <a:p>
            <a:r>
              <a:rPr lang="en-US" dirty="0" smtClean="0"/>
              <a:t>Token Passing Protocol</a:t>
            </a:r>
          </a:p>
          <a:p>
            <a:r>
              <a:rPr lang="en-US" dirty="0" smtClean="0"/>
              <a:t>Mechanism for enforcing memory dependence</a:t>
            </a:r>
          </a:p>
          <a:p>
            <a:r>
              <a:rPr lang="en-US" dirty="0" smtClean="0"/>
              <a:t>Preventing Deadlock</a:t>
            </a:r>
          </a:p>
          <a:p>
            <a:r>
              <a:rPr lang="en-US" dirty="0" smtClean="0"/>
              <a:t>Exception Handling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By Modeling</a:t>
            </a:r>
          </a:p>
          <a:p>
            <a:pPr lvl="1"/>
            <a:r>
              <a:rPr lang="en-US" dirty="0" smtClean="0"/>
              <a:t>Helps find unexplored opportunities</a:t>
            </a:r>
          </a:p>
          <a:p>
            <a:pPr lvl="1"/>
            <a:r>
              <a:rPr lang="en-US" dirty="0" smtClean="0"/>
              <a:t>Iterative TDG modeling based design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Nested Loop Accelerator</a:t>
            </a:r>
          </a:p>
          <a:p>
            <a:pPr lvl="1"/>
            <a:r>
              <a:rPr lang="en-US" dirty="0" smtClean="0"/>
              <a:t>Potentially new acceleration domain</a:t>
            </a:r>
          </a:p>
          <a:p>
            <a:pPr lvl="1"/>
            <a:r>
              <a:rPr lang="en-US" dirty="0" smtClean="0"/>
              <a:t>Decoupled design looks like a promising target for further exploration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Accelerator Design?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0" y="2338904"/>
            <a:ext cx="4949916" cy="4214296"/>
            <a:chOff x="381000" y="2364280"/>
            <a:chExt cx="4573859" cy="3826285"/>
          </a:xfrm>
        </p:grpSpPr>
        <p:sp>
          <p:nvSpPr>
            <p:cNvPr id="4" name="Rectangle 3"/>
            <p:cNvSpPr/>
            <p:nvPr/>
          </p:nvSpPr>
          <p:spPr>
            <a:xfrm>
              <a:off x="381000" y="2380565"/>
              <a:ext cx="4573858" cy="381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000" y="3657601"/>
              <a:ext cx="1143000" cy="25292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620" y="3657601"/>
              <a:ext cx="1143000" cy="25292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8240" y="3657601"/>
              <a:ext cx="1143000" cy="25292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1859" y="3657601"/>
              <a:ext cx="1143000" cy="25292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" y="2364280"/>
              <a:ext cx="4573858" cy="12933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Cache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7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Accelerator Design?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371601"/>
            <a:ext cx="4949915" cy="5181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" name="Rectangle 5"/>
          <p:cNvSpPr/>
          <p:nvPr/>
        </p:nvSpPr>
        <p:spPr>
          <a:xfrm>
            <a:off x="381000" y="3740046"/>
            <a:ext cx="1236976" cy="2809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618647" y="3740046"/>
            <a:ext cx="1236976" cy="2809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856294" y="3740046"/>
            <a:ext cx="1236976" cy="2809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4093940" y="3740046"/>
            <a:ext cx="1236976" cy="2809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Core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392925" y="1371601"/>
            <a:ext cx="4949915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Cache</a:t>
            </a:r>
            <a:endParaRPr lang="en-US" sz="3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86962" y="2584555"/>
            <a:ext cx="1231685" cy="1149245"/>
            <a:chOff x="386962" y="2590800"/>
            <a:chExt cx="1231685" cy="1149245"/>
          </a:xfrm>
        </p:grpSpPr>
        <p:sp>
          <p:nvSpPr>
            <p:cNvPr id="11" name="Rectangle 10"/>
            <p:cNvSpPr/>
            <p:nvPr/>
          </p:nvSpPr>
          <p:spPr>
            <a:xfrm>
              <a:off x="393596" y="2590800"/>
              <a:ext cx="1225051" cy="6158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A1</a:t>
              </a:r>
              <a:endParaRPr lang="en-US" sz="3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6962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A2</a:t>
              </a:r>
              <a:endParaRPr lang="en-US" sz="3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8817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A3</a:t>
              </a:r>
              <a:endParaRPr lang="en-US" sz="36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22398" y="2584555"/>
            <a:ext cx="1231685" cy="1149245"/>
            <a:chOff x="386962" y="2590800"/>
            <a:chExt cx="1231685" cy="1149245"/>
          </a:xfrm>
        </p:grpSpPr>
        <p:sp>
          <p:nvSpPr>
            <p:cNvPr id="34" name="Rectangle 33"/>
            <p:cNvSpPr/>
            <p:nvPr/>
          </p:nvSpPr>
          <p:spPr>
            <a:xfrm>
              <a:off x="393596" y="2590800"/>
              <a:ext cx="1225051" cy="6158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A1</a:t>
              </a:r>
              <a:endParaRPr lang="en-US" sz="3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6962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A2</a:t>
              </a:r>
              <a:endParaRPr lang="en-US" sz="3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8817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A3</a:t>
              </a:r>
              <a:endParaRPr lang="en-US" sz="3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57834" y="2584555"/>
            <a:ext cx="1231685" cy="1149245"/>
            <a:chOff x="386962" y="2590800"/>
            <a:chExt cx="1231685" cy="1149245"/>
          </a:xfrm>
        </p:grpSpPr>
        <p:sp>
          <p:nvSpPr>
            <p:cNvPr id="38" name="Rectangle 37"/>
            <p:cNvSpPr/>
            <p:nvPr/>
          </p:nvSpPr>
          <p:spPr>
            <a:xfrm>
              <a:off x="393596" y="2590800"/>
              <a:ext cx="1225051" cy="6158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A1</a:t>
              </a:r>
              <a:endParaRPr lang="en-US" sz="36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6962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A2</a:t>
              </a:r>
              <a:endParaRPr lang="en-US" sz="36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98817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A3</a:t>
              </a:r>
              <a:endParaRPr lang="en-US" sz="3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093270" y="2584555"/>
            <a:ext cx="1231685" cy="1149245"/>
            <a:chOff x="386962" y="2590800"/>
            <a:chExt cx="1231685" cy="1149245"/>
          </a:xfrm>
        </p:grpSpPr>
        <p:sp>
          <p:nvSpPr>
            <p:cNvPr id="42" name="Rectangle 41"/>
            <p:cNvSpPr/>
            <p:nvPr/>
          </p:nvSpPr>
          <p:spPr>
            <a:xfrm>
              <a:off x="393596" y="2590800"/>
              <a:ext cx="1225051" cy="6158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A1</a:t>
              </a:r>
              <a:endParaRPr lang="en-US" sz="3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6962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A2</a:t>
              </a:r>
              <a:endParaRPr lang="en-US" sz="3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98817" y="3183315"/>
              <a:ext cx="619159" cy="55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/>
                <a:t>A3</a:t>
              </a:r>
              <a:endParaRPr lang="en-US" sz="36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1629031" y="3740046"/>
            <a:ext cx="3701883" cy="2813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45521" y="2581432"/>
            <a:ext cx="1224380" cy="592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246140" y="3193998"/>
            <a:ext cx="611855" cy="546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04651" y="2584554"/>
            <a:ext cx="1224380" cy="1149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60815" y="2584555"/>
            <a:ext cx="1224380" cy="592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73340" y="3160400"/>
            <a:ext cx="611855" cy="5733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08935" y="3173947"/>
            <a:ext cx="1224380" cy="5629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638801" y="2833306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Dark Silicon Solved?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5831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accelerators?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6858000" cy="48006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Challenges</a:t>
            </a:r>
          </a:p>
          <a:p>
            <a:pPr lvl="1"/>
            <a:r>
              <a:rPr lang="en-US" sz="3200" dirty="0" smtClean="0"/>
              <a:t>General Purpose vs. Specialized?</a:t>
            </a:r>
          </a:p>
          <a:p>
            <a:pPr lvl="1"/>
            <a:r>
              <a:rPr lang="en-US" sz="3200" dirty="0" smtClean="0"/>
              <a:t>How do the interact with the core?</a:t>
            </a:r>
          </a:p>
          <a:p>
            <a:pPr lvl="1"/>
            <a:r>
              <a:rPr lang="en-US" sz="3200" dirty="0" smtClean="0"/>
              <a:t>What program features do they leverage?</a:t>
            </a:r>
          </a:p>
          <a:p>
            <a:pPr lvl="1"/>
            <a:r>
              <a:rPr lang="en-US" sz="3200" dirty="0" smtClean="0"/>
              <a:t>What hardware mechanisms to employ</a:t>
            </a:r>
            <a:r>
              <a:rPr lang="en-US" sz="3200" dirty="0" smtClean="0"/>
              <a:t>?</a:t>
            </a:r>
          </a:p>
          <a:p>
            <a:pPr lvl="1"/>
            <a:r>
              <a:rPr lang="en-US" sz="3200" b="1" dirty="0" smtClean="0"/>
              <a:t>How do we get the right set of </a:t>
            </a:r>
            <a:r>
              <a:rPr lang="en-US" sz="3200" b="1" dirty="0" err="1" smtClean="0"/>
              <a:t>acccelerators</a:t>
            </a:r>
            <a:r>
              <a:rPr lang="en-US" sz="3200" b="1" dirty="0" smtClean="0"/>
              <a:t>?</a:t>
            </a:r>
            <a:endParaRPr lang="en-US" sz="3200" b="1" dirty="0" smtClean="0"/>
          </a:p>
          <a:p>
            <a:pPr lvl="1"/>
            <a:endParaRPr lang="en-US" sz="3200" dirty="0"/>
          </a:p>
        </p:txBody>
      </p:sp>
      <p:pic>
        <p:nvPicPr>
          <p:cNvPr id="4" name="Picture 2" descr="http://www.dreamstime.com/vector-cartoon-turbo-engine-thumb5769479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667000"/>
            <a:ext cx="1955258" cy="215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Design in </a:t>
            </a:r>
            <a:r>
              <a:rPr lang="en-US" dirty="0" smtClean="0"/>
              <a:t>Vacuum</a:t>
            </a:r>
            <a:endParaRPr lang="en-US" sz="4000" dirty="0"/>
          </a:p>
        </p:txBody>
      </p:sp>
      <p:pic>
        <p:nvPicPr>
          <p:cNvPr id="1028" name="Picture 4" descr="The Rootes TS3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36795"/>
            <a:ext cx="2057400" cy="16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2600" y="1914974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Super-</a:t>
            </a:r>
            <a:r>
              <a:rPr lang="en-US" sz="3600" b="1" dirty="0" err="1" smtClean="0"/>
              <a:t>Celerator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7543800" y="1914973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Mahlke</a:t>
            </a:r>
            <a:r>
              <a:rPr lang="en-US" b="1" dirty="0" smtClean="0"/>
              <a:t> Motors™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41064"/>
              </p:ext>
            </p:extLst>
          </p:nvPr>
        </p:nvGraphicFramePr>
        <p:xfrm>
          <a:off x="304800" y="3429000"/>
          <a:ext cx="8534400" cy="332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Speedup vs</a:t>
                      </a:r>
                    </a:p>
                    <a:p>
                      <a:r>
                        <a:rPr lang="en-US" sz="2000" dirty="0" smtClean="0"/>
                        <a:t>GPP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Super-</a:t>
                      </a:r>
                      <a:r>
                        <a:rPr lang="en-US" sz="2000" dirty="0" err="1" smtClean="0"/>
                        <a:t>Celerator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Geo Mean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90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Design in </a:t>
            </a:r>
            <a:r>
              <a:rPr lang="en-US" dirty="0" smtClean="0"/>
              <a:t>Vacuum</a:t>
            </a:r>
            <a:endParaRPr lang="en-US" sz="4000" dirty="0"/>
          </a:p>
        </p:txBody>
      </p:sp>
      <p:pic>
        <p:nvPicPr>
          <p:cNvPr id="1028" name="Picture 4" descr="The Rootes TS3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36795"/>
            <a:ext cx="2057400" cy="16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2600" y="1914974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Super-</a:t>
            </a:r>
            <a:r>
              <a:rPr lang="en-US" sz="3600" b="1" dirty="0" err="1" smtClean="0"/>
              <a:t>Celerator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7543800" y="1914973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Mahlke</a:t>
            </a:r>
            <a:r>
              <a:rPr lang="en-US" b="1" dirty="0" smtClean="0"/>
              <a:t> Motors™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57073"/>
              </p:ext>
            </p:extLst>
          </p:nvPr>
        </p:nvGraphicFramePr>
        <p:xfrm>
          <a:off x="304800" y="3429000"/>
          <a:ext cx="8534400" cy="332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Speedup vs</a:t>
                      </a:r>
                    </a:p>
                    <a:p>
                      <a:r>
                        <a:rPr lang="en-US" sz="2000" dirty="0" smtClean="0"/>
                        <a:t>GPP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Super-</a:t>
                      </a:r>
                      <a:r>
                        <a:rPr lang="en-US" sz="2000" dirty="0" err="1" smtClean="0"/>
                        <a:t>Celerator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SIMD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GPU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Geo Mean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4.6x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5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Design in </a:t>
            </a:r>
            <a:r>
              <a:rPr lang="en-US" dirty="0" smtClean="0"/>
              <a:t>Vacuum</a:t>
            </a:r>
            <a:endParaRPr lang="en-US" sz="4000" dirty="0"/>
          </a:p>
        </p:txBody>
      </p:sp>
      <p:pic>
        <p:nvPicPr>
          <p:cNvPr id="1028" name="Picture 4" descr="The Rootes TS3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36795"/>
            <a:ext cx="2057400" cy="16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2600" y="1914974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Super-</a:t>
            </a:r>
            <a:r>
              <a:rPr lang="en-US" sz="3600" b="1" dirty="0" err="1" smtClean="0"/>
              <a:t>Celerator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7543800" y="1914973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Mahlke</a:t>
            </a:r>
            <a:r>
              <a:rPr lang="en-US" b="1" dirty="0" smtClean="0"/>
              <a:t> Motors™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37872"/>
              </p:ext>
            </p:extLst>
          </p:nvPr>
        </p:nvGraphicFramePr>
        <p:xfrm>
          <a:off x="304800" y="3429000"/>
          <a:ext cx="8534400" cy="332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Speedup vs</a:t>
                      </a:r>
                    </a:p>
                    <a:p>
                      <a:r>
                        <a:rPr lang="en-US" sz="2000" dirty="0" smtClean="0"/>
                        <a:t>GPP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Super-</a:t>
                      </a:r>
                      <a:r>
                        <a:rPr lang="en-US" sz="2000" dirty="0" err="1" smtClean="0"/>
                        <a:t>Celerator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SIMD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GPU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Tony-</a:t>
                      </a:r>
                      <a:r>
                        <a:rPr lang="en-US" sz="2000" dirty="0" err="1" smtClean="0"/>
                        <a:t>Celerator</a:t>
                      </a:r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3x</a:t>
                      </a:r>
                      <a:endParaRPr lang="en-US" sz="2000" dirty="0"/>
                    </a:p>
                  </a:txBody>
                  <a:tcPr/>
                </a:tc>
              </a:tr>
              <a:tr h="65634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Geo Mean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4.6x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1.4x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6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" y="44920"/>
            <a:ext cx="9045498" cy="676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 rot="1114309">
            <a:off x="2057400" y="2005361"/>
            <a:ext cx="1447800" cy="838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800" y="1219200"/>
            <a:ext cx="1600200" cy="16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Which Bins?</a:t>
            </a:r>
            <a:endParaRPr lang="en-US" sz="3600" dirty="0"/>
          </a:p>
        </p:txBody>
      </p:sp>
      <p:sp>
        <p:nvSpPr>
          <p:cNvPr id="7" name="Right Arrow 6"/>
          <p:cNvSpPr/>
          <p:nvPr/>
        </p:nvSpPr>
        <p:spPr>
          <a:xfrm rot="8366414">
            <a:off x="6143516" y="1631037"/>
            <a:ext cx="2054761" cy="838200"/>
          </a:xfrm>
          <a:prstGeom prst="rightArrow">
            <a:avLst>
              <a:gd name="adj1" fmla="val 48783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15000" y="419100"/>
            <a:ext cx="3276600" cy="1257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How to Design Accelerators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361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705</Words>
  <Application>Microsoft Office PowerPoint</Application>
  <PresentationFormat>On-screen Show (4:3)</PresentationFormat>
  <Paragraphs>331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Accelerator  “Design By Modeling”</vt:lpstr>
      <vt:lpstr>Dark Silicon Problem</vt:lpstr>
      <vt:lpstr>Multi Accelerator Design?</vt:lpstr>
      <vt:lpstr>Multi Accelerator Design?</vt:lpstr>
      <vt:lpstr>How to design accelerators?</vt:lpstr>
      <vt:lpstr>Design in Vacuum</vt:lpstr>
      <vt:lpstr>Design in Vacuum</vt:lpstr>
      <vt:lpstr>Design in Vacuum</vt:lpstr>
      <vt:lpstr>PowerPoint Presentation</vt:lpstr>
      <vt:lpstr>Our Approach: Design By Modeling</vt:lpstr>
      <vt:lpstr>Key: Transformable Dependence Graph</vt:lpstr>
      <vt:lpstr>Magic Version!</vt:lpstr>
      <vt:lpstr>Step 1. Find Un-accelerated Regions</vt:lpstr>
      <vt:lpstr>Step 1. Find Un-accelerated Regions</vt:lpstr>
      <vt:lpstr>Program Structure Breakdown (by % of dynamic instructions)</vt:lpstr>
      <vt:lpstr>Step 2. High Level Design Proposal Nested Loop Accelerator (NLA)</vt:lpstr>
      <vt:lpstr>Step 2. High Level Design Proposal Nested Loop Accelerator (NLA)</vt:lpstr>
      <vt:lpstr>Step 2. High Level Design Proposal Nested Loop Accelerator (NLA)</vt:lpstr>
      <vt:lpstr>Step 2. High Level Design Proposal Nested Loop Accelerator (NLA)</vt:lpstr>
      <vt:lpstr>Step 3. Design Space Exploration</vt:lpstr>
      <vt:lpstr>Consider This Architecture</vt:lpstr>
      <vt:lpstr>Preliminary Results</vt:lpstr>
      <vt:lpstr>Step 4:  Iteratively Refine Design (Design Everything Else…)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Accelerator Design  By Modeling</dc:title>
  <dc:creator>Windows Admin</dc:creator>
  <cp:lastModifiedBy>Tony Nowatzki</cp:lastModifiedBy>
  <cp:revision>31</cp:revision>
  <dcterms:created xsi:type="dcterms:W3CDTF">2014-03-25T00:46:38Z</dcterms:created>
  <dcterms:modified xsi:type="dcterms:W3CDTF">2014-03-25T17:53:09Z</dcterms:modified>
</cp:coreProperties>
</file>