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4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2209098862642E-2"/>
          <c:y val="0.21216666666666667"/>
          <c:w val="0.92053696412948383"/>
          <c:h val="0.531790558134923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Sheet1!$C$24</c:f>
              <c:strCache>
                <c:ptCount val="1"/>
                <c:pt idx="0">
                  <c:v>SIMD (8x32 bit Vec)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Sheet1!$B$25:$B$30</c:f>
              <c:strCache>
                <c:ptCount val="6"/>
                <c:pt idx="0">
                  <c:v>     cutcp</c:v>
                </c:pt>
                <c:pt idx="1">
                  <c:v>        mm</c:v>
                </c:pt>
                <c:pt idx="2">
                  <c:v>       nnw</c:v>
                </c:pt>
                <c:pt idx="3">
                  <c:v>     merge</c:v>
                </c:pt>
                <c:pt idx="4">
                  <c:v>     tpacf</c:v>
                </c:pt>
                <c:pt idx="5">
                  <c:v>       lbm</c:v>
                </c:pt>
              </c:strCache>
            </c:strRef>
          </c:cat>
          <c:val>
            <c:numRef>
              <c:f>Sheet1!$C$25:$C$30</c:f>
              <c:numCache>
                <c:formatCode>General</c:formatCode>
                <c:ptCount val="6"/>
                <c:pt idx="0">
                  <c:v>4.96</c:v>
                </c:pt>
                <c:pt idx="1">
                  <c:v>4.12</c:v>
                </c:pt>
                <c:pt idx="2">
                  <c:v>1.76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Sheet1!$D$24</c:f>
              <c:strCache>
                <c:ptCount val="1"/>
                <c:pt idx="0">
                  <c:v>DySER (8x32 bit Vec)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Sheet1!$B$25:$B$30</c:f>
              <c:strCache>
                <c:ptCount val="6"/>
                <c:pt idx="0">
                  <c:v>     cutcp</c:v>
                </c:pt>
                <c:pt idx="1">
                  <c:v>        mm</c:v>
                </c:pt>
                <c:pt idx="2">
                  <c:v>       nnw</c:v>
                </c:pt>
                <c:pt idx="3">
                  <c:v>     merge</c:v>
                </c:pt>
                <c:pt idx="4">
                  <c:v>     tpacf</c:v>
                </c:pt>
                <c:pt idx="5">
                  <c:v>       lbm</c:v>
                </c:pt>
              </c:strCache>
            </c:strRef>
          </c:cat>
          <c:val>
            <c:numRef>
              <c:f>Sheet1!$D$25:$D$30</c:f>
              <c:numCache>
                <c:formatCode>General</c:formatCode>
                <c:ptCount val="6"/>
                <c:pt idx="0">
                  <c:v>1.89</c:v>
                </c:pt>
                <c:pt idx="1">
                  <c:v>5.14</c:v>
                </c:pt>
                <c:pt idx="2">
                  <c:v>1.77</c:v>
                </c:pt>
                <c:pt idx="3">
                  <c:v>2.21</c:v>
                </c:pt>
                <c:pt idx="4">
                  <c:v>0.6</c:v>
                </c:pt>
                <c:pt idx="5">
                  <c:v>0.59</c:v>
                </c:pt>
              </c:numCache>
            </c:numRef>
          </c:val>
        </c:ser>
        <c:ser>
          <c:idx val="2"/>
          <c:order val="2"/>
          <c:tx>
            <c:strRef>
              <c:f>Sheet1!$E$24</c:f>
              <c:strCache>
                <c:ptCount val="1"/>
                <c:pt idx="0">
                  <c:v>BERET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Sheet1!$B$25:$B$30</c:f>
              <c:strCache>
                <c:ptCount val="6"/>
                <c:pt idx="0">
                  <c:v>     cutcp</c:v>
                </c:pt>
                <c:pt idx="1">
                  <c:v>        mm</c:v>
                </c:pt>
                <c:pt idx="2">
                  <c:v>       nnw</c:v>
                </c:pt>
                <c:pt idx="3">
                  <c:v>     merge</c:v>
                </c:pt>
                <c:pt idx="4">
                  <c:v>     tpacf</c:v>
                </c:pt>
                <c:pt idx="5">
                  <c:v>       lbm</c:v>
                </c:pt>
              </c:strCache>
            </c:strRef>
          </c:cat>
          <c:val>
            <c:numRef>
              <c:f>Sheet1!$E$25:$E$30</c:f>
              <c:numCache>
                <c:formatCode>General</c:formatCode>
                <c:ptCount val="6"/>
                <c:pt idx="0">
                  <c:v>0.25</c:v>
                </c:pt>
                <c:pt idx="1">
                  <c:v>0.33</c:v>
                </c:pt>
                <c:pt idx="2">
                  <c:v>0.32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Sheet1!$F$24</c:f>
              <c:strCache>
                <c:ptCount val="1"/>
                <c:pt idx="0">
                  <c:v>Ccores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Sheet1!$B$25:$B$30</c:f>
              <c:strCache>
                <c:ptCount val="6"/>
                <c:pt idx="0">
                  <c:v>     cutcp</c:v>
                </c:pt>
                <c:pt idx="1">
                  <c:v>        mm</c:v>
                </c:pt>
                <c:pt idx="2">
                  <c:v>       nnw</c:v>
                </c:pt>
                <c:pt idx="3">
                  <c:v>     merge</c:v>
                </c:pt>
                <c:pt idx="4">
                  <c:v>     tpacf</c:v>
                </c:pt>
                <c:pt idx="5">
                  <c:v>       lbm</c:v>
                </c:pt>
              </c:strCache>
            </c:strRef>
          </c:cat>
          <c:val>
            <c:numRef>
              <c:f>Sheet1!$F$25:$F$30</c:f>
              <c:numCache>
                <c:formatCode>General</c:formatCode>
                <c:ptCount val="6"/>
                <c:pt idx="0">
                  <c:v>0.31</c:v>
                </c:pt>
                <c:pt idx="1">
                  <c:v>0.33</c:v>
                </c:pt>
                <c:pt idx="2">
                  <c:v>0.32</c:v>
                </c:pt>
                <c:pt idx="3">
                  <c:v>0.76</c:v>
                </c:pt>
                <c:pt idx="4">
                  <c:v>0.45</c:v>
                </c:pt>
                <c:pt idx="5">
                  <c:v>0.35</c:v>
                </c:pt>
              </c:numCache>
            </c:numRef>
          </c:val>
        </c:ser>
        <c:ser>
          <c:idx val="4"/>
          <c:order val="4"/>
          <c:tx>
            <c:strRef>
              <c:f>Sheet1!$G$24</c:f>
              <c:strCache>
                <c:ptCount val="1"/>
                <c:pt idx="0">
                  <c:v>NLA-SEQ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Sheet1!$B$25:$B$30</c:f>
              <c:strCache>
                <c:ptCount val="6"/>
                <c:pt idx="0">
                  <c:v>     cutcp</c:v>
                </c:pt>
                <c:pt idx="1">
                  <c:v>        mm</c:v>
                </c:pt>
                <c:pt idx="2">
                  <c:v>       nnw</c:v>
                </c:pt>
                <c:pt idx="3">
                  <c:v>     merge</c:v>
                </c:pt>
                <c:pt idx="4">
                  <c:v>     tpacf</c:v>
                </c:pt>
                <c:pt idx="5">
                  <c:v>       lbm</c:v>
                </c:pt>
              </c:strCache>
            </c:strRef>
          </c:cat>
          <c:val>
            <c:numRef>
              <c:f>Sheet1!$G$25:$G$30</c:f>
              <c:numCache>
                <c:formatCode>General</c:formatCode>
                <c:ptCount val="6"/>
                <c:pt idx="0">
                  <c:v>0.24</c:v>
                </c:pt>
                <c:pt idx="1">
                  <c:v>0.3</c:v>
                </c:pt>
                <c:pt idx="2">
                  <c:v>0.3</c:v>
                </c:pt>
                <c:pt idx="3">
                  <c:v>0.73</c:v>
                </c:pt>
                <c:pt idx="4">
                  <c:v>0.2</c:v>
                </c:pt>
                <c:pt idx="5">
                  <c:v>0.23</c:v>
                </c:pt>
              </c:numCache>
            </c:numRef>
          </c:val>
        </c:ser>
        <c:ser>
          <c:idx val="5"/>
          <c:order val="5"/>
          <c:tx>
            <c:strRef>
              <c:f>Sheet1!$H$24</c:f>
              <c:strCache>
                <c:ptCount val="1"/>
                <c:pt idx="0">
                  <c:v>NLA-Pipelined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Sheet1!$B$25:$B$30</c:f>
              <c:strCache>
                <c:ptCount val="6"/>
                <c:pt idx="0">
                  <c:v>     cutcp</c:v>
                </c:pt>
                <c:pt idx="1">
                  <c:v>        mm</c:v>
                </c:pt>
                <c:pt idx="2">
                  <c:v>       nnw</c:v>
                </c:pt>
                <c:pt idx="3">
                  <c:v>     merge</c:v>
                </c:pt>
                <c:pt idx="4">
                  <c:v>     tpacf</c:v>
                </c:pt>
                <c:pt idx="5">
                  <c:v>       lbm</c:v>
                </c:pt>
              </c:strCache>
            </c:strRef>
          </c:cat>
          <c:val>
            <c:numRef>
              <c:f>Sheet1!$H$25:$H$30</c:f>
              <c:numCache>
                <c:formatCode>General</c:formatCode>
                <c:ptCount val="6"/>
                <c:pt idx="0">
                  <c:v>0.34</c:v>
                </c:pt>
                <c:pt idx="1">
                  <c:v>0.6</c:v>
                </c:pt>
                <c:pt idx="2">
                  <c:v>0.51</c:v>
                </c:pt>
                <c:pt idx="3">
                  <c:v>1.68</c:v>
                </c:pt>
                <c:pt idx="4">
                  <c:v>0.42</c:v>
                </c:pt>
                <c:pt idx="5">
                  <c:v>0.51</c:v>
                </c:pt>
              </c:numCache>
            </c:numRef>
          </c:val>
        </c:ser>
        <c:ser>
          <c:idx val="6"/>
          <c:order val="6"/>
          <c:tx>
            <c:strRef>
              <c:f>Sheet1!$I$24</c:f>
              <c:strCache>
                <c:ptCount val="1"/>
                <c:pt idx="0">
                  <c:v>NLA-Decoupled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Sheet1!$B$25:$B$30</c:f>
              <c:strCache>
                <c:ptCount val="6"/>
                <c:pt idx="0">
                  <c:v>     cutcp</c:v>
                </c:pt>
                <c:pt idx="1">
                  <c:v>        mm</c:v>
                </c:pt>
                <c:pt idx="2">
                  <c:v>       nnw</c:v>
                </c:pt>
                <c:pt idx="3">
                  <c:v>     merge</c:v>
                </c:pt>
                <c:pt idx="4">
                  <c:v>     tpacf</c:v>
                </c:pt>
                <c:pt idx="5">
                  <c:v>       lbm</c:v>
                </c:pt>
              </c:strCache>
            </c:strRef>
          </c:cat>
          <c:val>
            <c:numRef>
              <c:f>Sheet1!$I$25:$I$30</c:f>
              <c:numCache>
                <c:formatCode>General</c:formatCode>
                <c:ptCount val="6"/>
                <c:pt idx="0">
                  <c:v>0.73</c:v>
                </c:pt>
                <c:pt idx="1">
                  <c:v>0.83</c:v>
                </c:pt>
                <c:pt idx="2">
                  <c:v>0.73</c:v>
                </c:pt>
                <c:pt idx="3">
                  <c:v>2.25</c:v>
                </c:pt>
                <c:pt idx="4">
                  <c:v>1.19</c:v>
                </c:pt>
                <c:pt idx="5">
                  <c:v>2.76</c:v>
                </c:pt>
              </c:numCache>
            </c:numRef>
          </c:val>
        </c:ser>
        <c:ser>
          <c:idx val="7"/>
          <c:order val="7"/>
          <c:tx>
            <c:strRef>
              <c:f>Sheet1!$J$24</c:f>
              <c:strCache>
                <c:ptCount val="1"/>
                <c:pt idx="0">
                  <c:v>NLA-Speculative-OOO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Sheet1!$B$25:$B$30</c:f>
              <c:strCache>
                <c:ptCount val="6"/>
                <c:pt idx="0">
                  <c:v>     cutcp</c:v>
                </c:pt>
                <c:pt idx="1">
                  <c:v>        mm</c:v>
                </c:pt>
                <c:pt idx="2">
                  <c:v>       nnw</c:v>
                </c:pt>
                <c:pt idx="3">
                  <c:v>     merge</c:v>
                </c:pt>
                <c:pt idx="4">
                  <c:v>     tpacf</c:v>
                </c:pt>
                <c:pt idx="5">
                  <c:v>       lbm</c:v>
                </c:pt>
              </c:strCache>
            </c:strRef>
          </c:cat>
          <c:val>
            <c:numRef>
              <c:f>Sheet1!$J$25:$J$30</c:f>
              <c:numCache>
                <c:formatCode>General</c:formatCode>
                <c:ptCount val="6"/>
                <c:pt idx="0">
                  <c:v>3.39</c:v>
                </c:pt>
                <c:pt idx="1">
                  <c:v>2.41</c:v>
                </c:pt>
                <c:pt idx="2">
                  <c:v>1.99</c:v>
                </c:pt>
                <c:pt idx="3">
                  <c:v>4.13</c:v>
                </c:pt>
                <c:pt idx="4">
                  <c:v>1.79</c:v>
                </c:pt>
                <c:pt idx="5">
                  <c:v>3.43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035648"/>
        <c:axId val="167491200"/>
      </c:barChart>
      <c:catAx>
        <c:axId val="15503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491200"/>
        <c:crosses val="autoZero"/>
        <c:auto val="1"/>
        <c:lblAlgn val="ctr"/>
        <c:lblOffset val="100"/>
        <c:noMultiLvlLbl val="0"/>
      </c:catAx>
      <c:valAx>
        <c:axId val="167491200"/>
        <c:scaling>
          <c:orientation val="minMax"/>
          <c:max val="4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3564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7586400918635166"/>
          <c:w val="0.99920625546806652"/>
          <c:h val="0.11049589895013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5958-E8D0-48AB-90EE-4D77A5FFCA8D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02A4-A561-49D4-B863-56046C19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5958-E8D0-48AB-90EE-4D77A5FFCA8D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02A4-A561-49D4-B863-56046C19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9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5958-E8D0-48AB-90EE-4D77A5FFCA8D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02A4-A561-49D4-B863-56046C19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5958-E8D0-48AB-90EE-4D77A5FFCA8D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02A4-A561-49D4-B863-56046C19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7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5958-E8D0-48AB-90EE-4D77A5FFCA8D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02A4-A561-49D4-B863-56046C19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5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5958-E8D0-48AB-90EE-4D77A5FFCA8D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02A4-A561-49D4-B863-56046C19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5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5958-E8D0-48AB-90EE-4D77A5FFCA8D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02A4-A561-49D4-B863-56046C19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3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5958-E8D0-48AB-90EE-4D77A5FFCA8D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02A4-A561-49D4-B863-56046C19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4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5958-E8D0-48AB-90EE-4D77A5FFCA8D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02A4-A561-49D4-B863-56046C19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9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5958-E8D0-48AB-90EE-4D77A5FFCA8D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02A4-A561-49D4-B863-56046C19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5958-E8D0-48AB-90EE-4D77A5FFCA8D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02A4-A561-49D4-B863-56046C19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15958-E8D0-48AB-90EE-4D77A5FFCA8D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802A4-A561-49D4-B863-56046C19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2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855959"/>
              </p:ext>
            </p:extLst>
          </p:nvPr>
        </p:nvGraphicFramePr>
        <p:xfrm>
          <a:off x="609601" y="2514600"/>
          <a:ext cx="8534399" cy="4155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ight Brace 5"/>
          <p:cNvSpPr/>
          <p:nvPr/>
        </p:nvSpPr>
        <p:spPr>
          <a:xfrm rot="16200000">
            <a:off x="2373025" y="2031550"/>
            <a:ext cx="181555" cy="2418080"/>
          </a:xfrm>
          <a:prstGeom prst="rightBrace">
            <a:avLst>
              <a:gd name="adj1" fmla="val 6623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16200000">
            <a:off x="5004464" y="2031550"/>
            <a:ext cx="181555" cy="2418080"/>
          </a:xfrm>
          <a:prstGeom prst="rightBrace">
            <a:avLst>
              <a:gd name="adj1" fmla="val 6623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16200000">
            <a:off x="7635904" y="2031552"/>
            <a:ext cx="181555" cy="2418080"/>
          </a:xfrm>
          <a:prstGeom prst="rightBrace">
            <a:avLst>
              <a:gd name="adj1" fmla="val 6623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"/>
          <p:cNvSpPr txBox="1"/>
          <p:nvPr/>
        </p:nvSpPr>
        <p:spPr>
          <a:xfrm>
            <a:off x="1066800" y="2819400"/>
            <a:ext cx="2628012" cy="31164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NLA Definitely Ineffective</a:t>
            </a:r>
            <a:endParaRPr lang="en-US" sz="1900" dirty="0"/>
          </a:p>
        </p:txBody>
      </p:sp>
      <p:sp>
        <p:nvSpPr>
          <p:cNvPr id="10" name="TextBox 1"/>
          <p:cNvSpPr txBox="1"/>
          <p:nvPr/>
        </p:nvSpPr>
        <p:spPr>
          <a:xfrm>
            <a:off x="3781234" y="2819400"/>
            <a:ext cx="2628012" cy="31164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NLA Probably Ineffective</a:t>
            </a:r>
            <a:endParaRPr lang="en-US" sz="1900" dirty="0"/>
          </a:p>
        </p:txBody>
      </p:sp>
      <p:sp>
        <p:nvSpPr>
          <p:cNvPr id="11" name="TextBox 1"/>
          <p:cNvSpPr txBox="1"/>
          <p:nvPr/>
        </p:nvSpPr>
        <p:spPr>
          <a:xfrm>
            <a:off x="6517642" y="2823154"/>
            <a:ext cx="2418081" cy="31164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NLA Probably Effective</a:t>
            </a:r>
            <a:endParaRPr lang="en-US" sz="1900" dirty="0"/>
          </a:p>
        </p:txBody>
      </p:sp>
      <p:sp>
        <p:nvSpPr>
          <p:cNvPr id="13" name="TextBox 1"/>
          <p:cNvSpPr txBox="1"/>
          <p:nvPr/>
        </p:nvSpPr>
        <p:spPr>
          <a:xfrm rot="16200000">
            <a:off x="-498926" y="4788612"/>
            <a:ext cx="2005175" cy="4572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Speedup Relative to  OOO4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948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Admin</dc:creator>
  <cp:lastModifiedBy>Windows Admin</cp:lastModifiedBy>
  <cp:revision>3</cp:revision>
  <dcterms:created xsi:type="dcterms:W3CDTF">2014-03-27T19:05:28Z</dcterms:created>
  <dcterms:modified xsi:type="dcterms:W3CDTF">2014-03-27T19:16:19Z</dcterms:modified>
</cp:coreProperties>
</file>