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3" r:id="rId7"/>
    <p:sldId id="261" r:id="rId8"/>
    <p:sldId id="262" r:id="rId9"/>
    <p:sldId id="264" r:id="rId10"/>
    <p:sldId id="265" r:id="rId11"/>
    <p:sldId id="266" r:id="rId12"/>
    <p:sldId id="268" r:id="rId13"/>
    <p:sldId id="269" r:id="rId14"/>
    <p:sldId id="270" r:id="rId15"/>
    <p:sldId id="271" r:id="rId16"/>
    <p:sldId id="272" r:id="rId17"/>
    <p:sldId id="267"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12/18/2022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12/18/2022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12/18/2022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EF1BB-B023-5F49-39C5-256A1E734C63}"/>
              </a:ext>
            </a:extLst>
          </p:cNvPr>
          <p:cNvSpPr>
            <a:spLocks noGrp="1"/>
          </p:cNvSpPr>
          <p:nvPr>
            <p:ph type="ctrTitle"/>
          </p:nvPr>
        </p:nvSpPr>
        <p:spPr>
          <a:xfrm>
            <a:off x="186431" y="248576"/>
            <a:ext cx="10868421" cy="3095154"/>
          </a:xfrm>
        </p:spPr>
        <p:txBody>
          <a:bodyPr>
            <a:normAutofit/>
          </a:bodyPr>
          <a:lstStyle/>
          <a:p>
            <a:r>
              <a:rPr lang="en-IN" dirty="0"/>
              <a:t>Internet of things(</a:t>
            </a:r>
            <a:r>
              <a:rPr lang="en-IN" dirty="0" err="1"/>
              <a:t>iot</a:t>
            </a:r>
            <a:r>
              <a:rPr lang="en-IN" dirty="0"/>
              <a:t>)</a:t>
            </a:r>
            <a:br>
              <a:rPr lang="en-IN" dirty="0"/>
            </a:br>
            <a:r>
              <a:rPr lang="en-IN" dirty="0" err="1"/>
              <a:t>intership</a:t>
            </a:r>
            <a:r>
              <a:rPr lang="en-IN" dirty="0"/>
              <a:t> project in </a:t>
            </a:r>
            <a:r>
              <a:rPr lang="en-IN" dirty="0" err="1"/>
              <a:t>emertxe</a:t>
            </a:r>
            <a:endParaRPr lang="en-US" dirty="0"/>
          </a:p>
        </p:txBody>
      </p:sp>
      <p:sp>
        <p:nvSpPr>
          <p:cNvPr id="3" name="Subtitle 2">
            <a:extLst>
              <a:ext uri="{FF2B5EF4-FFF2-40B4-BE49-F238E27FC236}">
                <a16:creationId xmlns:a16="http://schemas.microsoft.com/office/drawing/2014/main" id="{9DE3A072-83EB-E1A8-C08E-6685A805A5DA}"/>
              </a:ext>
            </a:extLst>
          </p:cNvPr>
          <p:cNvSpPr>
            <a:spLocks noGrp="1"/>
          </p:cNvSpPr>
          <p:nvPr>
            <p:ph type="subTitle" idx="1"/>
          </p:nvPr>
        </p:nvSpPr>
        <p:spPr>
          <a:xfrm>
            <a:off x="7433663" y="3708757"/>
            <a:ext cx="2260752" cy="977621"/>
          </a:xfrm>
        </p:spPr>
        <p:txBody>
          <a:bodyPr/>
          <a:lstStyle/>
          <a:p>
            <a:r>
              <a:rPr lang="en-IN" b="1" i="1" u="sng" dirty="0" err="1"/>
              <a:t>BY:vinaygopal</a:t>
            </a:r>
            <a:endParaRPr lang="en-IN" b="1" i="1" u="sng" dirty="0"/>
          </a:p>
        </p:txBody>
      </p:sp>
    </p:spTree>
    <p:extLst>
      <p:ext uri="{BB962C8B-B14F-4D97-AF65-F5344CB8AC3E}">
        <p14:creationId xmlns:p14="http://schemas.microsoft.com/office/powerpoint/2010/main" val="69041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0037-5CB9-6567-00EE-6CBB4F69D97F}"/>
              </a:ext>
            </a:extLst>
          </p:cNvPr>
          <p:cNvSpPr>
            <a:spLocks noGrp="1"/>
          </p:cNvSpPr>
          <p:nvPr>
            <p:ph type="title"/>
          </p:nvPr>
        </p:nvSpPr>
        <p:spPr>
          <a:xfrm>
            <a:off x="1433824" y="1115239"/>
            <a:ext cx="9603275" cy="607030"/>
          </a:xfrm>
        </p:spPr>
        <p:txBody>
          <a:bodyPr>
            <a:normAutofit fontScale="90000"/>
          </a:bodyPr>
          <a:lstStyle/>
          <a:p>
            <a:pPr algn="ctr">
              <a:lnSpc>
                <a:spcPct val="115000"/>
              </a:lnSpc>
              <a:spcBef>
                <a:spcPts val="1800"/>
              </a:spcBef>
              <a:spcAft>
                <a:spcPts val="600"/>
              </a:spcAft>
            </a:pPr>
            <a:r>
              <a:rPr lang="en-US" sz="3600" b="1" dirty="0">
                <a:effectLst/>
                <a:latin typeface="Arial" panose="020B0604020202020204" pitchFamily="34" charset="0"/>
              </a:rPr>
              <a:t>Temperature Control System</a:t>
            </a:r>
            <a:br>
              <a:rPr lang="en-US" sz="1800" b="1" dirty="0">
                <a:effectLst/>
                <a:latin typeface="Arial" panose="020B0604020202020204" pitchFamily="34" charset="0"/>
              </a:rPr>
            </a:br>
            <a:br>
              <a:rPr lang="en-US" sz="1800" dirty="0">
                <a:effectLst/>
                <a:latin typeface="Arial" panose="020B0604020202020204" pitchFamily="34" charset="0"/>
                <a:ea typeface="Arial" panose="020B0604020202020204" pitchFamily="34" charset="0"/>
              </a:rPr>
            </a:br>
            <a:endParaRPr lang="en-US" dirty="0"/>
          </a:p>
        </p:txBody>
      </p:sp>
      <p:sp>
        <p:nvSpPr>
          <p:cNvPr id="3" name="TextBox 2">
            <a:extLst>
              <a:ext uri="{FF2B5EF4-FFF2-40B4-BE49-F238E27FC236}">
                <a16:creationId xmlns:a16="http://schemas.microsoft.com/office/drawing/2014/main" id="{BABD990D-7D4C-1F8C-1F7A-57A114A74397}"/>
              </a:ext>
            </a:extLst>
          </p:cNvPr>
          <p:cNvSpPr txBox="1"/>
          <p:nvPr/>
        </p:nvSpPr>
        <p:spPr>
          <a:xfrm>
            <a:off x="221942" y="2126720"/>
            <a:ext cx="11079332" cy="2179828"/>
          </a:xfrm>
          <a:prstGeom prst="rect">
            <a:avLst/>
          </a:prstGeom>
          <a:noFill/>
        </p:spPr>
        <p:txBody>
          <a:bodyPr wrap="square" rtlCol="0">
            <a:spAutoFit/>
          </a:bodyPr>
          <a:lstStyle/>
          <a:p>
            <a:pPr indent="457200" algn="just">
              <a:lnSpc>
                <a:spcPct val="115000"/>
              </a:lnSpc>
            </a:pPr>
            <a:r>
              <a:rPr lang="en-US" sz="2400" dirty="0">
                <a:effectLst/>
                <a:latin typeface="Arial" panose="020B0604020202020204" pitchFamily="34" charset="0"/>
                <a:ea typeface="Arial" panose="020B0604020202020204" pitchFamily="34" charset="0"/>
              </a:rPr>
              <a:t>The temperature control system consists of a heating resistor, an LM35 temperature sensor, and a cooler. Which resembles the temperature control system at home. Read the temperature from the temperature sensor LM35 and display it on the CLCD. Control the temperature of the system by turning ON/OFF the heater and cooler through the Blynk IOT mobile app </a:t>
            </a:r>
            <a:r>
              <a:rPr lang="en-US" sz="2400" dirty="0">
                <a:solidFill>
                  <a:schemeClr val="bg2">
                    <a:lumMod val="50000"/>
                  </a:schemeClr>
                </a:solidFill>
                <a:effectLst/>
                <a:latin typeface="Arial" panose="020B0604020202020204" pitchFamily="34" charset="0"/>
                <a:ea typeface="Arial" panose="020B0604020202020204" pitchFamily="34" charset="0"/>
              </a:rPr>
              <a:t>.</a:t>
            </a:r>
          </a:p>
        </p:txBody>
      </p:sp>
    </p:spTree>
    <p:extLst>
      <p:ext uri="{BB962C8B-B14F-4D97-AF65-F5344CB8AC3E}">
        <p14:creationId xmlns:p14="http://schemas.microsoft.com/office/powerpoint/2010/main" val="627316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F6225-842A-DCA4-11B0-837AA2C016AC}"/>
              </a:ext>
            </a:extLst>
          </p:cNvPr>
          <p:cNvSpPr>
            <a:spLocks noGrp="1"/>
          </p:cNvSpPr>
          <p:nvPr>
            <p:ph type="title"/>
          </p:nvPr>
        </p:nvSpPr>
        <p:spPr>
          <a:xfrm>
            <a:off x="1451579" y="804519"/>
            <a:ext cx="9603275" cy="789023"/>
          </a:xfrm>
        </p:spPr>
        <p:txBody>
          <a:bodyPr/>
          <a:lstStyle/>
          <a:p>
            <a:pPr algn="ctr"/>
            <a:r>
              <a:rPr lang="en-US" sz="3200" b="1" dirty="0">
                <a:effectLst/>
                <a:latin typeface="Arial" panose="020B0604020202020204" pitchFamily="34" charset="0"/>
              </a:rPr>
              <a:t>Temperature Control System</a:t>
            </a:r>
            <a:endParaRPr lang="en-US" dirty="0"/>
          </a:p>
        </p:txBody>
      </p:sp>
      <p:pic>
        <p:nvPicPr>
          <p:cNvPr id="3" name="image7.jpg">
            <a:extLst>
              <a:ext uri="{FF2B5EF4-FFF2-40B4-BE49-F238E27FC236}">
                <a16:creationId xmlns:a16="http://schemas.microsoft.com/office/drawing/2014/main" id="{2AA9A4C8-EEB2-9D80-031F-BDC6EBA8FBBB}"/>
              </a:ext>
            </a:extLst>
          </p:cNvPr>
          <p:cNvPicPr/>
          <p:nvPr/>
        </p:nvPicPr>
        <p:blipFill>
          <a:blip r:embed="rId2"/>
          <a:srcRect l="19551" t="31293" r="20833" b="33864"/>
          <a:stretch>
            <a:fillRect/>
          </a:stretch>
        </p:blipFill>
        <p:spPr>
          <a:xfrm>
            <a:off x="1633492" y="2045651"/>
            <a:ext cx="8371642" cy="4007829"/>
          </a:xfrm>
          <a:prstGeom prst="rect">
            <a:avLst/>
          </a:prstGeom>
          <a:ln/>
        </p:spPr>
      </p:pic>
    </p:spTree>
    <p:extLst>
      <p:ext uri="{BB962C8B-B14F-4D97-AF65-F5344CB8AC3E}">
        <p14:creationId xmlns:p14="http://schemas.microsoft.com/office/powerpoint/2010/main" val="47862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78782AE-BAF3-0C37-203F-4EEABD2F27C2}"/>
              </a:ext>
            </a:extLst>
          </p:cNvPr>
          <p:cNvSpPr>
            <a:spLocks noGrp="1"/>
          </p:cNvSpPr>
          <p:nvPr>
            <p:ph type="title"/>
          </p:nvPr>
        </p:nvSpPr>
        <p:spPr>
          <a:xfrm>
            <a:off x="1450975" y="804863"/>
            <a:ext cx="9604375" cy="1049337"/>
          </a:xfrm>
        </p:spPr>
        <p:txBody>
          <a:bodyPr/>
          <a:lstStyle/>
          <a:p>
            <a:pPr algn="ctr"/>
            <a:r>
              <a:rPr lang="en-US" sz="3200" b="1" dirty="0">
                <a:effectLst/>
                <a:latin typeface="Arial" panose="020B0604020202020204" pitchFamily="34" charset="0"/>
              </a:rPr>
              <a:t>Temperature Control System</a:t>
            </a:r>
            <a:endParaRPr lang="en-US" dirty="0"/>
          </a:p>
        </p:txBody>
      </p:sp>
      <p:graphicFrame>
        <p:nvGraphicFramePr>
          <p:cNvPr id="4" name="Table 3">
            <a:extLst>
              <a:ext uri="{FF2B5EF4-FFF2-40B4-BE49-F238E27FC236}">
                <a16:creationId xmlns:a16="http://schemas.microsoft.com/office/drawing/2014/main" id="{8C7DC048-F674-C21B-245F-30A2DF9579B4}"/>
              </a:ext>
            </a:extLst>
          </p:cNvPr>
          <p:cNvGraphicFramePr>
            <a:graphicFrameLocks noGrp="1"/>
          </p:cNvGraphicFramePr>
          <p:nvPr>
            <p:extLst>
              <p:ext uri="{D42A27DB-BD31-4B8C-83A1-F6EECF244321}">
                <p14:modId xmlns:p14="http://schemas.microsoft.com/office/powerpoint/2010/main" val="2315494635"/>
              </p:ext>
            </p:extLst>
          </p:nvPr>
        </p:nvGraphicFramePr>
        <p:xfrm>
          <a:off x="1450974" y="1932621"/>
          <a:ext cx="9604376" cy="1496379"/>
        </p:xfrm>
        <a:graphic>
          <a:graphicData uri="http://schemas.openxmlformats.org/drawingml/2006/table">
            <a:tbl>
              <a:tblPr>
                <a:tableStyleId>{5C22544A-7EE6-4342-B048-85BDC9FD1C3A}</a:tableStyleId>
              </a:tblPr>
              <a:tblGrid>
                <a:gridCol w="4802188">
                  <a:extLst>
                    <a:ext uri="{9D8B030D-6E8A-4147-A177-3AD203B41FA5}">
                      <a16:colId xmlns:a16="http://schemas.microsoft.com/office/drawing/2014/main" val="2682980382"/>
                    </a:ext>
                  </a:extLst>
                </a:gridCol>
                <a:gridCol w="4802188">
                  <a:extLst>
                    <a:ext uri="{9D8B030D-6E8A-4147-A177-3AD203B41FA5}">
                      <a16:colId xmlns:a16="http://schemas.microsoft.com/office/drawing/2014/main" val="3912895119"/>
                    </a:ext>
                  </a:extLst>
                </a:gridCol>
              </a:tblGrid>
              <a:tr h="323850">
                <a:tc>
                  <a:txBody>
                    <a:bodyPr/>
                    <a:lstStyle/>
                    <a:p>
                      <a:pPr>
                        <a:lnSpc>
                          <a:spcPct val="115000"/>
                        </a:lnSpc>
                      </a:pPr>
                      <a:r>
                        <a:rPr lang="en-US" sz="1200">
                          <a:effectLst/>
                        </a:rPr>
                        <a:t>Requirement No</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US" sz="1200">
                          <a:effectLst/>
                        </a:rPr>
                        <a:t>2 – Temperature Control System</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989954458"/>
                  </a:ext>
                </a:extLst>
              </a:tr>
              <a:tr h="266700">
                <a:tc rowSpan="3">
                  <a:txBody>
                    <a:bodyPr/>
                    <a:lstStyle/>
                    <a:p>
                      <a:pPr>
                        <a:lnSpc>
                          <a:spcPct val="115000"/>
                        </a:lnSpc>
                      </a:pPr>
                      <a:r>
                        <a:rPr lang="en-US" sz="1200">
                          <a:effectLst/>
                        </a:rPr>
                        <a:t>Description</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US" sz="1200">
                          <a:effectLst/>
                        </a:rPr>
                        <a:t>Inputs - Temperature Sensor.</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142590259"/>
                  </a:ext>
                </a:extLst>
              </a:tr>
              <a:tr h="293370">
                <a:tc vMerge="1">
                  <a:txBody>
                    <a:bodyPr/>
                    <a:lstStyle/>
                    <a:p>
                      <a:endParaRPr lang="en-US"/>
                    </a:p>
                  </a:txBody>
                  <a:tcPr/>
                </a:tc>
                <a:tc>
                  <a:txBody>
                    <a:bodyPr/>
                    <a:lstStyle/>
                    <a:p>
                      <a:pPr algn="just">
                        <a:lnSpc>
                          <a:spcPct val="115000"/>
                        </a:lnSpc>
                      </a:pPr>
                      <a:r>
                        <a:rPr lang="en-US" sz="1200">
                          <a:effectLst/>
                        </a:rPr>
                        <a:t>Process - Read Temperature from temperature sensor LM35. </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632099606"/>
                  </a:ext>
                </a:extLst>
              </a:tr>
              <a:tr h="293370">
                <a:tc vMerge="1">
                  <a:txBody>
                    <a:bodyPr/>
                    <a:lstStyle/>
                    <a:p>
                      <a:endParaRPr lang="en-US"/>
                    </a:p>
                  </a:txBody>
                  <a:tcPr/>
                </a:tc>
                <a:tc>
                  <a:txBody>
                    <a:bodyPr/>
                    <a:lstStyle/>
                    <a:p>
                      <a:pPr>
                        <a:lnSpc>
                          <a:spcPct val="115000"/>
                        </a:lnSpc>
                      </a:pPr>
                      <a:r>
                        <a:rPr lang="en-US" sz="1200" dirty="0">
                          <a:effectLst/>
                        </a:rPr>
                        <a:t>Output - Display Temperature on Gauge Widget, </a:t>
                      </a:r>
                      <a:endParaRPr lang="en-US" sz="1100" dirty="0">
                        <a:effectLst/>
                      </a:endParaRPr>
                    </a:p>
                    <a:p>
                      <a:pPr algn="just">
                        <a:lnSpc>
                          <a:spcPct val="115000"/>
                        </a:lnSpc>
                      </a:pPr>
                      <a:r>
                        <a:rPr lang="en-US" sz="1200" dirty="0">
                          <a:effectLst/>
                        </a:rPr>
                        <a:t>              Display Temperature on CLCD.</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812594994"/>
                  </a:ext>
                </a:extLst>
              </a:tr>
            </a:tbl>
          </a:graphicData>
        </a:graphic>
      </p:graphicFrame>
    </p:spTree>
    <p:extLst>
      <p:ext uri="{BB962C8B-B14F-4D97-AF65-F5344CB8AC3E}">
        <p14:creationId xmlns:p14="http://schemas.microsoft.com/office/powerpoint/2010/main" val="1001433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446B506-2FB7-4B16-FF0E-C6FCE39C6747}"/>
              </a:ext>
            </a:extLst>
          </p:cNvPr>
          <p:cNvSpPr>
            <a:spLocks noGrp="1"/>
          </p:cNvSpPr>
          <p:nvPr>
            <p:ph type="title"/>
          </p:nvPr>
        </p:nvSpPr>
        <p:spPr>
          <a:xfrm>
            <a:off x="1450975" y="804863"/>
            <a:ext cx="9604375" cy="1049337"/>
          </a:xfrm>
        </p:spPr>
        <p:txBody>
          <a:bodyPr/>
          <a:lstStyle/>
          <a:p>
            <a:pPr algn="ctr"/>
            <a:r>
              <a:rPr lang="en-US" sz="3200" b="1" dirty="0">
                <a:effectLst/>
                <a:latin typeface="Arial" panose="020B0604020202020204" pitchFamily="34" charset="0"/>
              </a:rPr>
              <a:t>Temperature Control System</a:t>
            </a:r>
            <a:endParaRPr lang="en-US" dirty="0"/>
          </a:p>
        </p:txBody>
      </p:sp>
      <p:sp>
        <p:nvSpPr>
          <p:cNvPr id="4" name="TextBox 3">
            <a:extLst>
              <a:ext uri="{FF2B5EF4-FFF2-40B4-BE49-F238E27FC236}">
                <a16:creationId xmlns:a16="http://schemas.microsoft.com/office/drawing/2014/main" id="{485FF27F-FDC4-A7D8-C772-312E7D66692A}"/>
              </a:ext>
            </a:extLst>
          </p:cNvPr>
          <p:cNvSpPr txBox="1"/>
          <p:nvPr/>
        </p:nvSpPr>
        <p:spPr>
          <a:xfrm>
            <a:off x="1598781" y="1961964"/>
            <a:ext cx="9308761" cy="369332"/>
          </a:xfrm>
          <a:prstGeom prst="rect">
            <a:avLst/>
          </a:prstGeom>
          <a:noFill/>
        </p:spPr>
        <p:txBody>
          <a:bodyPr wrap="square" rtlCol="0">
            <a:spAutoFit/>
          </a:bodyPr>
          <a:lstStyle/>
          <a:p>
            <a:r>
              <a:rPr lang="en-IN" b="1" dirty="0"/>
              <a:t>COOLER CONTROL SYSTEM REQUIRMENTS </a:t>
            </a:r>
            <a:endParaRPr lang="en-US" b="1" dirty="0"/>
          </a:p>
        </p:txBody>
      </p:sp>
      <p:graphicFrame>
        <p:nvGraphicFramePr>
          <p:cNvPr id="5" name="Table 4">
            <a:extLst>
              <a:ext uri="{FF2B5EF4-FFF2-40B4-BE49-F238E27FC236}">
                <a16:creationId xmlns:a16="http://schemas.microsoft.com/office/drawing/2014/main" id="{9F0667A7-3C3A-3855-744E-CB53033A370E}"/>
              </a:ext>
            </a:extLst>
          </p:cNvPr>
          <p:cNvGraphicFramePr>
            <a:graphicFrameLocks noGrp="1"/>
          </p:cNvGraphicFramePr>
          <p:nvPr>
            <p:extLst>
              <p:ext uri="{D42A27DB-BD31-4B8C-83A1-F6EECF244321}">
                <p14:modId xmlns:p14="http://schemas.microsoft.com/office/powerpoint/2010/main" val="241598877"/>
              </p:ext>
            </p:extLst>
          </p:nvPr>
        </p:nvGraphicFramePr>
        <p:xfrm>
          <a:off x="1598780" y="2556768"/>
          <a:ext cx="8832482" cy="3195962"/>
        </p:xfrm>
        <a:graphic>
          <a:graphicData uri="http://schemas.openxmlformats.org/drawingml/2006/table">
            <a:tbl>
              <a:tblPr>
                <a:tableStyleId>{5C22544A-7EE6-4342-B048-85BDC9FD1C3A}</a:tableStyleId>
              </a:tblPr>
              <a:tblGrid>
                <a:gridCol w="4416241">
                  <a:extLst>
                    <a:ext uri="{9D8B030D-6E8A-4147-A177-3AD203B41FA5}">
                      <a16:colId xmlns:a16="http://schemas.microsoft.com/office/drawing/2014/main" val="2229830005"/>
                    </a:ext>
                  </a:extLst>
                </a:gridCol>
                <a:gridCol w="4416241">
                  <a:extLst>
                    <a:ext uri="{9D8B030D-6E8A-4147-A177-3AD203B41FA5}">
                      <a16:colId xmlns:a16="http://schemas.microsoft.com/office/drawing/2014/main" val="3319856417"/>
                    </a:ext>
                  </a:extLst>
                </a:gridCol>
              </a:tblGrid>
              <a:tr h="601715">
                <a:tc>
                  <a:txBody>
                    <a:bodyPr/>
                    <a:lstStyle/>
                    <a:p>
                      <a:pPr>
                        <a:lnSpc>
                          <a:spcPct val="115000"/>
                        </a:lnSpc>
                      </a:pPr>
                      <a:r>
                        <a:rPr lang="en-US" sz="1200" dirty="0">
                          <a:effectLst/>
                        </a:rPr>
                        <a:t>Requirement No</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US" sz="1200">
                          <a:effectLst/>
                        </a:rPr>
                        <a:t>3 – Cooler  Control System</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543470725"/>
                  </a:ext>
                </a:extLst>
              </a:tr>
              <a:tr h="601715">
                <a:tc rowSpan="3">
                  <a:txBody>
                    <a:bodyPr/>
                    <a:lstStyle/>
                    <a:p>
                      <a:pPr>
                        <a:lnSpc>
                          <a:spcPct val="115000"/>
                        </a:lnSpc>
                      </a:pPr>
                      <a:r>
                        <a:rPr lang="en-US" sz="1200" dirty="0">
                          <a:effectLst/>
                        </a:rPr>
                        <a:t>Description</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US" sz="1200">
                          <a:effectLst/>
                        </a:rPr>
                        <a:t>Inputs - Button Widget(Cooler button) on  Blynk iot app .</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953745513"/>
                  </a:ext>
                </a:extLst>
              </a:tr>
              <a:tr h="601715">
                <a:tc vMerge="1">
                  <a:txBody>
                    <a:bodyPr/>
                    <a:lstStyle/>
                    <a:p>
                      <a:endParaRPr lang="en-US"/>
                    </a:p>
                  </a:txBody>
                  <a:tcPr/>
                </a:tc>
                <a:tc>
                  <a:txBody>
                    <a:bodyPr/>
                    <a:lstStyle/>
                    <a:p>
                      <a:pPr algn="just">
                        <a:lnSpc>
                          <a:spcPct val="115000"/>
                        </a:lnSpc>
                      </a:pPr>
                      <a:r>
                        <a:rPr lang="en-US" sz="1200">
                          <a:effectLst/>
                        </a:rPr>
                        <a:t>Process - Detect the change in the logic level</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296240329"/>
                  </a:ext>
                </a:extLst>
              </a:tr>
              <a:tr h="1390817">
                <a:tc vMerge="1">
                  <a:txBody>
                    <a:bodyPr/>
                    <a:lstStyle/>
                    <a:p>
                      <a:endParaRPr lang="en-US"/>
                    </a:p>
                  </a:txBody>
                  <a:tcPr/>
                </a:tc>
                <a:tc>
                  <a:txBody>
                    <a:bodyPr/>
                    <a:lstStyle/>
                    <a:p>
                      <a:pPr>
                        <a:lnSpc>
                          <a:spcPct val="115000"/>
                        </a:lnSpc>
                      </a:pPr>
                      <a:r>
                        <a:rPr lang="en-US" sz="1200" dirty="0">
                          <a:effectLst/>
                        </a:rPr>
                        <a:t>Output -  if the Button widget is at logic high, turn ON the cooler.</a:t>
                      </a:r>
                      <a:endParaRPr lang="en-US" sz="1100" dirty="0">
                        <a:effectLst/>
                      </a:endParaRPr>
                    </a:p>
                    <a:p>
                      <a:pPr>
                        <a:lnSpc>
                          <a:spcPct val="115000"/>
                        </a:lnSpc>
                      </a:pPr>
                      <a:r>
                        <a:rPr lang="en-US" sz="1200" dirty="0">
                          <a:effectLst/>
                        </a:rPr>
                        <a:t> if the Button widget is at logic low, turn OFF the cooler.</a:t>
                      </a:r>
                      <a:endParaRPr lang="en-US" sz="1100" dirty="0">
                        <a:effectLst/>
                      </a:endParaRPr>
                    </a:p>
                    <a:p>
                      <a:pPr>
                        <a:lnSpc>
                          <a:spcPct val="115000"/>
                        </a:lnSpc>
                      </a:pPr>
                      <a:r>
                        <a:rPr lang="en-US" sz="1200" dirty="0">
                          <a:effectLst/>
                        </a:rPr>
                        <a:t> </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169214811"/>
                  </a:ext>
                </a:extLst>
              </a:tr>
            </a:tbl>
          </a:graphicData>
        </a:graphic>
      </p:graphicFrame>
    </p:spTree>
    <p:extLst>
      <p:ext uri="{BB962C8B-B14F-4D97-AF65-F5344CB8AC3E}">
        <p14:creationId xmlns:p14="http://schemas.microsoft.com/office/powerpoint/2010/main" val="2742669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36E30C7-81A4-1EAD-DC00-ADF2FBD0349B}"/>
              </a:ext>
            </a:extLst>
          </p:cNvPr>
          <p:cNvSpPr>
            <a:spLocks noGrp="1"/>
          </p:cNvSpPr>
          <p:nvPr>
            <p:ph type="title"/>
          </p:nvPr>
        </p:nvSpPr>
        <p:spPr>
          <a:xfrm>
            <a:off x="1450975" y="804863"/>
            <a:ext cx="9604375" cy="1049337"/>
          </a:xfrm>
        </p:spPr>
        <p:txBody>
          <a:bodyPr/>
          <a:lstStyle/>
          <a:p>
            <a:pPr algn="ctr"/>
            <a:r>
              <a:rPr lang="en-US" sz="3200" b="1" dirty="0">
                <a:effectLst/>
                <a:latin typeface="Arial" panose="020B0604020202020204" pitchFamily="34" charset="0"/>
              </a:rPr>
              <a:t>Temperature Control System</a:t>
            </a:r>
            <a:endParaRPr lang="en-US" dirty="0"/>
          </a:p>
        </p:txBody>
      </p:sp>
      <p:sp>
        <p:nvSpPr>
          <p:cNvPr id="5" name="TextBox 4">
            <a:extLst>
              <a:ext uri="{FF2B5EF4-FFF2-40B4-BE49-F238E27FC236}">
                <a16:creationId xmlns:a16="http://schemas.microsoft.com/office/drawing/2014/main" id="{B3F1576C-EC5C-5788-DCE0-8AD793687C9D}"/>
              </a:ext>
            </a:extLst>
          </p:cNvPr>
          <p:cNvSpPr txBox="1"/>
          <p:nvPr/>
        </p:nvSpPr>
        <p:spPr>
          <a:xfrm>
            <a:off x="3806301" y="1891302"/>
            <a:ext cx="6103398" cy="369332"/>
          </a:xfrm>
          <a:prstGeom prst="rect">
            <a:avLst/>
          </a:prstGeom>
          <a:noFill/>
        </p:spPr>
        <p:txBody>
          <a:bodyPr wrap="square">
            <a:spAutoFit/>
          </a:bodyPr>
          <a:lstStyle/>
          <a:p>
            <a:r>
              <a:rPr lang="en-IN" b="1" dirty="0"/>
              <a:t>HEATER CONTROL SYSTEM REQUIRMENTS </a:t>
            </a:r>
            <a:endParaRPr lang="en-US" b="1" dirty="0"/>
          </a:p>
        </p:txBody>
      </p:sp>
      <p:graphicFrame>
        <p:nvGraphicFramePr>
          <p:cNvPr id="6" name="Table 5">
            <a:extLst>
              <a:ext uri="{FF2B5EF4-FFF2-40B4-BE49-F238E27FC236}">
                <a16:creationId xmlns:a16="http://schemas.microsoft.com/office/drawing/2014/main" id="{3D29A221-D989-F974-AF72-D7B1DDBFEDC0}"/>
              </a:ext>
            </a:extLst>
          </p:cNvPr>
          <p:cNvGraphicFramePr>
            <a:graphicFrameLocks noGrp="1"/>
          </p:cNvGraphicFramePr>
          <p:nvPr>
            <p:extLst>
              <p:ext uri="{D42A27DB-BD31-4B8C-83A1-F6EECF244321}">
                <p14:modId xmlns:p14="http://schemas.microsoft.com/office/powerpoint/2010/main" val="91200225"/>
              </p:ext>
            </p:extLst>
          </p:nvPr>
        </p:nvGraphicFramePr>
        <p:xfrm>
          <a:off x="1450974" y="2770719"/>
          <a:ext cx="9788156" cy="3522114"/>
        </p:xfrm>
        <a:graphic>
          <a:graphicData uri="http://schemas.openxmlformats.org/drawingml/2006/table">
            <a:tbl>
              <a:tblPr>
                <a:tableStyleId>{5C22544A-7EE6-4342-B048-85BDC9FD1C3A}</a:tableStyleId>
              </a:tblPr>
              <a:tblGrid>
                <a:gridCol w="4894078">
                  <a:extLst>
                    <a:ext uri="{9D8B030D-6E8A-4147-A177-3AD203B41FA5}">
                      <a16:colId xmlns:a16="http://schemas.microsoft.com/office/drawing/2014/main" val="2155294747"/>
                    </a:ext>
                  </a:extLst>
                </a:gridCol>
                <a:gridCol w="4894078">
                  <a:extLst>
                    <a:ext uri="{9D8B030D-6E8A-4147-A177-3AD203B41FA5}">
                      <a16:colId xmlns:a16="http://schemas.microsoft.com/office/drawing/2014/main" val="2981555295"/>
                    </a:ext>
                  </a:extLst>
                </a:gridCol>
              </a:tblGrid>
              <a:tr h="668332">
                <a:tc>
                  <a:txBody>
                    <a:bodyPr/>
                    <a:lstStyle/>
                    <a:p>
                      <a:pPr>
                        <a:lnSpc>
                          <a:spcPct val="115000"/>
                        </a:lnSpc>
                      </a:pPr>
                      <a:r>
                        <a:rPr lang="en-US" sz="1200">
                          <a:effectLst/>
                        </a:rPr>
                        <a:t>Requirement No</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US" sz="1200">
                          <a:effectLst/>
                        </a:rPr>
                        <a:t>4 – Heater  Control System</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4134801825"/>
                  </a:ext>
                </a:extLst>
              </a:tr>
              <a:tr h="661912">
                <a:tc rowSpan="3">
                  <a:txBody>
                    <a:bodyPr/>
                    <a:lstStyle/>
                    <a:p>
                      <a:pPr>
                        <a:lnSpc>
                          <a:spcPct val="115000"/>
                        </a:lnSpc>
                      </a:pPr>
                      <a:r>
                        <a:rPr lang="en-US" sz="1200" dirty="0">
                          <a:effectLst/>
                        </a:rPr>
                        <a:t>Description</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US" sz="1200">
                          <a:effectLst/>
                        </a:rPr>
                        <a:t>Inputs - Button Widget(Heater button) on  Blynk iot app .</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885774742"/>
                  </a:ext>
                </a:extLst>
              </a:tr>
              <a:tr h="661912">
                <a:tc vMerge="1">
                  <a:txBody>
                    <a:bodyPr/>
                    <a:lstStyle/>
                    <a:p>
                      <a:endParaRPr lang="en-US"/>
                    </a:p>
                  </a:txBody>
                  <a:tcPr/>
                </a:tc>
                <a:tc>
                  <a:txBody>
                    <a:bodyPr/>
                    <a:lstStyle/>
                    <a:p>
                      <a:pPr algn="just">
                        <a:lnSpc>
                          <a:spcPct val="115000"/>
                        </a:lnSpc>
                      </a:pPr>
                      <a:r>
                        <a:rPr lang="en-US" sz="1200" dirty="0">
                          <a:effectLst/>
                        </a:rPr>
                        <a:t>Process - Detect the change in the logic level</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814219832"/>
                  </a:ext>
                </a:extLst>
              </a:tr>
              <a:tr h="1529958">
                <a:tc vMerge="1">
                  <a:txBody>
                    <a:bodyPr/>
                    <a:lstStyle/>
                    <a:p>
                      <a:endParaRPr lang="en-US"/>
                    </a:p>
                  </a:txBody>
                  <a:tcPr/>
                </a:tc>
                <a:tc>
                  <a:txBody>
                    <a:bodyPr/>
                    <a:lstStyle/>
                    <a:p>
                      <a:pPr>
                        <a:lnSpc>
                          <a:spcPct val="115000"/>
                        </a:lnSpc>
                      </a:pPr>
                      <a:r>
                        <a:rPr lang="en-US" sz="1200" dirty="0">
                          <a:effectLst/>
                        </a:rPr>
                        <a:t>Output -  if the Button widget is at logic high, turn ON the heater.</a:t>
                      </a:r>
                      <a:endParaRPr lang="en-US" sz="1100" dirty="0">
                        <a:effectLst/>
                      </a:endParaRPr>
                    </a:p>
                    <a:p>
                      <a:pPr>
                        <a:lnSpc>
                          <a:spcPct val="115000"/>
                        </a:lnSpc>
                      </a:pPr>
                      <a:r>
                        <a:rPr lang="en-US" sz="1200" dirty="0">
                          <a:effectLst/>
                        </a:rPr>
                        <a:t> if the Button widget is at logic low, turn OFF the heater.</a:t>
                      </a:r>
                      <a:endParaRPr lang="en-US" sz="1100" dirty="0">
                        <a:effectLst/>
                      </a:endParaRPr>
                    </a:p>
                    <a:p>
                      <a:pPr>
                        <a:lnSpc>
                          <a:spcPct val="115000"/>
                        </a:lnSpc>
                      </a:pPr>
                      <a:r>
                        <a:rPr lang="en-US" sz="1200" dirty="0">
                          <a:effectLst/>
                        </a:rPr>
                        <a:t> </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70123793"/>
                  </a:ext>
                </a:extLst>
              </a:tr>
            </a:tbl>
          </a:graphicData>
        </a:graphic>
      </p:graphicFrame>
    </p:spTree>
    <p:extLst>
      <p:ext uri="{BB962C8B-B14F-4D97-AF65-F5344CB8AC3E}">
        <p14:creationId xmlns:p14="http://schemas.microsoft.com/office/powerpoint/2010/main" val="1150882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E3D767F-D2B4-6C5D-003A-ABBE29E8AF52}"/>
              </a:ext>
            </a:extLst>
          </p:cNvPr>
          <p:cNvSpPr>
            <a:spLocks noGrp="1"/>
          </p:cNvSpPr>
          <p:nvPr>
            <p:ph type="title"/>
          </p:nvPr>
        </p:nvSpPr>
        <p:spPr>
          <a:xfrm>
            <a:off x="1450975" y="804863"/>
            <a:ext cx="9604375" cy="1049337"/>
          </a:xfrm>
        </p:spPr>
        <p:txBody>
          <a:bodyPr/>
          <a:lstStyle/>
          <a:p>
            <a:pPr algn="ctr"/>
            <a:r>
              <a:rPr lang="en-US" sz="3200" b="1" dirty="0">
                <a:effectLst/>
                <a:latin typeface="Arial" panose="020B0604020202020204" pitchFamily="34" charset="0"/>
              </a:rPr>
              <a:t>Temperature Control System</a:t>
            </a:r>
            <a:endParaRPr lang="en-US" dirty="0"/>
          </a:p>
        </p:txBody>
      </p:sp>
      <p:sp>
        <p:nvSpPr>
          <p:cNvPr id="4" name="TextBox 3">
            <a:extLst>
              <a:ext uri="{FF2B5EF4-FFF2-40B4-BE49-F238E27FC236}">
                <a16:creationId xmlns:a16="http://schemas.microsoft.com/office/drawing/2014/main" id="{C5B71C29-2814-0FBD-EC7B-3B9D3F33B839}"/>
              </a:ext>
            </a:extLst>
          </p:cNvPr>
          <p:cNvSpPr txBox="1"/>
          <p:nvPr/>
        </p:nvSpPr>
        <p:spPr>
          <a:xfrm>
            <a:off x="1186171" y="1877063"/>
            <a:ext cx="9410330" cy="2557623"/>
          </a:xfrm>
          <a:prstGeom prst="rect">
            <a:avLst/>
          </a:prstGeom>
          <a:noFill/>
        </p:spPr>
        <p:txBody>
          <a:bodyPr wrap="square" rtlCol="0">
            <a:spAutoFit/>
          </a:bodyPr>
          <a:lstStyle/>
          <a:p>
            <a:r>
              <a:rPr lang="en-IN" dirty="0"/>
              <a:t>IF TEMPERATURE MORE THAN 35 DEGREE THEN</a:t>
            </a:r>
          </a:p>
          <a:p>
            <a:pPr indent="457200" algn="just">
              <a:lnSpc>
                <a:spcPct val="115000"/>
              </a:lnSpc>
            </a:pPr>
            <a:r>
              <a:rPr lang="en-US" sz="1800" dirty="0">
                <a:effectLst/>
                <a:latin typeface="Arial" panose="020B0604020202020204" pitchFamily="34" charset="0"/>
                <a:ea typeface="Arial" panose="020B0604020202020204" pitchFamily="34" charset="0"/>
              </a:rPr>
              <a:t>When the heater is ON if the temperature rises above 35 degree </a:t>
            </a:r>
            <a:r>
              <a:rPr lang="en-US" sz="1800" dirty="0" err="1">
                <a:effectLst/>
                <a:latin typeface="Arial" panose="020B0604020202020204" pitchFamily="34" charset="0"/>
                <a:ea typeface="Arial" panose="020B0604020202020204" pitchFamily="34" charset="0"/>
              </a:rPr>
              <a:t>celsius</a:t>
            </a:r>
            <a:r>
              <a:rPr lang="en-US" sz="1800" dirty="0">
                <a:effectLst/>
                <a:latin typeface="Arial" panose="020B0604020202020204" pitchFamily="34" charset="0"/>
                <a:ea typeface="Arial" panose="020B0604020202020204" pitchFamily="34" charset="0"/>
              </a:rPr>
              <a:t> then heater should turn OFF automatically and message “Temperature is more than 35 degree </a:t>
            </a:r>
            <a:r>
              <a:rPr lang="en-US" sz="1800" dirty="0" err="1">
                <a:effectLst/>
                <a:latin typeface="Arial" panose="020B0604020202020204" pitchFamily="34" charset="0"/>
                <a:ea typeface="Arial" panose="020B0604020202020204" pitchFamily="34" charset="0"/>
              </a:rPr>
              <a:t>celsius</a:t>
            </a:r>
            <a:r>
              <a:rPr lang="en-US" sz="1800" dirty="0">
                <a:effectLst/>
                <a:latin typeface="Arial" panose="020B0604020202020204" pitchFamily="34" charset="0"/>
                <a:ea typeface="Arial" panose="020B0604020202020204" pitchFamily="34" charset="0"/>
              </a:rPr>
              <a:t> Turning OFF the heater” should be displayed on the virtual terminal, “HT_R OFF” on CLCD.</a:t>
            </a:r>
          </a:p>
          <a:p>
            <a:pPr indent="457200" algn="just">
              <a:lnSpc>
                <a:spcPct val="115000"/>
              </a:lnSpc>
            </a:pPr>
            <a:r>
              <a:rPr lang="en-US" sz="1800" dirty="0">
                <a:effectLst/>
                <a:latin typeface="Arial" panose="020B0604020202020204" pitchFamily="34" charset="0"/>
                <a:ea typeface="Arial" panose="020B0604020202020204" pitchFamily="34" charset="0"/>
              </a:rPr>
              <a:t>When the water in the tank is full, turn off the inlet valve automatically and display “water level is full water inflow disabled” .</a:t>
            </a:r>
          </a:p>
          <a:p>
            <a:pPr marL="285750" indent="-285750">
              <a:buFont typeface="Arial" panose="020B0604020202020204" pitchFamily="34" charset="0"/>
              <a:buChar char="•"/>
            </a:pPr>
            <a:endParaRPr lang="en-US" dirty="0"/>
          </a:p>
        </p:txBody>
      </p:sp>
      <p:graphicFrame>
        <p:nvGraphicFramePr>
          <p:cNvPr id="5" name="Table 4">
            <a:extLst>
              <a:ext uri="{FF2B5EF4-FFF2-40B4-BE49-F238E27FC236}">
                <a16:creationId xmlns:a16="http://schemas.microsoft.com/office/drawing/2014/main" id="{952E3E7B-2130-3F2D-AE22-E9E8DD25E4E2}"/>
              </a:ext>
            </a:extLst>
          </p:cNvPr>
          <p:cNvGraphicFramePr>
            <a:graphicFrameLocks noGrp="1"/>
          </p:cNvGraphicFramePr>
          <p:nvPr>
            <p:extLst>
              <p:ext uri="{D42A27DB-BD31-4B8C-83A1-F6EECF244321}">
                <p14:modId xmlns:p14="http://schemas.microsoft.com/office/powerpoint/2010/main" val="2440531101"/>
              </p:ext>
            </p:extLst>
          </p:nvPr>
        </p:nvGraphicFramePr>
        <p:xfrm>
          <a:off x="786675" y="4258082"/>
          <a:ext cx="10416944" cy="2488946"/>
        </p:xfrm>
        <a:graphic>
          <a:graphicData uri="http://schemas.openxmlformats.org/drawingml/2006/table">
            <a:tbl>
              <a:tblPr>
                <a:tableStyleId>{5C22544A-7EE6-4342-B048-85BDC9FD1C3A}</a:tableStyleId>
              </a:tblPr>
              <a:tblGrid>
                <a:gridCol w="5208472">
                  <a:extLst>
                    <a:ext uri="{9D8B030D-6E8A-4147-A177-3AD203B41FA5}">
                      <a16:colId xmlns:a16="http://schemas.microsoft.com/office/drawing/2014/main" val="2288580594"/>
                    </a:ext>
                  </a:extLst>
                </a:gridCol>
                <a:gridCol w="5208472">
                  <a:extLst>
                    <a:ext uri="{9D8B030D-6E8A-4147-A177-3AD203B41FA5}">
                      <a16:colId xmlns:a16="http://schemas.microsoft.com/office/drawing/2014/main" val="1166640596"/>
                    </a:ext>
                  </a:extLst>
                </a:gridCol>
              </a:tblGrid>
              <a:tr h="387059">
                <a:tc>
                  <a:txBody>
                    <a:bodyPr/>
                    <a:lstStyle/>
                    <a:p>
                      <a:pPr>
                        <a:lnSpc>
                          <a:spcPct val="115000"/>
                        </a:lnSpc>
                      </a:pPr>
                      <a:r>
                        <a:rPr lang="en-US" sz="1200" dirty="0">
                          <a:effectLst/>
                        </a:rPr>
                        <a:t>Requirement No</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US" sz="1200">
                          <a:effectLst/>
                        </a:rPr>
                        <a:t>5 – Threshold temperature control </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323152622"/>
                  </a:ext>
                </a:extLst>
              </a:tr>
              <a:tr h="423159">
                <a:tc rowSpan="3">
                  <a:txBody>
                    <a:bodyPr/>
                    <a:lstStyle/>
                    <a:p>
                      <a:pPr>
                        <a:lnSpc>
                          <a:spcPct val="115000"/>
                        </a:lnSpc>
                      </a:pPr>
                      <a:r>
                        <a:rPr lang="en-US" sz="1200" dirty="0">
                          <a:effectLst/>
                        </a:rPr>
                        <a:t>Description</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US" sz="1200" dirty="0">
                          <a:effectLst/>
                        </a:rPr>
                        <a:t>Inputs -   Temperature sensor  </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321540288"/>
                  </a:ext>
                </a:extLst>
              </a:tr>
              <a:tr h="423159">
                <a:tc vMerge="1">
                  <a:txBody>
                    <a:bodyPr/>
                    <a:lstStyle/>
                    <a:p>
                      <a:endParaRPr lang="en-US"/>
                    </a:p>
                  </a:txBody>
                  <a:tcPr/>
                </a:tc>
                <a:tc>
                  <a:txBody>
                    <a:bodyPr/>
                    <a:lstStyle/>
                    <a:p>
                      <a:pPr algn="just">
                        <a:lnSpc>
                          <a:spcPct val="115000"/>
                        </a:lnSpc>
                      </a:pPr>
                      <a:r>
                        <a:rPr lang="en-US" sz="1200">
                          <a:effectLst/>
                        </a:rPr>
                        <a:t>Process - Read and compare the temperature with 35 degrees</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998881964"/>
                  </a:ext>
                </a:extLst>
              </a:tr>
              <a:tr h="1255569">
                <a:tc vMerge="1">
                  <a:txBody>
                    <a:bodyPr/>
                    <a:lstStyle/>
                    <a:p>
                      <a:endParaRPr lang="en-US"/>
                    </a:p>
                  </a:txBody>
                  <a:tcPr/>
                </a:tc>
                <a:tc>
                  <a:txBody>
                    <a:bodyPr/>
                    <a:lstStyle/>
                    <a:p>
                      <a:pPr>
                        <a:lnSpc>
                          <a:spcPct val="115000"/>
                        </a:lnSpc>
                      </a:pPr>
                      <a:r>
                        <a:rPr lang="en-US" sz="1200" dirty="0">
                          <a:effectLst/>
                        </a:rPr>
                        <a:t>Output -  if the temperature is more than 35 turn OFF the heater and send notification to Blynk </a:t>
                      </a:r>
                      <a:r>
                        <a:rPr lang="en-US" sz="1200" dirty="0" err="1">
                          <a:effectLst/>
                        </a:rPr>
                        <a:t>IOt</a:t>
                      </a:r>
                      <a:r>
                        <a:rPr lang="en-US" sz="1200" dirty="0">
                          <a:effectLst/>
                        </a:rPr>
                        <a:t> app and display the same on the CLCD.</a:t>
                      </a:r>
                      <a:endParaRPr lang="en-US" sz="1100" dirty="0">
                        <a:effectLst/>
                      </a:endParaRPr>
                    </a:p>
                    <a:p>
                      <a:pPr>
                        <a:lnSpc>
                          <a:spcPct val="115000"/>
                        </a:lnSpc>
                      </a:pPr>
                      <a:r>
                        <a:rPr lang="en-US" sz="1200" dirty="0">
                          <a:effectLst/>
                        </a:rPr>
                        <a:t> .</a:t>
                      </a:r>
                      <a:endParaRPr lang="en-US" sz="1100" dirty="0">
                        <a:effectLst/>
                      </a:endParaRPr>
                    </a:p>
                    <a:p>
                      <a:pPr>
                        <a:lnSpc>
                          <a:spcPct val="115000"/>
                        </a:lnSpc>
                      </a:pPr>
                      <a:r>
                        <a:rPr lang="en-US" sz="1200" dirty="0">
                          <a:effectLst/>
                        </a:rPr>
                        <a:t> </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914903330"/>
                  </a:ext>
                </a:extLst>
              </a:tr>
            </a:tbl>
          </a:graphicData>
        </a:graphic>
      </p:graphicFrame>
    </p:spTree>
    <p:extLst>
      <p:ext uri="{BB962C8B-B14F-4D97-AF65-F5344CB8AC3E}">
        <p14:creationId xmlns:p14="http://schemas.microsoft.com/office/powerpoint/2010/main" val="3060782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D21071-7582-0B63-9296-A7BE3C6B6130}"/>
              </a:ext>
            </a:extLst>
          </p:cNvPr>
          <p:cNvSpPr txBox="1">
            <a:spLocks noGrp="1"/>
          </p:cNvSpPr>
          <p:nvPr>
            <p:ph type="title"/>
          </p:nvPr>
        </p:nvSpPr>
        <p:spPr>
          <a:xfrm>
            <a:off x="1450975" y="804863"/>
            <a:ext cx="9604375" cy="1049337"/>
          </a:xfrm>
          <a:prstGeom prst="rect">
            <a:avLst/>
          </a:prstGeom>
          <a:noFill/>
        </p:spPr>
        <p:txBody>
          <a:bodyPr wrap="square" rtlCol="0">
            <a:spAutoFit/>
          </a:bodyPr>
          <a:lstStyle/>
          <a:p>
            <a:r>
              <a:rPr lang="en-US" sz="3200" b="1" dirty="0">
                <a:effectLst/>
                <a:latin typeface="Arial" panose="020B0604020202020204" pitchFamily="34" charset="0"/>
                <a:ea typeface="Arial" panose="020B0604020202020204" pitchFamily="34" charset="0"/>
              </a:rPr>
              <a:t>water tank inlet and outlet valve control</a:t>
            </a:r>
            <a:endParaRPr lang="en-US" sz="3200" b="1" dirty="0"/>
          </a:p>
        </p:txBody>
      </p:sp>
      <p:pic>
        <p:nvPicPr>
          <p:cNvPr id="4" name="image7.jpg">
            <a:extLst>
              <a:ext uri="{FF2B5EF4-FFF2-40B4-BE49-F238E27FC236}">
                <a16:creationId xmlns:a16="http://schemas.microsoft.com/office/drawing/2014/main" id="{A5FA436C-6432-4D11-B504-55D75836E41F}"/>
              </a:ext>
            </a:extLst>
          </p:cNvPr>
          <p:cNvPicPr/>
          <p:nvPr/>
        </p:nvPicPr>
        <p:blipFill>
          <a:blip r:embed="rId2"/>
          <a:srcRect l="19551" t="31293" r="20833" b="33864"/>
          <a:stretch>
            <a:fillRect/>
          </a:stretch>
        </p:blipFill>
        <p:spPr>
          <a:xfrm>
            <a:off x="1565382" y="3286442"/>
            <a:ext cx="9371907" cy="3371810"/>
          </a:xfrm>
          <a:prstGeom prst="rect">
            <a:avLst/>
          </a:prstGeom>
          <a:ln/>
        </p:spPr>
      </p:pic>
      <p:sp>
        <p:nvSpPr>
          <p:cNvPr id="5" name="TextBox 4">
            <a:extLst>
              <a:ext uri="{FF2B5EF4-FFF2-40B4-BE49-F238E27FC236}">
                <a16:creationId xmlns:a16="http://schemas.microsoft.com/office/drawing/2014/main" id="{E35CEF8E-CDAF-C277-9B11-81C6B668BE8B}"/>
              </a:ext>
            </a:extLst>
          </p:cNvPr>
          <p:cNvSpPr txBox="1"/>
          <p:nvPr/>
        </p:nvSpPr>
        <p:spPr>
          <a:xfrm>
            <a:off x="1450975" y="1997475"/>
            <a:ext cx="9604375" cy="1200329"/>
          </a:xfrm>
          <a:prstGeom prst="rect">
            <a:avLst/>
          </a:prstGeom>
          <a:noFill/>
        </p:spPr>
        <p:txBody>
          <a:bodyPr wrap="square" rtlCol="0">
            <a:spAutoFit/>
          </a:bodyPr>
          <a:lstStyle/>
          <a:p>
            <a:r>
              <a:rPr lang="en-US" sz="1800" dirty="0">
                <a:effectLst/>
                <a:latin typeface="Arial" panose="020B0604020202020204" pitchFamily="34" charset="0"/>
                <a:ea typeface="Arial" panose="020B0604020202020204" pitchFamily="34" charset="0"/>
              </a:rPr>
              <a:t>Read the volume of the water in the tank through Serial Communication and display it on the CLCD, control the volume of the water in the tank by controlling the inlet and outlet valve, by sending commands through serial communication. Display the volume of water in the tank on the CLCD</a:t>
            </a:r>
            <a:endParaRPr lang="en-US" dirty="0"/>
          </a:p>
        </p:txBody>
      </p:sp>
    </p:spTree>
    <p:extLst>
      <p:ext uri="{BB962C8B-B14F-4D97-AF65-F5344CB8AC3E}">
        <p14:creationId xmlns:p14="http://schemas.microsoft.com/office/powerpoint/2010/main" val="706462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16DF11D-C6F5-6465-5316-2BA8B33DFC5A}"/>
              </a:ext>
            </a:extLst>
          </p:cNvPr>
          <p:cNvSpPr>
            <a:spLocks noGrp="1"/>
          </p:cNvSpPr>
          <p:nvPr>
            <p:ph type="title"/>
          </p:nvPr>
        </p:nvSpPr>
        <p:spPr>
          <a:xfrm>
            <a:off x="1450975" y="804863"/>
            <a:ext cx="9604375" cy="1049337"/>
          </a:xfrm>
        </p:spPr>
        <p:txBody>
          <a:bodyPr/>
          <a:lstStyle/>
          <a:p>
            <a:pPr algn="ctr"/>
            <a:r>
              <a:rPr lang="en-US" sz="3200" b="1" dirty="0">
                <a:effectLst/>
                <a:latin typeface="Arial" panose="020B0604020202020204" pitchFamily="34" charset="0"/>
              </a:rPr>
              <a:t> </a:t>
            </a:r>
            <a:endParaRPr lang="en-US" dirty="0"/>
          </a:p>
        </p:txBody>
      </p:sp>
      <p:graphicFrame>
        <p:nvGraphicFramePr>
          <p:cNvPr id="4" name="Table 3">
            <a:extLst>
              <a:ext uri="{FF2B5EF4-FFF2-40B4-BE49-F238E27FC236}">
                <a16:creationId xmlns:a16="http://schemas.microsoft.com/office/drawing/2014/main" id="{8A5FFE9E-76B6-D6F8-7BEF-F29A12A79203}"/>
              </a:ext>
            </a:extLst>
          </p:cNvPr>
          <p:cNvGraphicFramePr>
            <a:graphicFrameLocks noGrp="1"/>
          </p:cNvGraphicFramePr>
          <p:nvPr>
            <p:extLst>
              <p:ext uri="{D42A27DB-BD31-4B8C-83A1-F6EECF244321}">
                <p14:modId xmlns:p14="http://schemas.microsoft.com/office/powerpoint/2010/main" val="3737047394"/>
              </p:ext>
            </p:extLst>
          </p:nvPr>
        </p:nvGraphicFramePr>
        <p:xfrm>
          <a:off x="1331651" y="1984173"/>
          <a:ext cx="9268288" cy="2552315"/>
        </p:xfrm>
        <a:graphic>
          <a:graphicData uri="http://schemas.openxmlformats.org/drawingml/2006/table">
            <a:tbl>
              <a:tblPr>
                <a:tableStyleId>{5C22544A-7EE6-4342-B048-85BDC9FD1C3A}</a:tableStyleId>
              </a:tblPr>
              <a:tblGrid>
                <a:gridCol w="4634144">
                  <a:extLst>
                    <a:ext uri="{9D8B030D-6E8A-4147-A177-3AD203B41FA5}">
                      <a16:colId xmlns:a16="http://schemas.microsoft.com/office/drawing/2014/main" val="467736367"/>
                    </a:ext>
                  </a:extLst>
                </a:gridCol>
                <a:gridCol w="4634144">
                  <a:extLst>
                    <a:ext uri="{9D8B030D-6E8A-4147-A177-3AD203B41FA5}">
                      <a16:colId xmlns:a16="http://schemas.microsoft.com/office/drawing/2014/main" val="452453968"/>
                    </a:ext>
                  </a:extLst>
                </a:gridCol>
              </a:tblGrid>
              <a:tr h="537534">
                <a:tc>
                  <a:txBody>
                    <a:bodyPr/>
                    <a:lstStyle/>
                    <a:p>
                      <a:pPr>
                        <a:lnSpc>
                          <a:spcPct val="115000"/>
                        </a:lnSpc>
                      </a:pPr>
                      <a:r>
                        <a:rPr lang="en-US" sz="1200">
                          <a:effectLst/>
                        </a:rPr>
                        <a:t>Requirement No</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US" sz="1200">
                          <a:effectLst/>
                        </a:rPr>
                        <a:t>6 – Display the volume of water in the tank</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029192751"/>
                  </a:ext>
                </a:extLst>
              </a:tr>
              <a:tr h="467313">
                <a:tc rowSpan="3">
                  <a:txBody>
                    <a:bodyPr/>
                    <a:lstStyle/>
                    <a:p>
                      <a:pPr>
                        <a:lnSpc>
                          <a:spcPct val="115000"/>
                        </a:lnSpc>
                      </a:pPr>
                      <a:r>
                        <a:rPr lang="en-US" sz="1200" dirty="0">
                          <a:effectLst/>
                        </a:rPr>
                        <a:t>Description</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US" sz="1200">
                          <a:effectLst/>
                        </a:rPr>
                        <a:t>Inputs - Serial tank.</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794549028"/>
                  </a:ext>
                </a:extLst>
              </a:tr>
              <a:tr h="773734">
                <a:tc vMerge="1">
                  <a:txBody>
                    <a:bodyPr/>
                    <a:lstStyle/>
                    <a:p>
                      <a:endParaRPr lang="en-US"/>
                    </a:p>
                  </a:txBody>
                  <a:tcPr/>
                </a:tc>
                <a:tc>
                  <a:txBody>
                    <a:bodyPr/>
                    <a:lstStyle/>
                    <a:p>
                      <a:pPr algn="just">
                        <a:lnSpc>
                          <a:spcPct val="115000"/>
                        </a:lnSpc>
                      </a:pPr>
                      <a:r>
                        <a:rPr lang="en-US" sz="1200">
                          <a:effectLst/>
                        </a:rPr>
                        <a:t>Process - </a:t>
                      </a:r>
                      <a:r>
                        <a:rPr lang="en-US" sz="1200">
                          <a:effectLst/>
                          <a:highlight>
                            <a:srgbClr val="FFFFFF"/>
                          </a:highlight>
                        </a:rPr>
                        <a:t>Read the volume of the water in the tank by sending commands through serial communication. </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229483111"/>
                  </a:ext>
                </a:extLst>
              </a:tr>
              <a:tr h="773734">
                <a:tc vMerge="1">
                  <a:txBody>
                    <a:bodyPr/>
                    <a:lstStyle/>
                    <a:p>
                      <a:endParaRPr lang="en-US"/>
                    </a:p>
                  </a:txBody>
                  <a:tcPr/>
                </a:tc>
                <a:tc>
                  <a:txBody>
                    <a:bodyPr/>
                    <a:lstStyle/>
                    <a:p>
                      <a:pPr algn="just">
                        <a:lnSpc>
                          <a:spcPct val="115000"/>
                        </a:lnSpc>
                      </a:pPr>
                      <a:r>
                        <a:rPr lang="en-US" sz="1200" dirty="0">
                          <a:effectLst/>
                        </a:rPr>
                        <a:t>Output - Display the volume of the water on Gauge    Widget  </a:t>
                      </a:r>
                      <a:endParaRPr lang="en-US" sz="1100" dirty="0">
                        <a:effectLst/>
                      </a:endParaRPr>
                    </a:p>
                    <a:p>
                      <a:pPr algn="just">
                        <a:lnSpc>
                          <a:spcPct val="115000"/>
                        </a:lnSpc>
                      </a:pPr>
                      <a:r>
                        <a:rPr lang="en-US" sz="1200" dirty="0">
                          <a:effectLst/>
                        </a:rPr>
                        <a:t>              Display the volume of water on CLCD.</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786068893"/>
                  </a:ext>
                </a:extLst>
              </a:tr>
            </a:tbl>
          </a:graphicData>
        </a:graphic>
      </p:graphicFrame>
      <p:graphicFrame>
        <p:nvGraphicFramePr>
          <p:cNvPr id="5" name="Table 4">
            <a:extLst>
              <a:ext uri="{FF2B5EF4-FFF2-40B4-BE49-F238E27FC236}">
                <a16:creationId xmlns:a16="http://schemas.microsoft.com/office/drawing/2014/main" id="{2E43329D-C72B-9F9B-A0A3-D6B68FCF46D3}"/>
              </a:ext>
            </a:extLst>
          </p:cNvPr>
          <p:cNvGraphicFramePr>
            <a:graphicFrameLocks noGrp="1"/>
          </p:cNvGraphicFramePr>
          <p:nvPr>
            <p:extLst>
              <p:ext uri="{D42A27DB-BD31-4B8C-83A1-F6EECF244321}">
                <p14:modId xmlns:p14="http://schemas.microsoft.com/office/powerpoint/2010/main" val="389928799"/>
              </p:ext>
            </p:extLst>
          </p:nvPr>
        </p:nvGraphicFramePr>
        <p:xfrm>
          <a:off x="1331651" y="4314548"/>
          <a:ext cx="9268288" cy="2408914"/>
        </p:xfrm>
        <a:graphic>
          <a:graphicData uri="http://schemas.openxmlformats.org/drawingml/2006/table">
            <a:tbl>
              <a:tblPr>
                <a:tableStyleId>{5C22544A-7EE6-4342-B048-85BDC9FD1C3A}</a:tableStyleId>
              </a:tblPr>
              <a:tblGrid>
                <a:gridCol w="4634144">
                  <a:extLst>
                    <a:ext uri="{9D8B030D-6E8A-4147-A177-3AD203B41FA5}">
                      <a16:colId xmlns:a16="http://schemas.microsoft.com/office/drawing/2014/main" val="2706880540"/>
                    </a:ext>
                  </a:extLst>
                </a:gridCol>
                <a:gridCol w="4634144">
                  <a:extLst>
                    <a:ext uri="{9D8B030D-6E8A-4147-A177-3AD203B41FA5}">
                      <a16:colId xmlns:a16="http://schemas.microsoft.com/office/drawing/2014/main" val="460707013"/>
                    </a:ext>
                  </a:extLst>
                </a:gridCol>
              </a:tblGrid>
              <a:tr h="605449">
                <a:tc>
                  <a:txBody>
                    <a:bodyPr/>
                    <a:lstStyle/>
                    <a:p>
                      <a:pPr>
                        <a:lnSpc>
                          <a:spcPct val="115000"/>
                        </a:lnSpc>
                      </a:pPr>
                      <a:r>
                        <a:rPr lang="en-US" sz="1200">
                          <a:effectLst/>
                        </a:rPr>
                        <a:t>Requirement No</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US" sz="1200">
                          <a:effectLst/>
                        </a:rPr>
                        <a:t>7 – Inlet valve control </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844733120"/>
                  </a:ext>
                </a:extLst>
              </a:tr>
              <a:tr h="266700">
                <a:tc rowSpan="3">
                  <a:txBody>
                    <a:bodyPr/>
                    <a:lstStyle/>
                    <a:p>
                      <a:pPr>
                        <a:lnSpc>
                          <a:spcPct val="115000"/>
                        </a:lnSpc>
                      </a:pPr>
                      <a:r>
                        <a:rPr lang="en-US" sz="1200" dirty="0">
                          <a:effectLst/>
                        </a:rPr>
                        <a:t>Description</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US" sz="1200">
                          <a:effectLst/>
                        </a:rPr>
                        <a:t>Inputs - Button Widget(Inlet valve button) on  Blynk iot app .</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304969154"/>
                  </a:ext>
                </a:extLst>
              </a:tr>
              <a:tr h="293370">
                <a:tc vMerge="1">
                  <a:txBody>
                    <a:bodyPr/>
                    <a:lstStyle/>
                    <a:p>
                      <a:endParaRPr lang="en-US"/>
                    </a:p>
                  </a:txBody>
                  <a:tcPr/>
                </a:tc>
                <a:tc>
                  <a:txBody>
                    <a:bodyPr/>
                    <a:lstStyle/>
                    <a:p>
                      <a:pPr algn="just">
                        <a:lnSpc>
                          <a:spcPct val="115000"/>
                        </a:lnSpc>
                      </a:pPr>
                      <a:r>
                        <a:rPr lang="en-US" sz="1200">
                          <a:effectLst/>
                        </a:rPr>
                        <a:t>Process - Detect the change in the logic level</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647497329"/>
                  </a:ext>
                </a:extLst>
              </a:tr>
              <a:tr h="293370">
                <a:tc vMerge="1">
                  <a:txBody>
                    <a:bodyPr/>
                    <a:lstStyle/>
                    <a:p>
                      <a:endParaRPr lang="en-US"/>
                    </a:p>
                  </a:txBody>
                  <a:tcPr/>
                </a:tc>
                <a:tc>
                  <a:txBody>
                    <a:bodyPr/>
                    <a:lstStyle/>
                    <a:p>
                      <a:pPr>
                        <a:lnSpc>
                          <a:spcPct val="115000"/>
                        </a:lnSpc>
                      </a:pPr>
                      <a:r>
                        <a:rPr lang="en-US" sz="1200" dirty="0">
                          <a:effectLst/>
                        </a:rPr>
                        <a:t>Output -  if the Button widget is at logic high, turn ON the inlet valve by sending commands through serial communication.</a:t>
                      </a:r>
                      <a:endParaRPr lang="en-US" sz="1100" dirty="0">
                        <a:effectLst/>
                      </a:endParaRPr>
                    </a:p>
                    <a:p>
                      <a:pPr>
                        <a:lnSpc>
                          <a:spcPct val="115000"/>
                        </a:lnSpc>
                      </a:pPr>
                      <a:r>
                        <a:rPr lang="en-US" sz="1200" dirty="0">
                          <a:effectLst/>
                        </a:rPr>
                        <a:t> if the Button widget is at logic low, turn OFF the inlet valve by sending commands through serial communication.</a:t>
                      </a:r>
                      <a:endParaRPr lang="en-US" sz="1100" dirty="0">
                        <a:effectLst/>
                      </a:endParaRPr>
                    </a:p>
                    <a:p>
                      <a:pPr>
                        <a:lnSpc>
                          <a:spcPct val="115000"/>
                        </a:lnSpc>
                      </a:pPr>
                      <a:r>
                        <a:rPr lang="en-US" sz="1200" dirty="0">
                          <a:effectLst/>
                        </a:rPr>
                        <a:t> </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133941449"/>
                  </a:ext>
                </a:extLst>
              </a:tr>
            </a:tbl>
          </a:graphicData>
        </a:graphic>
      </p:graphicFrame>
      <p:sp>
        <p:nvSpPr>
          <p:cNvPr id="9" name="TextBox 8">
            <a:extLst>
              <a:ext uri="{FF2B5EF4-FFF2-40B4-BE49-F238E27FC236}">
                <a16:creationId xmlns:a16="http://schemas.microsoft.com/office/drawing/2014/main" id="{DFF423A6-4253-474C-C964-7C318504D7DC}"/>
              </a:ext>
            </a:extLst>
          </p:cNvPr>
          <p:cNvSpPr txBox="1"/>
          <p:nvPr/>
        </p:nvSpPr>
        <p:spPr>
          <a:xfrm>
            <a:off x="2036901" y="620197"/>
            <a:ext cx="9148964" cy="584775"/>
          </a:xfrm>
          <a:prstGeom prst="rect">
            <a:avLst/>
          </a:prstGeom>
          <a:noFill/>
        </p:spPr>
        <p:txBody>
          <a:bodyPr wrap="square" rtlCol="0">
            <a:spAutoFit/>
          </a:bodyPr>
          <a:lstStyle/>
          <a:p>
            <a:r>
              <a:rPr lang="en-US" sz="3200" b="1" dirty="0">
                <a:effectLst/>
                <a:latin typeface="Arial" panose="020B0604020202020204" pitchFamily="34" charset="0"/>
                <a:ea typeface="Arial" panose="020B0604020202020204" pitchFamily="34" charset="0"/>
              </a:rPr>
              <a:t>water tank inlet and outlet valve control</a:t>
            </a:r>
            <a:endParaRPr lang="en-US" sz="3200" b="1" dirty="0"/>
          </a:p>
        </p:txBody>
      </p:sp>
      <p:sp>
        <p:nvSpPr>
          <p:cNvPr id="10" name="TextBox 9">
            <a:extLst>
              <a:ext uri="{FF2B5EF4-FFF2-40B4-BE49-F238E27FC236}">
                <a16:creationId xmlns:a16="http://schemas.microsoft.com/office/drawing/2014/main" id="{1D041458-1149-A480-65C2-174400E2C20F}"/>
              </a:ext>
            </a:extLst>
          </p:cNvPr>
          <p:cNvSpPr txBox="1"/>
          <p:nvPr/>
        </p:nvSpPr>
        <p:spPr>
          <a:xfrm>
            <a:off x="2148396" y="1329531"/>
            <a:ext cx="3018408" cy="400110"/>
          </a:xfrm>
          <a:prstGeom prst="rect">
            <a:avLst/>
          </a:prstGeom>
          <a:noFill/>
        </p:spPr>
        <p:txBody>
          <a:bodyPr wrap="square" rtlCol="0">
            <a:spAutoFit/>
          </a:bodyPr>
          <a:lstStyle/>
          <a:p>
            <a:r>
              <a:rPr lang="en-IN" sz="2000" dirty="0">
                <a:solidFill>
                  <a:schemeClr val="accent3">
                    <a:lumMod val="75000"/>
                  </a:schemeClr>
                </a:solidFill>
              </a:rPr>
              <a:t>REQUIRMENTS</a:t>
            </a:r>
            <a:endParaRPr lang="en-US" sz="2000" dirty="0">
              <a:solidFill>
                <a:schemeClr val="accent3">
                  <a:lumMod val="75000"/>
                </a:schemeClr>
              </a:solidFill>
            </a:endParaRPr>
          </a:p>
        </p:txBody>
      </p:sp>
    </p:spTree>
    <p:extLst>
      <p:ext uri="{BB962C8B-B14F-4D97-AF65-F5344CB8AC3E}">
        <p14:creationId xmlns:p14="http://schemas.microsoft.com/office/powerpoint/2010/main" val="1990695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58FDDC-2F26-1E64-982C-7B35529CE4DE}"/>
              </a:ext>
            </a:extLst>
          </p:cNvPr>
          <p:cNvSpPr txBox="1">
            <a:spLocks noGrp="1"/>
          </p:cNvSpPr>
          <p:nvPr>
            <p:ph type="title"/>
          </p:nvPr>
        </p:nvSpPr>
        <p:spPr>
          <a:xfrm>
            <a:off x="1450975" y="804863"/>
            <a:ext cx="9604375" cy="1049337"/>
          </a:xfrm>
          <a:prstGeom prst="rect">
            <a:avLst/>
          </a:prstGeom>
          <a:noFill/>
        </p:spPr>
        <p:txBody>
          <a:bodyPr wrap="square" rtlCol="0">
            <a:spAutoFit/>
          </a:bodyPr>
          <a:lstStyle/>
          <a:p>
            <a:r>
              <a:rPr lang="en-US" sz="3200" b="1" dirty="0">
                <a:effectLst/>
                <a:latin typeface="Arial" panose="020B0604020202020204" pitchFamily="34" charset="0"/>
                <a:ea typeface="Arial" panose="020B0604020202020204" pitchFamily="34" charset="0"/>
              </a:rPr>
              <a:t>water tank inlet and outlet valve control</a:t>
            </a:r>
            <a:endParaRPr lang="en-US" sz="3200" b="1" dirty="0"/>
          </a:p>
        </p:txBody>
      </p:sp>
      <p:sp>
        <p:nvSpPr>
          <p:cNvPr id="4" name="TextBox 3">
            <a:extLst>
              <a:ext uri="{FF2B5EF4-FFF2-40B4-BE49-F238E27FC236}">
                <a16:creationId xmlns:a16="http://schemas.microsoft.com/office/drawing/2014/main" id="{A20ECED9-6E51-CB81-CAA0-7D97DA4C1055}"/>
              </a:ext>
            </a:extLst>
          </p:cNvPr>
          <p:cNvSpPr txBox="1"/>
          <p:nvPr/>
        </p:nvSpPr>
        <p:spPr>
          <a:xfrm>
            <a:off x="1450975" y="2006353"/>
            <a:ext cx="7013359" cy="369332"/>
          </a:xfrm>
          <a:prstGeom prst="rect">
            <a:avLst/>
          </a:prstGeom>
          <a:noFill/>
        </p:spPr>
        <p:txBody>
          <a:bodyPr wrap="square" rtlCol="0">
            <a:spAutoFit/>
          </a:bodyPr>
          <a:lstStyle/>
          <a:p>
            <a:r>
              <a:rPr lang="en-IN" dirty="0">
                <a:solidFill>
                  <a:schemeClr val="accent1">
                    <a:lumMod val="75000"/>
                  </a:schemeClr>
                </a:solidFill>
              </a:rPr>
              <a:t>INLET VALVE CONTROL REQUIRMENTS</a:t>
            </a:r>
            <a:endParaRPr lang="en-US" dirty="0">
              <a:solidFill>
                <a:schemeClr val="accent1">
                  <a:lumMod val="75000"/>
                </a:schemeClr>
              </a:solidFill>
            </a:endParaRPr>
          </a:p>
        </p:txBody>
      </p:sp>
      <p:graphicFrame>
        <p:nvGraphicFramePr>
          <p:cNvPr id="5" name="Table 4">
            <a:extLst>
              <a:ext uri="{FF2B5EF4-FFF2-40B4-BE49-F238E27FC236}">
                <a16:creationId xmlns:a16="http://schemas.microsoft.com/office/drawing/2014/main" id="{95A24034-A853-2782-4D06-15BAC4A2F4CD}"/>
              </a:ext>
            </a:extLst>
          </p:cNvPr>
          <p:cNvGraphicFramePr>
            <a:graphicFrameLocks noGrp="1"/>
          </p:cNvGraphicFramePr>
          <p:nvPr>
            <p:extLst>
              <p:ext uri="{D42A27DB-BD31-4B8C-83A1-F6EECF244321}">
                <p14:modId xmlns:p14="http://schemas.microsoft.com/office/powerpoint/2010/main" val="4160688975"/>
              </p:ext>
            </p:extLst>
          </p:nvPr>
        </p:nvGraphicFramePr>
        <p:xfrm>
          <a:off x="1450974" y="2527837"/>
          <a:ext cx="9690502" cy="3420201"/>
        </p:xfrm>
        <a:graphic>
          <a:graphicData uri="http://schemas.openxmlformats.org/drawingml/2006/table">
            <a:tbl>
              <a:tblPr>
                <a:tableStyleId>{5C22544A-7EE6-4342-B048-85BDC9FD1C3A}</a:tableStyleId>
              </a:tblPr>
              <a:tblGrid>
                <a:gridCol w="4845251">
                  <a:extLst>
                    <a:ext uri="{9D8B030D-6E8A-4147-A177-3AD203B41FA5}">
                      <a16:colId xmlns:a16="http://schemas.microsoft.com/office/drawing/2014/main" val="3144872386"/>
                    </a:ext>
                  </a:extLst>
                </a:gridCol>
                <a:gridCol w="4845251">
                  <a:extLst>
                    <a:ext uri="{9D8B030D-6E8A-4147-A177-3AD203B41FA5}">
                      <a16:colId xmlns:a16="http://schemas.microsoft.com/office/drawing/2014/main" val="3734811306"/>
                    </a:ext>
                  </a:extLst>
                </a:gridCol>
              </a:tblGrid>
              <a:tr h="720316">
                <a:tc>
                  <a:txBody>
                    <a:bodyPr/>
                    <a:lstStyle/>
                    <a:p>
                      <a:pPr>
                        <a:lnSpc>
                          <a:spcPct val="115000"/>
                        </a:lnSpc>
                      </a:pPr>
                      <a:r>
                        <a:rPr lang="en-US" sz="1200">
                          <a:effectLst/>
                        </a:rPr>
                        <a:t>Requirement No</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US" sz="1200">
                          <a:effectLst/>
                        </a:rPr>
                        <a:t>6 – Display the volume of water in the tank</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466279598"/>
                  </a:ext>
                </a:extLst>
              </a:tr>
              <a:tr h="626217">
                <a:tc rowSpan="3">
                  <a:txBody>
                    <a:bodyPr/>
                    <a:lstStyle/>
                    <a:p>
                      <a:pPr>
                        <a:lnSpc>
                          <a:spcPct val="115000"/>
                        </a:lnSpc>
                      </a:pPr>
                      <a:r>
                        <a:rPr lang="en-US" sz="1200">
                          <a:effectLst/>
                        </a:rPr>
                        <a:t>Description</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US" sz="1200">
                          <a:effectLst/>
                        </a:rPr>
                        <a:t>Inputs - Serial tank.</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628081999"/>
                  </a:ext>
                </a:extLst>
              </a:tr>
              <a:tr h="1036834">
                <a:tc vMerge="1">
                  <a:txBody>
                    <a:bodyPr/>
                    <a:lstStyle/>
                    <a:p>
                      <a:endParaRPr lang="en-US"/>
                    </a:p>
                  </a:txBody>
                  <a:tcPr/>
                </a:tc>
                <a:tc>
                  <a:txBody>
                    <a:bodyPr/>
                    <a:lstStyle/>
                    <a:p>
                      <a:pPr algn="just">
                        <a:lnSpc>
                          <a:spcPct val="115000"/>
                        </a:lnSpc>
                      </a:pPr>
                      <a:r>
                        <a:rPr lang="en-US" sz="1200">
                          <a:effectLst/>
                        </a:rPr>
                        <a:t>Process - </a:t>
                      </a:r>
                      <a:r>
                        <a:rPr lang="en-US" sz="1200">
                          <a:effectLst/>
                          <a:highlight>
                            <a:srgbClr val="FFFFFF"/>
                          </a:highlight>
                        </a:rPr>
                        <a:t>Read the volume of the water in the tank by sending commands through serial communication. </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4229805813"/>
                  </a:ext>
                </a:extLst>
              </a:tr>
              <a:tr h="1036834">
                <a:tc vMerge="1">
                  <a:txBody>
                    <a:bodyPr/>
                    <a:lstStyle/>
                    <a:p>
                      <a:endParaRPr lang="en-US"/>
                    </a:p>
                  </a:txBody>
                  <a:tcPr/>
                </a:tc>
                <a:tc>
                  <a:txBody>
                    <a:bodyPr/>
                    <a:lstStyle/>
                    <a:p>
                      <a:pPr algn="just">
                        <a:lnSpc>
                          <a:spcPct val="115000"/>
                        </a:lnSpc>
                      </a:pPr>
                      <a:r>
                        <a:rPr lang="en-US" sz="1200" dirty="0">
                          <a:effectLst/>
                        </a:rPr>
                        <a:t>Output - Display the volume of the water on Gauge    Widget  </a:t>
                      </a:r>
                      <a:endParaRPr lang="en-US" sz="1100" dirty="0">
                        <a:effectLst/>
                      </a:endParaRPr>
                    </a:p>
                    <a:p>
                      <a:pPr algn="just">
                        <a:lnSpc>
                          <a:spcPct val="115000"/>
                        </a:lnSpc>
                      </a:pPr>
                      <a:r>
                        <a:rPr lang="en-US" sz="1200" dirty="0">
                          <a:effectLst/>
                        </a:rPr>
                        <a:t>              Display the volume of water on CLCD.</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993379617"/>
                  </a:ext>
                </a:extLst>
              </a:tr>
            </a:tbl>
          </a:graphicData>
        </a:graphic>
      </p:graphicFrame>
    </p:spTree>
    <p:extLst>
      <p:ext uri="{BB962C8B-B14F-4D97-AF65-F5344CB8AC3E}">
        <p14:creationId xmlns:p14="http://schemas.microsoft.com/office/powerpoint/2010/main" val="4138074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58FDDC-2F26-1E64-982C-7B35529CE4DE}"/>
              </a:ext>
            </a:extLst>
          </p:cNvPr>
          <p:cNvSpPr txBox="1">
            <a:spLocks noGrp="1"/>
          </p:cNvSpPr>
          <p:nvPr>
            <p:ph type="title"/>
          </p:nvPr>
        </p:nvSpPr>
        <p:spPr>
          <a:xfrm>
            <a:off x="1450975" y="804863"/>
            <a:ext cx="9604375" cy="1049337"/>
          </a:xfrm>
          <a:prstGeom prst="rect">
            <a:avLst/>
          </a:prstGeom>
          <a:noFill/>
        </p:spPr>
        <p:txBody>
          <a:bodyPr wrap="square" rtlCol="0">
            <a:spAutoFit/>
          </a:bodyPr>
          <a:lstStyle/>
          <a:p>
            <a:r>
              <a:rPr lang="en-US" sz="3200" b="1" dirty="0">
                <a:effectLst/>
                <a:latin typeface="Arial" panose="020B0604020202020204" pitchFamily="34" charset="0"/>
                <a:ea typeface="Arial" panose="020B0604020202020204" pitchFamily="34" charset="0"/>
              </a:rPr>
              <a:t>water tank inlet and outlet valve control</a:t>
            </a:r>
            <a:endParaRPr lang="en-US" sz="3200" b="1" dirty="0"/>
          </a:p>
        </p:txBody>
      </p:sp>
      <p:sp>
        <p:nvSpPr>
          <p:cNvPr id="4" name="TextBox 3">
            <a:extLst>
              <a:ext uri="{FF2B5EF4-FFF2-40B4-BE49-F238E27FC236}">
                <a16:creationId xmlns:a16="http://schemas.microsoft.com/office/drawing/2014/main" id="{A20ECED9-6E51-CB81-CAA0-7D97DA4C1055}"/>
              </a:ext>
            </a:extLst>
          </p:cNvPr>
          <p:cNvSpPr txBox="1"/>
          <p:nvPr/>
        </p:nvSpPr>
        <p:spPr>
          <a:xfrm>
            <a:off x="1450975" y="2006353"/>
            <a:ext cx="4645025" cy="369332"/>
          </a:xfrm>
          <a:prstGeom prst="rect">
            <a:avLst/>
          </a:prstGeom>
          <a:noFill/>
        </p:spPr>
        <p:txBody>
          <a:bodyPr wrap="square" rtlCol="0">
            <a:spAutoFit/>
          </a:bodyPr>
          <a:lstStyle/>
          <a:p>
            <a:r>
              <a:rPr lang="en-IN" dirty="0">
                <a:solidFill>
                  <a:schemeClr val="accent1">
                    <a:lumMod val="75000"/>
                  </a:schemeClr>
                </a:solidFill>
              </a:rPr>
              <a:t>OUTLET VALVE CONTROL REQUIRMENTS</a:t>
            </a:r>
            <a:endParaRPr lang="en-US" dirty="0">
              <a:solidFill>
                <a:schemeClr val="accent1">
                  <a:lumMod val="75000"/>
                </a:schemeClr>
              </a:solidFill>
            </a:endParaRPr>
          </a:p>
        </p:txBody>
      </p:sp>
      <p:graphicFrame>
        <p:nvGraphicFramePr>
          <p:cNvPr id="7" name="Table 6">
            <a:extLst>
              <a:ext uri="{FF2B5EF4-FFF2-40B4-BE49-F238E27FC236}">
                <a16:creationId xmlns:a16="http://schemas.microsoft.com/office/drawing/2014/main" id="{A4F6604C-4631-DB19-93B4-CEF58D825F56}"/>
              </a:ext>
            </a:extLst>
          </p:cNvPr>
          <p:cNvGraphicFramePr>
            <a:graphicFrameLocks noGrp="1"/>
          </p:cNvGraphicFramePr>
          <p:nvPr>
            <p:extLst>
              <p:ext uri="{D42A27DB-BD31-4B8C-83A1-F6EECF244321}">
                <p14:modId xmlns:p14="http://schemas.microsoft.com/office/powerpoint/2010/main" val="2142516339"/>
              </p:ext>
            </p:extLst>
          </p:nvPr>
        </p:nvGraphicFramePr>
        <p:xfrm>
          <a:off x="1585283" y="2527838"/>
          <a:ext cx="9604374" cy="3739798"/>
        </p:xfrm>
        <a:graphic>
          <a:graphicData uri="http://schemas.openxmlformats.org/drawingml/2006/table">
            <a:tbl>
              <a:tblPr>
                <a:tableStyleId>{5C22544A-7EE6-4342-B048-85BDC9FD1C3A}</a:tableStyleId>
              </a:tblPr>
              <a:tblGrid>
                <a:gridCol w="4802187">
                  <a:extLst>
                    <a:ext uri="{9D8B030D-6E8A-4147-A177-3AD203B41FA5}">
                      <a16:colId xmlns:a16="http://schemas.microsoft.com/office/drawing/2014/main" val="2405038638"/>
                    </a:ext>
                  </a:extLst>
                </a:gridCol>
                <a:gridCol w="4802187">
                  <a:extLst>
                    <a:ext uri="{9D8B030D-6E8A-4147-A177-3AD203B41FA5}">
                      <a16:colId xmlns:a16="http://schemas.microsoft.com/office/drawing/2014/main" val="1141613601"/>
                    </a:ext>
                  </a:extLst>
                </a:gridCol>
              </a:tblGrid>
              <a:tr h="569325">
                <a:tc>
                  <a:txBody>
                    <a:bodyPr/>
                    <a:lstStyle/>
                    <a:p>
                      <a:pPr>
                        <a:lnSpc>
                          <a:spcPct val="115000"/>
                        </a:lnSpc>
                      </a:pPr>
                      <a:r>
                        <a:rPr lang="en-US" sz="1200">
                          <a:effectLst/>
                        </a:rPr>
                        <a:t>Requirement No</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US" sz="1200">
                          <a:effectLst/>
                        </a:rPr>
                        <a:t>8 – Outlet valve control</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434146584"/>
                  </a:ext>
                </a:extLst>
              </a:tr>
              <a:tr h="563856">
                <a:tc rowSpan="3">
                  <a:txBody>
                    <a:bodyPr/>
                    <a:lstStyle/>
                    <a:p>
                      <a:pPr>
                        <a:lnSpc>
                          <a:spcPct val="115000"/>
                        </a:lnSpc>
                      </a:pPr>
                      <a:r>
                        <a:rPr lang="en-US" sz="1200">
                          <a:effectLst/>
                        </a:rPr>
                        <a:t>Description</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US" sz="1200">
                          <a:effectLst/>
                        </a:rPr>
                        <a:t>Inputs - Button Widget(outlet valve button) on  Blynk iot app .</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770950373"/>
                  </a:ext>
                </a:extLst>
              </a:tr>
              <a:tr h="563856">
                <a:tc vMerge="1">
                  <a:txBody>
                    <a:bodyPr/>
                    <a:lstStyle/>
                    <a:p>
                      <a:endParaRPr lang="en-US"/>
                    </a:p>
                  </a:txBody>
                  <a:tcPr/>
                </a:tc>
                <a:tc>
                  <a:txBody>
                    <a:bodyPr/>
                    <a:lstStyle/>
                    <a:p>
                      <a:pPr algn="just">
                        <a:lnSpc>
                          <a:spcPct val="115000"/>
                        </a:lnSpc>
                      </a:pPr>
                      <a:r>
                        <a:rPr lang="en-US" sz="1200">
                          <a:effectLst/>
                        </a:rPr>
                        <a:t>Process - Detect the change in the logic level</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4265056365"/>
                  </a:ext>
                </a:extLst>
              </a:tr>
              <a:tr h="2042761">
                <a:tc vMerge="1">
                  <a:txBody>
                    <a:bodyPr/>
                    <a:lstStyle/>
                    <a:p>
                      <a:endParaRPr lang="en-US"/>
                    </a:p>
                  </a:txBody>
                  <a:tcPr/>
                </a:tc>
                <a:tc>
                  <a:txBody>
                    <a:bodyPr/>
                    <a:lstStyle/>
                    <a:p>
                      <a:pPr>
                        <a:lnSpc>
                          <a:spcPct val="115000"/>
                        </a:lnSpc>
                      </a:pPr>
                      <a:r>
                        <a:rPr lang="en-US" sz="1200" dirty="0">
                          <a:effectLst/>
                        </a:rPr>
                        <a:t>Output -  if the Button widget is at logic high, turn ON the outlet valve by sending commands through serial communication.</a:t>
                      </a:r>
                      <a:endParaRPr lang="en-US" sz="1100" dirty="0">
                        <a:effectLst/>
                      </a:endParaRPr>
                    </a:p>
                    <a:p>
                      <a:pPr>
                        <a:lnSpc>
                          <a:spcPct val="115000"/>
                        </a:lnSpc>
                      </a:pPr>
                      <a:r>
                        <a:rPr lang="en-US" sz="1200" dirty="0">
                          <a:effectLst/>
                        </a:rPr>
                        <a:t> if the Button widget is at logic low, turn OFF the outlet</a:t>
                      </a:r>
                      <a:endParaRPr lang="en-US" sz="1100" dirty="0">
                        <a:effectLst/>
                      </a:endParaRPr>
                    </a:p>
                    <a:p>
                      <a:pPr>
                        <a:lnSpc>
                          <a:spcPct val="115000"/>
                        </a:lnSpc>
                      </a:pPr>
                      <a:r>
                        <a:rPr lang="en-US" sz="1200" dirty="0">
                          <a:effectLst/>
                        </a:rPr>
                        <a:t>valve  by sending commands through serial communication..</a:t>
                      </a:r>
                      <a:endParaRPr lang="en-US" sz="1100" dirty="0">
                        <a:effectLst/>
                      </a:endParaRPr>
                    </a:p>
                    <a:p>
                      <a:pPr>
                        <a:lnSpc>
                          <a:spcPct val="115000"/>
                        </a:lnSpc>
                      </a:pPr>
                      <a:r>
                        <a:rPr lang="en-US" sz="1200" dirty="0">
                          <a:effectLst/>
                        </a:rPr>
                        <a:t> </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687991129"/>
                  </a:ext>
                </a:extLst>
              </a:tr>
            </a:tbl>
          </a:graphicData>
        </a:graphic>
      </p:graphicFrame>
    </p:spTree>
    <p:extLst>
      <p:ext uri="{BB962C8B-B14F-4D97-AF65-F5344CB8AC3E}">
        <p14:creationId xmlns:p14="http://schemas.microsoft.com/office/powerpoint/2010/main" val="169760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7BDE-7185-37C9-D814-7313877BE0E1}"/>
              </a:ext>
            </a:extLst>
          </p:cNvPr>
          <p:cNvSpPr>
            <a:spLocks noGrp="1"/>
          </p:cNvSpPr>
          <p:nvPr>
            <p:ph type="title"/>
          </p:nvPr>
        </p:nvSpPr>
        <p:spPr/>
        <p:txBody>
          <a:bodyPr>
            <a:normAutofit fontScale="90000"/>
          </a:bodyPr>
          <a:lstStyle/>
          <a:p>
            <a:r>
              <a:rPr lang="en-IN" sz="5400" b="1" dirty="0"/>
              <a:t>KNOWLEDGE acquired </a:t>
            </a:r>
            <a:br>
              <a:rPr lang="en-IN" dirty="0"/>
            </a:br>
            <a:endParaRPr lang="en-US" dirty="0"/>
          </a:p>
        </p:txBody>
      </p:sp>
      <p:sp>
        <p:nvSpPr>
          <p:cNvPr id="3" name="TextBox 2">
            <a:extLst>
              <a:ext uri="{FF2B5EF4-FFF2-40B4-BE49-F238E27FC236}">
                <a16:creationId xmlns:a16="http://schemas.microsoft.com/office/drawing/2014/main" id="{4C868B1D-B64D-B096-6E1A-405F9D1F9574}"/>
              </a:ext>
            </a:extLst>
          </p:cNvPr>
          <p:cNvSpPr txBox="1"/>
          <p:nvPr/>
        </p:nvSpPr>
        <p:spPr>
          <a:xfrm>
            <a:off x="656948" y="2343705"/>
            <a:ext cx="5557421" cy="2031325"/>
          </a:xfrm>
          <a:prstGeom prst="rect">
            <a:avLst/>
          </a:prstGeom>
          <a:noFill/>
        </p:spPr>
        <p:txBody>
          <a:bodyPr wrap="square" rtlCol="0">
            <a:spAutoFit/>
          </a:bodyPr>
          <a:lstStyle/>
          <a:p>
            <a:pPr marL="285750" indent="-285750">
              <a:buFont typeface="Wingdings" panose="05000000000000000000" pitchFamily="2" charset="2"/>
              <a:buChar char="v"/>
            </a:pPr>
            <a:r>
              <a:rPr lang="en-IN" dirty="0"/>
              <a:t>C PROGRAMMING</a:t>
            </a:r>
          </a:p>
          <a:p>
            <a:pPr marL="285750" indent="-285750">
              <a:buFont typeface="Wingdings" panose="05000000000000000000" pitchFamily="2" charset="2"/>
              <a:buChar char="v"/>
            </a:pPr>
            <a:r>
              <a:rPr lang="en-IN" dirty="0"/>
              <a:t>EMBEDDED SYSTEM</a:t>
            </a:r>
          </a:p>
          <a:p>
            <a:pPr marL="285750" indent="-285750">
              <a:buFont typeface="Wingdings" panose="05000000000000000000" pitchFamily="2" charset="2"/>
              <a:buChar char="v"/>
            </a:pPr>
            <a:r>
              <a:rPr lang="en-IN" dirty="0"/>
              <a:t>ARDUINO</a:t>
            </a:r>
          </a:p>
          <a:p>
            <a:pPr marL="285750" indent="-285750">
              <a:buFont typeface="Wingdings" panose="05000000000000000000" pitchFamily="2" charset="2"/>
              <a:buChar char="v"/>
            </a:pPr>
            <a:r>
              <a:rPr lang="en-IN" dirty="0"/>
              <a:t>PICSIM LAB</a:t>
            </a:r>
          </a:p>
          <a:p>
            <a:pPr marL="285750" indent="-285750">
              <a:buFont typeface="Wingdings" panose="05000000000000000000" pitchFamily="2" charset="2"/>
              <a:buChar char="v"/>
            </a:pPr>
            <a:r>
              <a:rPr lang="en-IN" dirty="0"/>
              <a:t>BLYNK APP</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4282424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58FDDC-2F26-1E64-982C-7B35529CE4DE}"/>
              </a:ext>
            </a:extLst>
          </p:cNvPr>
          <p:cNvSpPr txBox="1">
            <a:spLocks noGrp="1"/>
          </p:cNvSpPr>
          <p:nvPr>
            <p:ph type="title"/>
          </p:nvPr>
        </p:nvSpPr>
        <p:spPr>
          <a:xfrm>
            <a:off x="910115" y="1126980"/>
            <a:ext cx="10371769" cy="535531"/>
          </a:xfrm>
          <a:prstGeom prst="rect">
            <a:avLst/>
          </a:prstGeom>
          <a:noFill/>
        </p:spPr>
        <p:txBody>
          <a:bodyPr wrap="square" rtlCol="0">
            <a:spAutoFit/>
          </a:bodyPr>
          <a:lstStyle/>
          <a:p>
            <a:r>
              <a:rPr lang="en-US" b="1" dirty="0">
                <a:effectLst/>
                <a:latin typeface="Arial" panose="020B0604020202020204" pitchFamily="34" charset="0"/>
                <a:ea typeface="Arial" panose="020B0604020202020204" pitchFamily="34" charset="0"/>
              </a:rPr>
              <a:t>Control the volume of water in the tank </a:t>
            </a:r>
            <a:endParaRPr lang="en-US" b="1" dirty="0"/>
          </a:p>
        </p:txBody>
      </p:sp>
      <p:sp>
        <p:nvSpPr>
          <p:cNvPr id="4" name="TextBox 3">
            <a:extLst>
              <a:ext uri="{FF2B5EF4-FFF2-40B4-BE49-F238E27FC236}">
                <a16:creationId xmlns:a16="http://schemas.microsoft.com/office/drawing/2014/main" id="{A20ECED9-6E51-CB81-CAA0-7D97DA4C1055}"/>
              </a:ext>
            </a:extLst>
          </p:cNvPr>
          <p:cNvSpPr txBox="1"/>
          <p:nvPr/>
        </p:nvSpPr>
        <p:spPr>
          <a:xfrm>
            <a:off x="1450976" y="2006353"/>
            <a:ext cx="2117848" cy="369332"/>
          </a:xfrm>
          <a:prstGeom prst="rect">
            <a:avLst/>
          </a:prstGeom>
          <a:noFill/>
        </p:spPr>
        <p:txBody>
          <a:bodyPr wrap="square" rtlCol="0">
            <a:spAutoFit/>
          </a:bodyPr>
          <a:lstStyle/>
          <a:p>
            <a:r>
              <a:rPr lang="en-IN" dirty="0">
                <a:solidFill>
                  <a:schemeClr val="accent1">
                    <a:lumMod val="75000"/>
                  </a:schemeClr>
                </a:solidFill>
              </a:rPr>
              <a:t>REQUIRMENTS</a:t>
            </a:r>
            <a:endParaRPr lang="en-US" dirty="0">
              <a:solidFill>
                <a:schemeClr val="accent1">
                  <a:lumMod val="75000"/>
                </a:schemeClr>
              </a:solidFill>
            </a:endParaRPr>
          </a:p>
        </p:txBody>
      </p:sp>
      <p:graphicFrame>
        <p:nvGraphicFramePr>
          <p:cNvPr id="2" name="Table 1">
            <a:extLst>
              <a:ext uri="{FF2B5EF4-FFF2-40B4-BE49-F238E27FC236}">
                <a16:creationId xmlns:a16="http://schemas.microsoft.com/office/drawing/2014/main" id="{A7FB50C4-5EC5-30C1-F53B-C6FB3F67A7E1}"/>
              </a:ext>
            </a:extLst>
          </p:cNvPr>
          <p:cNvGraphicFramePr>
            <a:graphicFrameLocks noGrp="1"/>
          </p:cNvGraphicFramePr>
          <p:nvPr>
            <p:extLst>
              <p:ext uri="{D42A27DB-BD31-4B8C-83A1-F6EECF244321}">
                <p14:modId xmlns:p14="http://schemas.microsoft.com/office/powerpoint/2010/main" val="3299652266"/>
              </p:ext>
            </p:extLst>
          </p:nvPr>
        </p:nvGraphicFramePr>
        <p:xfrm>
          <a:off x="995486" y="2532359"/>
          <a:ext cx="10137112" cy="4063750"/>
        </p:xfrm>
        <a:graphic>
          <a:graphicData uri="http://schemas.openxmlformats.org/drawingml/2006/table">
            <a:tbl>
              <a:tblPr>
                <a:tableStyleId>{5C22544A-7EE6-4342-B048-85BDC9FD1C3A}</a:tableStyleId>
              </a:tblPr>
              <a:tblGrid>
                <a:gridCol w="5068556">
                  <a:extLst>
                    <a:ext uri="{9D8B030D-6E8A-4147-A177-3AD203B41FA5}">
                      <a16:colId xmlns:a16="http://schemas.microsoft.com/office/drawing/2014/main" val="2341634198"/>
                    </a:ext>
                  </a:extLst>
                </a:gridCol>
                <a:gridCol w="5068556">
                  <a:extLst>
                    <a:ext uri="{9D8B030D-6E8A-4147-A177-3AD203B41FA5}">
                      <a16:colId xmlns:a16="http://schemas.microsoft.com/office/drawing/2014/main" val="96458871"/>
                    </a:ext>
                  </a:extLst>
                </a:gridCol>
              </a:tblGrid>
              <a:tr h="597938">
                <a:tc>
                  <a:txBody>
                    <a:bodyPr/>
                    <a:lstStyle/>
                    <a:p>
                      <a:pPr>
                        <a:lnSpc>
                          <a:spcPct val="115000"/>
                        </a:lnSpc>
                      </a:pPr>
                      <a:r>
                        <a:rPr lang="en-US" sz="1200">
                          <a:effectLst/>
                        </a:rPr>
                        <a:t>Requirement No</a:t>
                      </a:r>
                      <a:endParaRPr lang="en-US" sz="1100">
                        <a:effectLst/>
                        <a:latin typeface="Arial" panose="020B0604020202020204" pitchFamily="34" charset="0"/>
                        <a:ea typeface="Arial" panose="020B0604020202020204" pitchFamily="34" charset="0"/>
                      </a:endParaRPr>
                    </a:p>
                  </a:txBody>
                  <a:tcPr marL="60995" marR="60995" marT="60995" marB="60995"/>
                </a:tc>
                <a:tc>
                  <a:txBody>
                    <a:bodyPr/>
                    <a:lstStyle/>
                    <a:p>
                      <a:pPr>
                        <a:lnSpc>
                          <a:spcPct val="115000"/>
                        </a:lnSpc>
                      </a:pPr>
                      <a:r>
                        <a:rPr lang="en-US" sz="1200">
                          <a:effectLst/>
                        </a:rPr>
                        <a:t>9 – Control the volume of water in the tank  </a:t>
                      </a:r>
                      <a:endParaRPr lang="en-US" sz="1100">
                        <a:effectLst/>
                        <a:latin typeface="Arial" panose="020B0604020202020204" pitchFamily="34" charset="0"/>
                        <a:ea typeface="Arial" panose="020B0604020202020204" pitchFamily="34" charset="0"/>
                      </a:endParaRPr>
                    </a:p>
                  </a:txBody>
                  <a:tcPr marL="60995" marR="60995" marT="60995" marB="60995"/>
                </a:tc>
                <a:extLst>
                  <a:ext uri="{0D108BD9-81ED-4DB2-BD59-A6C34878D82A}">
                    <a16:rowId xmlns:a16="http://schemas.microsoft.com/office/drawing/2014/main" val="4227778704"/>
                  </a:ext>
                </a:extLst>
              </a:tr>
              <a:tr h="370983">
                <a:tc rowSpan="3">
                  <a:txBody>
                    <a:bodyPr/>
                    <a:lstStyle/>
                    <a:p>
                      <a:pPr>
                        <a:lnSpc>
                          <a:spcPct val="115000"/>
                        </a:lnSpc>
                      </a:pPr>
                      <a:r>
                        <a:rPr lang="en-US" sz="1200">
                          <a:effectLst/>
                        </a:rPr>
                        <a:t>Description</a:t>
                      </a:r>
                      <a:endParaRPr lang="en-US" sz="1100">
                        <a:effectLst/>
                        <a:latin typeface="Arial" panose="020B0604020202020204" pitchFamily="34" charset="0"/>
                        <a:ea typeface="Arial" panose="020B0604020202020204" pitchFamily="34" charset="0"/>
                      </a:endParaRPr>
                    </a:p>
                  </a:txBody>
                  <a:tcPr marL="60995" marR="60995" marT="60995" marB="60995"/>
                </a:tc>
                <a:tc>
                  <a:txBody>
                    <a:bodyPr/>
                    <a:lstStyle/>
                    <a:p>
                      <a:pPr>
                        <a:lnSpc>
                          <a:spcPct val="115000"/>
                        </a:lnSpc>
                      </a:pPr>
                      <a:r>
                        <a:rPr lang="en-US" sz="1200">
                          <a:effectLst/>
                        </a:rPr>
                        <a:t>Inputs - Serial tank.</a:t>
                      </a:r>
                      <a:endParaRPr lang="en-US" sz="1100">
                        <a:effectLst/>
                        <a:latin typeface="Arial" panose="020B0604020202020204" pitchFamily="34" charset="0"/>
                        <a:ea typeface="Arial" panose="020B0604020202020204" pitchFamily="34" charset="0"/>
                      </a:endParaRPr>
                    </a:p>
                  </a:txBody>
                  <a:tcPr marL="60995" marR="60995" marT="60995" marB="60995"/>
                </a:tc>
                <a:extLst>
                  <a:ext uri="{0D108BD9-81ED-4DB2-BD59-A6C34878D82A}">
                    <a16:rowId xmlns:a16="http://schemas.microsoft.com/office/drawing/2014/main" val="813092526"/>
                  </a:ext>
                </a:extLst>
              </a:tr>
              <a:tr h="1310046">
                <a:tc vMerge="1">
                  <a:txBody>
                    <a:bodyPr/>
                    <a:lstStyle/>
                    <a:p>
                      <a:endParaRPr lang="en-US"/>
                    </a:p>
                  </a:txBody>
                  <a:tcPr/>
                </a:tc>
                <a:tc>
                  <a:txBody>
                    <a:bodyPr/>
                    <a:lstStyle/>
                    <a:p>
                      <a:pPr algn="just">
                        <a:lnSpc>
                          <a:spcPct val="115000"/>
                        </a:lnSpc>
                      </a:pPr>
                      <a:r>
                        <a:rPr lang="en-US" sz="1200">
                          <a:effectLst/>
                        </a:rPr>
                        <a:t>Process - </a:t>
                      </a:r>
                      <a:r>
                        <a:rPr lang="en-US" sz="1200">
                          <a:effectLst/>
                          <a:highlight>
                            <a:srgbClr val="FFFFFF"/>
                          </a:highlight>
                        </a:rPr>
                        <a:t>Read the volume of the water in the tank by sending commands through serial communication. </a:t>
                      </a:r>
                      <a:endParaRPr lang="en-US" sz="1100">
                        <a:effectLst/>
                      </a:endParaRPr>
                    </a:p>
                    <a:p>
                      <a:pPr algn="just">
                        <a:lnSpc>
                          <a:spcPct val="115000"/>
                        </a:lnSpc>
                      </a:pPr>
                      <a:r>
                        <a:rPr lang="en-US" sz="1200">
                          <a:effectLst/>
                        </a:rPr>
                        <a:t> </a:t>
                      </a:r>
                      <a:endParaRPr lang="en-US" sz="1100">
                        <a:effectLst/>
                        <a:latin typeface="Arial" panose="020B0604020202020204" pitchFamily="34" charset="0"/>
                        <a:ea typeface="Arial" panose="020B0604020202020204" pitchFamily="34" charset="0"/>
                      </a:endParaRPr>
                    </a:p>
                  </a:txBody>
                  <a:tcPr marL="60995" marR="60995" marT="60995" marB="60995"/>
                </a:tc>
                <a:extLst>
                  <a:ext uri="{0D108BD9-81ED-4DB2-BD59-A6C34878D82A}">
                    <a16:rowId xmlns:a16="http://schemas.microsoft.com/office/drawing/2014/main" val="364897547"/>
                  </a:ext>
                </a:extLst>
              </a:tr>
              <a:tr h="1784783">
                <a:tc vMerge="1">
                  <a:txBody>
                    <a:bodyPr/>
                    <a:lstStyle/>
                    <a:p>
                      <a:endParaRPr lang="en-US"/>
                    </a:p>
                  </a:txBody>
                  <a:tcPr/>
                </a:tc>
                <a:tc>
                  <a:txBody>
                    <a:bodyPr/>
                    <a:lstStyle/>
                    <a:p>
                      <a:pPr>
                        <a:lnSpc>
                          <a:spcPct val="115000"/>
                        </a:lnSpc>
                      </a:pPr>
                      <a:r>
                        <a:rPr lang="en-US" sz="1200" dirty="0">
                          <a:effectLst/>
                        </a:rPr>
                        <a:t>Output -  if the volume of water in the tank is less than</a:t>
                      </a:r>
                      <a:endParaRPr lang="en-US" sz="1100" dirty="0">
                        <a:effectLst/>
                      </a:endParaRPr>
                    </a:p>
                    <a:p>
                      <a:pPr>
                        <a:lnSpc>
                          <a:spcPct val="115000"/>
                        </a:lnSpc>
                      </a:pPr>
                      <a:r>
                        <a:rPr lang="en-US" sz="1200" dirty="0">
                          <a:effectLst/>
                        </a:rPr>
                        <a:t>2000 </a:t>
                      </a:r>
                      <a:r>
                        <a:rPr lang="en-US" sz="1200" dirty="0" err="1">
                          <a:effectLst/>
                        </a:rPr>
                        <a:t>ltrs</a:t>
                      </a:r>
                      <a:r>
                        <a:rPr lang="en-US" sz="1200" dirty="0">
                          <a:effectLst/>
                        </a:rPr>
                        <a:t> turn ON the inlet valve, and send notification to the </a:t>
                      </a:r>
                      <a:r>
                        <a:rPr lang="en-US" sz="1200" dirty="0" err="1">
                          <a:effectLst/>
                        </a:rPr>
                        <a:t>blynk</a:t>
                      </a:r>
                      <a:r>
                        <a:rPr lang="en-US" sz="1200" dirty="0">
                          <a:effectLst/>
                        </a:rPr>
                        <a:t> mobile app and display the same on the </a:t>
                      </a:r>
                      <a:endParaRPr lang="en-US" sz="1100" dirty="0">
                        <a:effectLst/>
                      </a:endParaRPr>
                    </a:p>
                    <a:p>
                      <a:pPr>
                        <a:lnSpc>
                          <a:spcPct val="115000"/>
                        </a:lnSpc>
                      </a:pPr>
                      <a:r>
                        <a:rPr lang="en-US" sz="1200" dirty="0">
                          <a:effectLst/>
                        </a:rPr>
                        <a:t>CLCD.</a:t>
                      </a:r>
                      <a:endParaRPr lang="en-US" sz="1100" dirty="0">
                        <a:effectLst/>
                        <a:latin typeface="Arial" panose="020B0604020202020204" pitchFamily="34" charset="0"/>
                        <a:ea typeface="Arial" panose="020B0604020202020204" pitchFamily="34" charset="0"/>
                      </a:endParaRPr>
                    </a:p>
                  </a:txBody>
                  <a:tcPr marL="60995" marR="60995" marT="60995" marB="60995"/>
                </a:tc>
                <a:extLst>
                  <a:ext uri="{0D108BD9-81ED-4DB2-BD59-A6C34878D82A}">
                    <a16:rowId xmlns:a16="http://schemas.microsoft.com/office/drawing/2014/main" val="2719829223"/>
                  </a:ext>
                </a:extLst>
              </a:tr>
            </a:tbl>
          </a:graphicData>
        </a:graphic>
      </p:graphicFrame>
    </p:spTree>
    <p:extLst>
      <p:ext uri="{BB962C8B-B14F-4D97-AF65-F5344CB8AC3E}">
        <p14:creationId xmlns:p14="http://schemas.microsoft.com/office/powerpoint/2010/main" val="3118425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BE600-BD4B-5039-5898-7DF024449191}"/>
              </a:ext>
            </a:extLst>
          </p:cNvPr>
          <p:cNvSpPr>
            <a:spLocks noGrp="1"/>
          </p:cNvSpPr>
          <p:nvPr>
            <p:ph type="title"/>
          </p:nvPr>
        </p:nvSpPr>
        <p:spPr/>
        <p:txBody>
          <a:bodyPr/>
          <a:lstStyle/>
          <a:p>
            <a:r>
              <a:rPr lang="en-IN" dirty="0"/>
              <a:t>BLYNK APPLICATION</a:t>
            </a:r>
            <a:endParaRPr lang="en-US" dirty="0"/>
          </a:p>
        </p:txBody>
      </p:sp>
      <p:sp>
        <p:nvSpPr>
          <p:cNvPr id="3" name="TextBox 2">
            <a:extLst>
              <a:ext uri="{FF2B5EF4-FFF2-40B4-BE49-F238E27FC236}">
                <a16:creationId xmlns:a16="http://schemas.microsoft.com/office/drawing/2014/main" id="{5184456B-05A3-E529-DA42-07D2E5AD9852}"/>
              </a:ext>
            </a:extLst>
          </p:cNvPr>
          <p:cNvSpPr txBox="1"/>
          <p:nvPr/>
        </p:nvSpPr>
        <p:spPr>
          <a:xfrm>
            <a:off x="621437" y="1970843"/>
            <a:ext cx="9678815" cy="3887859"/>
          </a:xfrm>
          <a:prstGeom prst="rect">
            <a:avLst/>
          </a:prstGeom>
          <a:noFill/>
        </p:spPr>
        <p:txBody>
          <a:bodyPr wrap="square" rtlCol="0">
            <a:spAutoFit/>
          </a:bodyPr>
          <a:lstStyle/>
          <a:p>
            <a:pPr indent="457200">
              <a:lnSpc>
                <a:spcPct val="115000"/>
              </a:lnSpc>
            </a:pPr>
            <a:r>
              <a:rPr lang="en-US" sz="1800">
                <a:effectLst/>
                <a:latin typeface="Arial" panose="020B0604020202020204" pitchFamily="34" charset="0"/>
                <a:ea typeface="Arial" panose="020B0604020202020204" pitchFamily="34" charset="0"/>
              </a:rPr>
              <a:t>Blynk was designed for the Internet of Things. It can control hardware remotely, it can display sensor data, it can store data, visualize it and do many other cool things.</a:t>
            </a:r>
          </a:p>
          <a:p>
            <a:pPr>
              <a:lnSpc>
                <a:spcPct val="115000"/>
              </a:lnSpc>
            </a:pPr>
            <a:r>
              <a:rPr lang="en-US" sz="1800">
                <a:effectLst/>
                <a:latin typeface="Arial" panose="020B0604020202020204" pitchFamily="34" charset="0"/>
                <a:ea typeface="Arial" panose="020B0604020202020204" pitchFamily="34" charset="0"/>
              </a:rPr>
              <a:t> </a:t>
            </a:r>
          </a:p>
          <a:p>
            <a:pPr>
              <a:lnSpc>
                <a:spcPct val="115000"/>
              </a:lnSpc>
            </a:pPr>
            <a:r>
              <a:rPr lang="en-US" sz="1800">
                <a:effectLst/>
                <a:latin typeface="Arial" panose="020B0604020202020204" pitchFamily="34" charset="0"/>
                <a:ea typeface="Arial" panose="020B0604020202020204" pitchFamily="34" charset="0"/>
              </a:rPr>
              <a:t>Create widgets on Mobile blynk application </a:t>
            </a:r>
          </a:p>
          <a:p>
            <a:pPr>
              <a:lnSpc>
                <a:spcPct val="115000"/>
              </a:lnSpc>
            </a:pPr>
            <a:r>
              <a:rPr lang="en-US" sz="1800" b="1">
                <a:effectLst/>
                <a:latin typeface="Arial" panose="020B0604020202020204" pitchFamily="34" charset="0"/>
                <a:ea typeface="Arial" panose="020B0604020202020204" pitchFamily="34" charset="0"/>
              </a:rPr>
              <a:t>Button widgets</a:t>
            </a:r>
            <a:r>
              <a:rPr lang="en-US" sz="1800">
                <a:effectLst/>
                <a:latin typeface="Arial" panose="020B0604020202020204" pitchFamily="34" charset="0"/>
                <a:ea typeface="Arial" panose="020B0604020202020204" pitchFamily="34" charset="0"/>
              </a:rPr>
              <a:t> to control heater, cooler, inlet valve , outlet value.</a:t>
            </a:r>
          </a:p>
          <a:p>
            <a:pPr>
              <a:lnSpc>
                <a:spcPct val="115000"/>
              </a:lnSpc>
            </a:pPr>
            <a:r>
              <a:rPr lang="en-US" sz="1800">
                <a:effectLst/>
                <a:latin typeface="Arial" panose="020B0604020202020204" pitchFamily="34" charset="0"/>
                <a:ea typeface="Arial" panose="020B0604020202020204" pitchFamily="34" charset="0"/>
              </a:rPr>
              <a:t> </a:t>
            </a:r>
          </a:p>
          <a:p>
            <a:pPr>
              <a:lnSpc>
                <a:spcPct val="115000"/>
              </a:lnSpc>
            </a:pPr>
            <a:r>
              <a:rPr lang="en-US" sz="1800" b="1">
                <a:effectLst/>
                <a:latin typeface="Arial" panose="020B0604020202020204" pitchFamily="34" charset="0"/>
                <a:ea typeface="Arial" panose="020B0604020202020204" pitchFamily="34" charset="0"/>
              </a:rPr>
              <a:t>Gauge widgets </a:t>
            </a:r>
            <a:r>
              <a:rPr lang="en-US" sz="1800">
                <a:effectLst/>
                <a:latin typeface="Arial" panose="020B0604020202020204" pitchFamily="34" charset="0"/>
                <a:ea typeface="Arial" panose="020B0604020202020204" pitchFamily="34" charset="0"/>
              </a:rPr>
              <a:t>to display temperature and volume of the water in the tank on the mobile application</a:t>
            </a:r>
          </a:p>
          <a:p>
            <a:pPr>
              <a:lnSpc>
                <a:spcPct val="115000"/>
              </a:lnSpc>
            </a:pPr>
            <a:r>
              <a:rPr lang="en-US" sz="1800">
                <a:effectLst/>
                <a:latin typeface="Arial" panose="020B0604020202020204" pitchFamily="34" charset="0"/>
                <a:ea typeface="Arial" panose="020B0604020202020204" pitchFamily="34" charset="0"/>
              </a:rPr>
              <a:t> </a:t>
            </a:r>
          </a:p>
          <a:p>
            <a:pPr>
              <a:lnSpc>
                <a:spcPct val="115000"/>
              </a:lnSpc>
            </a:pPr>
            <a:r>
              <a:rPr lang="en-US" sz="1800" b="1">
                <a:effectLst/>
                <a:latin typeface="Arial" panose="020B0604020202020204" pitchFamily="34" charset="0"/>
                <a:ea typeface="Arial" panose="020B0604020202020204" pitchFamily="34" charset="0"/>
              </a:rPr>
              <a:t>Terminal widgets </a:t>
            </a:r>
            <a:r>
              <a:rPr lang="en-US" sz="1800">
                <a:effectLst/>
                <a:latin typeface="Arial" panose="020B0604020202020204" pitchFamily="34" charset="0"/>
                <a:ea typeface="Arial" panose="020B0604020202020204" pitchFamily="34" charset="0"/>
              </a:rPr>
              <a:t>to display the notifications whenever threshold is crossed like</a:t>
            </a:r>
          </a:p>
          <a:p>
            <a:pPr>
              <a:lnSpc>
                <a:spcPct val="115000"/>
              </a:lnSpc>
            </a:pPr>
            <a:r>
              <a:rPr lang="en-US" sz="1800">
                <a:effectLst/>
                <a:latin typeface="Arial" panose="020B0604020202020204" pitchFamily="34" charset="0"/>
                <a:ea typeface="Arial" panose="020B0604020202020204" pitchFamily="34" charset="0"/>
              </a:rPr>
              <a:t>“Temperature is more than 35 degrees”, “” turning OFF the heater”, “water level is full “</a:t>
            </a:r>
          </a:p>
          <a:p>
            <a:pPr>
              <a:lnSpc>
                <a:spcPct val="115000"/>
              </a:lnSpc>
            </a:pPr>
            <a:r>
              <a:rPr lang="en-US" sz="1800">
                <a:effectLst/>
                <a:latin typeface="Arial" panose="020B0604020202020204" pitchFamily="34" charset="0"/>
                <a:ea typeface="Arial" panose="020B0604020202020204" pitchFamily="34" charset="0"/>
              </a:rPr>
              <a:t>“Water inflow disabled”</a:t>
            </a:r>
          </a:p>
        </p:txBody>
      </p:sp>
    </p:spTree>
    <p:extLst>
      <p:ext uri="{BB962C8B-B14F-4D97-AF65-F5344CB8AC3E}">
        <p14:creationId xmlns:p14="http://schemas.microsoft.com/office/powerpoint/2010/main" val="2991942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BE600-BD4B-5039-5898-7DF024449191}"/>
              </a:ext>
            </a:extLst>
          </p:cNvPr>
          <p:cNvSpPr>
            <a:spLocks noGrp="1"/>
          </p:cNvSpPr>
          <p:nvPr>
            <p:ph type="title"/>
          </p:nvPr>
        </p:nvSpPr>
        <p:spPr/>
        <p:txBody>
          <a:bodyPr/>
          <a:lstStyle/>
          <a:p>
            <a:r>
              <a:rPr lang="en-IN" dirty="0"/>
              <a:t>BLYNK APPLICATION</a:t>
            </a:r>
            <a:endParaRPr lang="en-US" dirty="0"/>
          </a:p>
        </p:txBody>
      </p:sp>
      <p:sp>
        <p:nvSpPr>
          <p:cNvPr id="3" name="TextBox 2">
            <a:extLst>
              <a:ext uri="{FF2B5EF4-FFF2-40B4-BE49-F238E27FC236}">
                <a16:creationId xmlns:a16="http://schemas.microsoft.com/office/drawing/2014/main" id="{5184456B-05A3-E529-DA42-07D2E5AD9852}"/>
              </a:ext>
            </a:extLst>
          </p:cNvPr>
          <p:cNvSpPr txBox="1"/>
          <p:nvPr/>
        </p:nvSpPr>
        <p:spPr>
          <a:xfrm>
            <a:off x="621437" y="1970843"/>
            <a:ext cx="9678815" cy="383823"/>
          </a:xfrm>
          <a:prstGeom prst="rect">
            <a:avLst/>
          </a:prstGeom>
          <a:noFill/>
        </p:spPr>
        <p:txBody>
          <a:bodyPr wrap="square" rtlCol="0">
            <a:spAutoFit/>
          </a:bodyPr>
          <a:lstStyle/>
          <a:p>
            <a:pPr indent="457200">
              <a:lnSpc>
                <a:spcPct val="115000"/>
              </a:lnSpc>
            </a:pPr>
            <a:r>
              <a:rPr lang="en-US" sz="1800" dirty="0">
                <a:effectLst/>
                <a:latin typeface="Arial" panose="020B0604020202020204" pitchFamily="34" charset="0"/>
                <a:ea typeface="Arial" panose="020B0604020202020204" pitchFamily="34" charset="0"/>
              </a:rPr>
              <a:t> </a:t>
            </a:r>
          </a:p>
        </p:txBody>
      </p:sp>
      <p:pic>
        <p:nvPicPr>
          <p:cNvPr id="4" name="image3.jpg">
            <a:extLst>
              <a:ext uri="{FF2B5EF4-FFF2-40B4-BE49-F238E27FC236}">
                <a16:creationId xmlns:a16="http://schemas.microsoft.com/office/drawing/2014/main" id="{7A5F5D3E-5D11-772E-3323-E3A9877A37AB}"/>
              </a:ext>
            </a:extLst>
          </p:cNvPr>
          <p:cNvPicPr/>
          <p:nvPr/>
        </p:nvPicPr>
        <p:blipFill>
          <a:blip r:embed="rId2"/>
          <a:srcRect l="-1602" t="8372" b="28426"/>
          <a:stretch>
            <a:fillRect/>
          </a:stretch>
        </p:blipFill>
        <p:spPr>
          <a:xfrm>
            <a:off x="450076" y="2471755"/>
            <a:ext cx="3473854" cy="4266396"/>
          </a:xfrm>
          <a:prstGeom prst="rect">
            <a:avLst/>
          </a:prstGeom>
          <a:ln w="25400">
            <a:solidFill>
              <a:srgbClr val="202122"/>
            </a:solidFill>
            <a:prstDash val="solid"/>
          </a:ln>
        </p:spPr>
      </p:pic>
      <p:pic>
        <p:nvPicPr>
          <p:cNvPr id="5" name="image2.jpg">
            <a:extLst>
              <a:ext uri="{FF2B5EF4-FFF2-40B4-BE49-F238E27FC236}">
                <a16:creationId xmlns:a16="http://schemas.microsoft.com/office/drawing/2014/main" id="{156BA73E-27AA-BE3A-0C41-B027A93C9E59}"/>
              </a:ext>
            </a:extLst>
          </p:cNvPr>
          <p:cNvPicPr/>
          <p:nvPr/>
        </p:nvPicPr>
        <p:blipFill rotWithShape="1">
          <a:blip r:embed="rId3"/>
          <a:srcRect t="2872" b="62728"/>
          <a:stretch/>
        </p:blipFill>
        <p:spPr>
          <a:xfrm>
            <a:off x="4706826" y="2471755"/>
            <a:ext cx="4472685" cy="4266396"/>
          </a:xfrm>
          <a:prstGeom prst="rect">
            <a:avLst/>
          </a:prstGeom>
          <a:ln w="25400">
            <a:solidFill>
              <a:srgbClr val="202122"/>
            </a:solidFill>
            <a:prstDash val="solid"/>
          </a:ln>
        </p:spPr>
      </p:pic>
      <p:sp>
        <p:nvSpPr>
          <p:cNvPr id="6" name="TextBox 5">
            <a:extLst>
              <a:ext uri="{FF2B5EF4-FFF2-40B4-BE49-F238E27FC236}">
                <a16:creationId xmlns:a16="http://schemas.microsoft.com/office/drawing/2014/main" id="{C405E0E7-19D7-C2E4-D156-62D83A752D8E}"/>
              </a:ext>
            </a:extLst>
          </p:cNvPr>
          <p:cNvSpPr txBox="1"/>
          <p:nvPr/>
        </p:nvSpPr>
        <p:spPr>
          <a:xfrm>
            <a:off x="1615735" y="1970843"/>
            <a:ext cx="5477523" cy="369332"/>
          </a:xfrm>
          <a:prstGeom prst="rect">
            <a:avLst/>
          </a:prstGeom>
          <a:noFill/>
        </p:spPr>
        <p:txBody>
          <a:bodyPr wrap="square" rtlCol="0">
            <a:spAutoFit/>
          </a:bodyPr>
          <a:lstStyle/>
          <a:p>
            <a:r>
              <a:rPr lang="en-IN" dirty="0"/>
              <a:t>SCREENSHOTS OF BLYNK INTERFACE</a:t>
            </a:r>
            <a:endParaRPr lang="en-US" dirty="0"/>
          </a:p>
        </p:txBody>
      </p:sp>
    </p:spTree>
    <p:extLst>
      <p:ext uri="{BB962C8B-B14F-4D97-AF65-F5344CB8AC3E}">
        <p14:creationId xmlns:p14="http://schemas.microsoft.com/office/powerpoint/2010/main" val="1283151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E410-93E3-D829-89C1-B045F7EEC11C}"/>
              </a:ext>
            </a:extLst>
          </p:cNvPr>
          <p:cNvSpPr>
            <a:spLocks noGrp="1"/>
          </p:cNvSpPr>
          <p:nvPr>
            <p:ph type="title"/>
          </p:nvPr>
        </p:nvSpPr>
        <p:spPr/>
        <p:txBody>
          <a:bodyPr>
            <a:normAutofit/>
          </a:bodyPr>
          <a:lstStyle/>
          <a:p>
            <a:pPr algn="ctr"/>
            <a:r>
              <a:rPr lang="en-IN" sz="4400" b="1" i="1" dirty="0"/>
              <a:t>PICSIM LAB SIMULATOR</a:t>
            </a:r>
            <a:endParaRPr lang="en-US" sz="4400" b="1" i="1" dirty="0"/>
          </a:p>
        </p:txBody>
      </p:sp>
      <p:sp>
        <p:nvSpPr>
          <p:cNvPr id="3" name="TextBox 2">
            <a:extLst>
              <a:ext uri="{FF2B5EF4-FFF2-40B4-BE49-F238E27FC236}">
                <a16:creationId xmlns:a16="http://schemas.microsoft.com/office/drawing/2014/main" id="{68AB8226-D682-6586-87D1-BE0027398465}"/>
              </a:ext>
            </a:extLst>
          </p:cNvPr>
          <p:cNvSpPr txBox="1"/>
          <p:nvPr/>
        </p:nvSpPr>
        <p:spPr>
          <a:xfrm>
            <a:off x="1353924" y="1960286"/>
            <a:ext cx="6010183" cy="369332"/>
          </a:xfrm>
          <a:prstGeom prst="rect">
            <a:avLst/>
          </a:prstGeom>
          <a:noFill/>
        </p:spPr>
        <p:txBody>
          <a:bodyPr wrap="square" rtlCol="0">
            <a:spAutoFit/>
          </a:bodyPr>
          <a:lstStyle/>
          <a:p>
            <a:r>
              <a:rPr lang="en-IN" dirty="0"/>
              <a:t>SCREENSHOT OF FINAL COMPONENTS</a:t>
            </a:r>
            <a:endParaRPr lang="en-US" dirty="0"/>
          </a:p>
        </p:txBody>
      </p:sp>
      <p:pic>
        <p:nvPicPr>
          <p:cNvPr id="5" name="Picture 4">
            <a:extLst>
              <a:ext uri="{FF2B5EF4-FFF2-40B4-BE49-F238E27FC236}">
                <a16:creationId xmlns:a16="http://schemas.microsoft.com/office/drawing/2014/main" id="{E0F39489-383C-EF21-FE35-3F5F46882C7B}"/>
              </a:ext>
            </a:extLst>
          </p:cNvPr>
          <p:cNvPicPr>
            <a:picLocks noChangeAspect="1"/>
          </p:cNvPicPr>
          <p:nvPr/>
        </p:nvPicPr>
        <p:blipFill>
          <a:blip r:embed="rId2"/>
          <a:stretch>
            <a:fillRect/>
          </a:stretch>
        </p:blipFill>
        <p:spPr>
          <a:xfrm>
            <a:off x="1131966" y="2436150"/>
            <a:ext cx="10266962" cy="4337512"/>
          </a:xfrm>
          <a:prstGeom prst="rect">
            <a:avLst/>
          </a:prstGeom>
        </p:spPr>
      </p:pic>
    </p:spTree>
    <p:extLst>
      <p:ext uri="{BB962C8B-B14F-4D97-AF65-F5344CB8AC3E}">
        <p14:creationId xmlns:p14="http://schemas.microsoft.com/office/powerpoint/2010/main" val="3925250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E410-93E3-D829-89C1-B045F7EEC11C}"/>
              </a:ext>
            </a:extLst>
          </p:cNvPr>
          <p:cNvSpPr>
            <a:spLocks noGrp="1"/>
          </p:cNvSpPr>
          <p:nvPr>
            <p:ph type="title"/>
          </p:nvPr>
        </p:nvSpPr>
        <p:spPr/>
        <p:txBody>
          <a:bodyPr>
            <a:normAutofit/>
          </a:bodyPr>
          <a:lstStyle/>
          <a:p>
            <a:pPr algn="ctr"/>
            <a:r>
              <a:rPr lang="en-IN" sz="4400" b="1" i="1" dirty="0"/>
              <a:t>PICSIM LAB SIMULATOR</a:t>
            </a:r>
            <a:endParaRPr lang="en-US" sz="4400" b="1" i="1" dirty="0"/>
          </a:p>
        </p:txBody>
      </p:sp>
      <p:sp>
        <p:nvSpPr>
          <p:cNvPr id="3" name="TextBox 2">
            <a:extLst>
              <a:ext uri="{FF2B5EF4-FFF2-40B4-BE49-F238E27FC236}">
                <a16:creationId xmlns:a16="http://schemas.microsoft.com/office/drawing/2014/main" id="{68AB8226-D682-6586-87D1-BE0027398465}"/>
              </a:ext>
            </a:extLst>
          </p:cNvPr>
          <p:cNvSpPr txBox="1"/>
          <p:nvPr/>
        </p:nvSpPr>
        <p:spPr>
          <a:xfrm>
            <a:off x="1353924" y="1960286"/>
            <a:ext cx="6010183" cy="369332"/>
          </a:xfrm>
          <a:prstGeom prst="rect">
            <a:avLst/>
          </a:prstGeom>
          <a:noFill/>
        </p:spPr>
        <p:txBody>
          <a:bodyPr wrap="square" rtlCol="0">
            <a:spAutoFit/>
          </a:bodyPr>
          <a:lstStyle/>
          <a:p>
            <a:r>
              <a:rPr lang="en-IN" dirty="0"/>
              <a:t>SCREENSHOT OF FINAL COMPONENTS</a:t>
            </a:r>
            <a:endParaRPr lang="en-US" dirty="0"/>
          </a:p>
        </p:txBody>
      </p:sp>
      <p:pic>
        <p:nvPicPr>
          <p:cNvPr id="6" name="Picture 5">
            <a:extLst>
              <a:ext uri="{FF2B5EF4-FFF2-40B4-BE49-F238E27FC236}">
                <a16:creationId xmlns:a16="http://schemas.microsoft.com/office/drawing/2014/main" id="{2C5C7CD5-6332-9DA5-34C0-5B07A4F7A2D1}"/>
              </a:ext>
            </a:extLst>
          </p:cNvPr>
          <p:cNvPicPr>
            <a:picLocks noChangeAspect="1"/>
          </p:cNvPicPr>
          <p:nvPr/>
        </p:nvPicPr>
        <p:blipFill>
          <a:blip r:embed="rId2"/>
          <a:stretch>
            <a:fillRect/>
          </a:stretch>
        </p:blipFill>
        <p:spPr>
          <a:xfrm>
            <a:off x="1163117" y="2329618"/>
            <a:ext cx="8921916" cy="4390778"/>
          </a:xfrm>
          <a:prstGeom prst="rect">
            <a:avLst/>
          </a:prstGeom>
        </p:spPr>
      </p:pic>
    </p:spTree>
    <p:extLst>
      <p:ext uri="{BB962C8B-B14F-4D97-AF65-F5344CB8AC3E}">
        <p14:creationId xmlns:p14="http://schemas.microsoft.com/office/powerpoint/2010/main" val="2067853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B88E7-47FB-ACB7-8711-DE1E3AC1ABA6}"/>
              </a:ext>
            </a:extLst>
          </p:cNvPr>
          <p:cNvSpPr>
            <a:spLocks noGrp="1"/>
          </p:cNvSpPr>
          <p:nvPr>
            <p:ph type="title"/>
          </p:nvPr>
        </p:nvSpPr>
        <p:spPr>
          <a:xfrm>
            <a:off x="1602500" y="2020760"/>
            <a:ext cx="7434967" cy="1049235"/>
          </a:xfrm>
        </p:spPr>
        <p:txBody>
          <a:bodyPr>
            <a:noAutofit/>
          </a:bodyPr>
          <a:lstStyle/>
          <a:p>
            <a:r>
              <a:rPr lang="en-IN" sz="6600" dirty="0"/>
              <a:t>THANK YOU</a:t>
            </a:r>
            <a:endParaRPr lang="en-US" sz="6600" dirty="0"/>
          </a:p>
        </p:txBody>
      </p:sp>
    </p:spTree>
    <p:extLst>
      <p:ext uri="{BB962C8B-B14F-4D97-AF65-F5344CB8AC3E}">
        <p14:creationId xmlns:p14="http://schemas.microsoft.com/office/powerpoint/2010/main" val="1740911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5252C-0792-A698-A010-558040B6713B}"/>
              </a:ext>
            </a:extLst>
          </p:cNvPr>
          <p:cNvSpPr>
            <a:spLocks noGrp="1"/>
          </p:cNvSpPr>
          <p:nvPr>
            <p:ph type="title"/>
          </p:nvPr>
        </p:nvSpPr>
        <p:spPr/>
        <p:txBody>
          <a:bodyPr>
            <a:normAutofit/>
          </a:bodyPr>
          <a:lstStyle/>
          <a:p>
            <a:pPr algn="ctr"/>
            <a:r>
              <a:rPr lang="en-IN" sz="6000" b="1" dirty="0"/>
              <a:t>C PROGRAMMING</a:t>
            </a:r>
            <a:endParaRPr lang="en-US" sz="6000" b="1" dirty="0"/>
          </a:p>
        </p:txBody>
      </p:sp>
      <p:sp>
        <p:nvSpPr>
          <p:cNvPr id="3" name="TextBox 2">
            <a:extLst>
              <a:ext uri="{FF2B5EF4-FFF2-40B4-BE49-F238E27FC236}">
                <a16:creationId xmlns:a16="http://schemas.microsoft.com/office/drawing/2014/main" id="{02C956F0-0FBD-EB53-541B-7232EF95CDD0}"/>
              </a:ext>
            </a:extLst>
          </p:cNvPr>
          <p:cNvSpPr txBox="1"/>
          <p:nvPr/>
        </p:nvSpPr>
        <p:spPr>
          <a:xfrm>
            <a:off x="1349406" y="2210540"/>
            <a:ext cx="8123068" cy="2677656"/>
          </a:xfrm>
          <a:prstGeom prst="rect">
            <a:avLst/>
          </a:prstGeom>
          <a:noFill/>
        </p:spPr>
        <p:txBody>
          <a:bodyPr wrap="square" rtlCol="0">
            <a:spAutoFit/>
          </a:bodyPr>
          <a:lstStyle/>
          <a:p>
            <a:r>
              <a:rPr lang="en-US" sz="2800" dirty="0"/>
              <a:t>Where is it used? </a:t>
            </a:r>
          </a:p>
          <a:p>
            <a:r>
              <a:rPr lang="en-US" sz="2800" dirty="0"/>
              <a:t> System Software Development </a:t>
            </a:r>
          </a:p>
          <a:p>
            <a:r>
              <a:rPr lang="en-US" sz="2800" dirty="0"/>
              <a:t> Embedded Software Development </a:t>
            </a:r>
          </a:p>
          <a:p>
            <a:r>
              <a:rPr lang="en-US" sz="2800" dirty="0"/>
              <a:t> OS Kernel Development </a:t>
            </a:r>
          </a:p>
          <a:p>
            <a:r>
              <a:rPr lang="en-US" sz="2800" dirty="0"/>
              <a:t> Firmware, Middle-ware and Driver Development </a:t>
            </a:r>
          </a:p>
          <a:p>
            <a:r>
              <a:rPr lang="en-US" sz="2800" dirty="0"/>
              <a:t> File System Development And many more!!</a:t>
            </a:r>
          </a:p>
        </p:txBody>
      </p:sp>
    </p:spTree>
    <p:extLst>
      <p:ext uri="{BB962C8B-B14F-4D97-AF65-F5344CB8AC3E}">
        <p14:creationId xmlns:p14="http://schemas.microsoft.com/office/powerpoint/2010/main" val="214350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6C83-28EF-FBC4-A27F-D27DCE28743F}"/>
              </a:ext>
            </a:extLst>
          </p:cNvPr>
          <p:cNvSpPr>
            <a:spLocks noGrp="1"/>
          </p:cNvSpPr>
          <p:nvPr>
            <p:ph type="title"/>
          </p:nvPr>
        </p:nvSpPr>
        <p:spPr>
          <a:xfrm>
            <a:off x="1465997" y="289614"/>
            <a:ext cx="9603275" cy="1049235"/>
          </a:xfrm>
        </p:spPr>
        <p:txBody>
          <a:bodyPr>
            <a:normAutofit/>
          </a:bodyPr>
          <a:lstStyle/>
          <a:p>
            <a:pPr algn="ctr"/>
            <a:r>
              <a:rPr lang="en-IN" sz="6000" b="1" dirty="0"/>
              <a:t>C</a:t>
            </a:r>
            <a:r>
              <a:rPr lang="en-IN" sz="6000" dirty="0"/>
              <a:t> </a:t>
            </a:r>
            <a:r>
              <a:rPr lang="en-IN" sz="6000" b="1" dirty="0"/>
              <a:t>PROGRAMMING</a:t>
            </a:r>
            <a:endParaRPr lang="en-US" sz="6000" b="1" dirty="0"/>
          </a:p>
        </p:txBody>
      </p:sp>
      <p:sp>
        <p:nvSpPr>
          <p:cNvPr id="3" name="TextBox 2">
            <a:extLst>
              <a:ext uri="{FF2B5EF4-FFF2-40B4-BE49-F238E27FC236}">
                <a16:creationId xmlns:a16="http://schemas.microsoft.com/office/drawing/2014/main" id="{91D6D498-FD00-B863-70FA-A6486FD5BBF2}"/>
              </a:ext>
            </a:extLst>
          </p:cNvPr>
          <p:cNvSpPr txBox="1"/>
          <p:nvPr/>
        </p:nvSpPr>
        <p:spPr>
          <a:xfrm>
            <a:off x="781235" y="2663301"/>
            <a:ext cx="5486400" cy="369332"/>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98BE49FB-84A5-41A5-09A0-32FF494D0322}"/>
              </a:ext>
            </a:extLst>
          </p:cNvPr>
          <p:cNvPicPr>
            <a:picLocks noChangeAspect="1"/>
          </p:cNvPicPr>
          <p:nvPr/>
        </p:nvPicPr>
        <p:blipFill rotWithShape="1">
          <a:blip r:embed="rId2"/>
          <a:srcRect t="19082"/>
          <a:stretch/>
        </p:blipFill>
        <p:spPr>
          <a:xfrm>
            <a:off x="1304647" y="2246050"/>
            <a:ext cx="8535140" cy="3576262"/>
          </a:xfrm>
          <a:prstGeom prst="rect">
            <a:avLst/>
          </a:prstGeom>
        </p:spPr>
      </p:pic>
    </p:spTree>
    <p:extLst>
      <p:ext uri="{BB962C8B-B14F-4D97-AF65-F5344CB8AC3E}">
        <p14:creationId xmlns:p14="http://schemas.microsoft.com/office/powerpoint/2010/main" val="4167715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8003-9AF2-866F-A548-FF9E8B02060E}"/>
              </a:ext>
            </a:extLst>
          </p:cNvPr>
          <p:cNvSpPr>
            <a:spLocks noGrp="1"/>
          </p:cNvSpPr>
          <p:nvPr>
            <p:ph type="title"/>
          </p:nvPr>
        </p:nvSpPr>
        <p:spPr/>
        <p:txBody>
          <a:bodyPr>
            <a:normAutofit/>
          </a:bodyPr>
          <a:lstStyle/>
          <a:p>
            <a:pPr algn="ctr"/>
            <a:r>
              <a:rPr lang="en-IN" sz="5400" b="1" dirty="0"/>
              <a:t>ARDUINO</a:t>
            </a:r>
            <a:endParaRPr lang="en-US" sz="5400" b="1" dirty="0"/>
          </a:p>
        </p:txBody>
      </p:sp>
      <p:sp>
        <p:nvSpPr>
          <p:cNvPr id="3" name="TextBox 2">
            <a:extLst>
              <a:ext uri="{FF2B5EF4-FFF2-40B4-BE49-F238E27FC236}">
                <a16:creationId xmlns:a16="http://schemas.microsoft.com/office/drawing/2014/main" id="{A6576F43-D199-F4F2-36EB-83608DC534CC}"/>
              </a:ext>
            </a:extLst>
          </p:cNvPr>
          <p:cNvSpPr txBox="1"/>
          <p:nvPr/>
        </p:nvSpPr>
        <p:spPr>
          <a:xfrm>
            <a:off x="1384917" y="2565647"/>
            <a:ext cx="6312023" cy="1200329"/>
          </a:xfrm>
          <a:prstGeom prst="rect">
            <a:avLst/>
          </a:prstGeom>
          <a:noFill/>
        </p:spPr>
        <p:txBody>
          <a:bodyPr wrap="square" rtlCol="0">
            <a:spAutoFit/>
          </a:bodyPr>
          <a:lstStyle/>
          <a:p>
            <a:pPr marL="285750" indent="-285750">
              <a:buFont typeface="Wingdings" panose="05000000000000000000" pitchFamily="2" charset="2"/>
              <a:buChar char="Ø"/>
            </a:pPr>
            <a:r>
              <a:rPr lang="en-IN" dirty="0"/>
              <a:t>ARDUINO PROGRSMMING</a:t>
            </a:r>
          </a:p>
          <a:p>
            <a:pPr marL="285750" indent="-285750">
              <a:buFont typeface="Wingdings" panose="05000000000000000000" pitchFamily="2" charset="2"/>
              <a:buChar char="Ø"/>
            </a:pPr>
            <a:r>
              <a:rPr lang="en-IN" dirty="0"/>
              <a:t>CONNECTING ARDUINO TO INTERNET</a:t>
            </a:r>
          </a:p>
          <a:p>
            <a:pPr marL="285750" indent="-285750">
              <a:buFont typeface="Wingdings" panose="05000000000000000000" pitchFamily="2" charset="2"/>
              <a:buChar char="Ø"/>
            </a:pPr>
            <a:r>
              <a:rPr lang="en-IN" dirty="0"/>
              <a:t>SIMULATION OF CODE USING PICSIM LAB </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50991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0713D-3B97-F760-9589-5F78869D88E6}"/>
              </a:ext>
            </a:extLst>
          </p:cNvPr>
          <p:cNvSpPr>
            <a:spLocks noGrp="1"/>
          </p:cNvSpPr>
          <p:nvPr>
            <p:ph type="title"/>
          </p:nvPr>
        </p:nvSpPr>
        <p:spPr>
          <a:xfrm>
            <a:off x="1416068" y="53252"/>
            <a:ext cx="9603275" cy="1049235"/>
          </a:xfrm>
        </p:spPr>
        <p:txBody>
          <a:bodyPr>
            <a:normAutofit/>
          </a:bodyPr>
          <a:lstStyle/>
          <a:p>
            <a:pPr algn="ctr"/>
            <a:r>
              <a:rPr lang="en-IN" sz="3600" b="1" dirty="0"/>
              <a:t>WHAT IS ARDUINO?</a:t>
            </a:r>
            <a:endParaRPr lang="en-US" sz="3600" b="1" dirty="0"/>
          </a:p>
        </p:txBody>
      </p:sp>
      <p:pic>
        <p:nvPicPr>
          <p:cNvPr id="4" name="Picture 3">
            <a:extLst>
              <a:ext uri="{FF2B5EF4-FFF2-40B4-BE49-F238E27FC236}">
                <a16:creationId xmlns:a16="http://schemas.microsoft.com/office/drawing/2014/main" id="{727C7CEC-69EB-A2D1-3D75-6D4B22DD5A17}"/>
              </a:ext>
            </a:extLst>
          </p:cNvPr>
          <p:cNvPicPr>
            <a:picLocks noChangeAspect="1"/>
          </p:cNvPicPr>
          <p:nvPr/>
        </p:nvPicPr>
        <p:blipFill>
          <a:blip r:embed="rId2"/>
          <a:stretch>
            <a:fillRect/>
          </a:stretch>
        </p:blipFill>
        <p:spPr>
          <a:xfrm>
            <a:off x="5316138" y="577869"/>
            <a:ext cx="6744284" cy="4160881"/>
          </a:xfrm>
          <a:prstGeom prst="rect">
            <a:avLst/>
          </a:prstGeom>
        </p:spPr>
      </p:pic>
      <p:sp>
        <p:nvSpPr>
          <p:cNvPr id="5" name="TextBox 4">
            <a:extLst>
              <a:ext uri="{FF2B5EF4-FFF2-40B4-BE49-F238E27FC236}">
                <a16:creationId xmlns:a16="http://schemas.microsoft.com/office/drawing/2014/main" id="{F635147F-B90F-C8B2-91A2-DBAA1ED9BB70}"/>
              </a:ext>
            </a:extLst>
          </p:cNvPr>
          <p:cNvSpPr txBox="1"/>
          <p:nvPr/>
        </p:nvSpPr>
        <p:spPr>
          <a:xfrm>
            <a:off x="661848" y="363984"/>
            <a:ext cx="3613211" cy="5355312"/>
          </a:xfrm>
          <a:prstGeom prst="rect">
            <a:avLst/>
          </a:prstGeom>
          <a:noFill/>
        </p:spPr>
        <p:txBody>
          <a:bodyPr wrap="square" rtlCol="0">
            <a:spAutoFit/>
          </a:bodyPr>
          <a:lstStyle/>
          <a:p>
            <a:r>
              <a:rPr lang="en-US" i="1" dirty="0"/>
              <a:t>The Arduino Uno is a microcontroller board based on the ATmega328 (datasheet). It has 14 digital input/output pins (of which 6 can be used as PWM outputs), 6 analog inputs, a 16 MHz ceramic resonator, a USB connection, a power jack, an ICSP header, and a reset button. It contains everything needed to support the microcontroller; simply connect it to a computer with a USB cable or power it with a AC-to-DC adapter or battery to get started. The Uno differs from all preceding boards in that it does not use the FTDI USB-to-serial driver chip. Instead, it features the Atmega16U2 (Atmega8U2 up to version R2) programmed as a USB-to-serial converter.</a:t>
            </a:r>
          </a:p>
        </p:txBody>
      </p:sp>
    </p:spTree>
    <p:extLst>
      <p:ext uri="{BB962C8B-B14F-4D97-AF65-F5344CB8AC3E}">
        <p14:creationId xmlns:p14="http://schemas.microsoft.com/office/powerpoint/2010/main" val="3657533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AA3C-25AE-8F8C-D22D-7520042A3F8F}"/>
              </a:ext>
            </a:extLst>
          </p:cNvPr>
          <p:cNvSpPr>
            <a:spLocks noGrp="1"/>
          </p:cNvSpPr>
          <p:nvPr>
            <p:ph type="title"/>
          </p:nvPr>
        </p:nvSpPr>
        <p:spPr/>
        <p:txBody>
          <a:bodyPr>
            <a:normAutofit/>
          </a:bodyPr>
          <a:lstStyle/>
          <a:p>
            <a:pPr algn="ctr"/>
            <a:r>
              <a:rPr lang="en-IN" sz="4400" b="1" u="sng" dirty="0">
                <a:solidFill>
                  <a:schemeClr val="accent1">
                    <a:lumMod val="75000"/>
                  </a:schemeClr>
                </a:solidFill>
              </a:rPr>
              <a:t>INTERSHIP PROJECT</a:t>
            </a:r>
            <a:endParaRPr lang="en-US" sz="4400" b="1" u="sng" dirty="0">
              <a:solidFill>
                <a:schemeClr val="accent1">
                  <a:lumMod val="75000"/>
                </a:schemeClr>
              </a:solidFill>
            </a:endParaRPr>
          </a:p>
        </p:txBody>
      </p:sp>
      <p:sp>
        <p:nvSpPr>
          <p:cNvPr id="3" name="TextBox 2">
            <a:extLst>
              <a:ext uri="{FF2B5EF4-FFF2-40B4-BE49-F238E27FC236}">
                <a16:creationId xmlns:a16="http://schemas.microsoft.com/office/drawing/2014/main" id="{26675DEF-6928-5293-F6E0-6A09C68D0154}"/>
              </a:ext>
            </a:extLst>
          </p:cNvPr>
          <p:cNvSpPr txBox="1"/>
          <p:nvPr/>
        </p:nvSpPr>
        <p:spPr>
          <a:xfrm>
            <a:off x="2037505" y="2109477"/>
            <a:ext cx="7443846" cy="646331"/>
          </a:xfrm>
          <a:prstGeom prst="rect">
            <a:avLst/>
          </a:prstGeom>
          <a:noFill/>
        </p:spPr>
        <p:txBody>
          <a:bodyPr wrap="square" rtlCol="0">
            <a:spAutoFit/>
          </a:bodyPr>
          <a:lstStyle/>
          <a:p>
            <a:r>
              <a:rPr lang="en-IN" sz="3600" b="1" dirty="0"/>
              <a:t>SMART HOME  AUTOMATION</a:t>
            </a:r>
            <a:endParaRPr lang="en-US" sz="3600" b="1" dirty="0"/>
          </a:p>
        </p:txBody>
      </p:sp>
      <p:sp>
        <p:nvSpPr>
          <p:cNvPr id="4" name="TextBox 3">
            <a:extLst>
              <a:ext uri="{FF2B5EF4-FFF2-40B4-BE49-F238E27FC236}">
                <a16:creationId xmlns:a16="http://schemas.microsoft.com/office/drawing/2014/main" id="{B448C086-AF65-6FB9-5053-3CD5B21280A0}"/>
              </a:ext>
            </a:extLst>
          </p:cNvPr>
          <p:cNvSpPr txBox="1"/>
          <p:nvPr/>
        </p:nvSpPr>
        <p:spPr>
          <a:xfrm>
            <a:off x="1358283" y="3089430"/>
            <a:ext cx="8939813" cy="923330"/>
          </a:xfrm>
          <a:prstGeom prst="rect">
            <a:avLst/>
          </a:prstGeom>
          <a:noFill/>
        </p:spPr>
        <p:txBody>
          <a:bodyPr wrap="square" rtlCol="0">
            <a:spAutoFit/>
          </a:bodyPr>
          <a:lstStyle/>
          <a:p>
            <a:pPr marL="285750" indent="-285750">
              <a:buFont typeface="Courier New" panose="02070309020205020404" pitchFamily="49" charset="0"/>
              <a:buChar char="o"/>
            </a:pPr>
            <a:r>
              <a:rPr lang="en-IN" dirty="0"/>
              <a:t>CONTROLING GARDEN LIGHTS</a:t>
            </a:r>
          </a:p>
          <a:p>
            <a:pPr marL="285750" indent="-285750">
              <a:buFont typeface="Courier New" panose="02070309020205020404" pitchFamily="49" charset="0"/>
              <a:buChar char="o"/>
            </a:pPr>
            <a:r>
              <a:rPr lang="en-IN" dirty="0"/>
              <a:t>TEMPERATURE MONITERING AND CONTROLING BY COOLER AND HEATER</a:t>
            </a:r>
          </a:p>
          <a:p>
            <a:pPr marL="285750" indent="-285750">
              <a:buFont typeface="Courier New" panose="02070309020205020404" pitchFamily="49" charset="0"/>
              <a:buChar char="o"/>
            </a:pPr>
            <a:r>
              <a:rPr lang="en-IN" dirty="0"/>
              <a:t>WATER TANK MONITERING BY CONTROLING INLET AND OUTLET VALVE</a:t>
            </a:r>
            <a:endParaRPr lang="en-US" dirty="0"/>
          </a:p>
        </p:txBody>
      </p:sp>
    </p:spTree>
    <p:extLst>
      <p:ext uri="{BB962C8B-B14F-4D97-AF65-F5344CB8AC3E}">
        <p14:creationId xmlns:p14="http://schemas.microsoft.com/office/powerpoint/2010/main" val="820575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2008FB-3EA3-6256-FE5C-97D613079E3A}"/>
              </a:ext>
            </a:extLst>
          </p:cNvPr>
          <p:cNvPicPr>
            <a:picLocks noChangeAspect="1"/>
          </p:cNvPicPr>
          <p:nvPr/>
        </p:nvPicPr>
        <p:blipFill>
          <a:blip r:embed="rId2"/>
          <a:stretch>
            <a:fillRect/>
          </a:stretch>
        </p:blipFill>
        <p:spPr>
          <a:xfrm>
            <a:off x="2042554" y="1941596"/>
            <a:ext cx="7094835" cy="3116850"/>
          </a:xfrm>
          <a:prstGeom prst="rect">
            <a:avLst/>
          </a:prstGeom>
        </p:spPr>
      </p:pic>
      <p:sp>
        <p:nvSpPr>
          <p:cNvPr id="8" name="TextBox 7">
            <a:extLst>
              <a:ext uri="{FF2B5EF4-FFF2-40B4-BE49-F238E27FC236}">
                <a16:creationId xmlns:a16="http://schemas.microsoft.com/office/drawing/2014/main" id="{2CDBE9DE-8D2A-D253-6F2A-EB9F2C16796C}"/>
              </a:ext>
            </a:extLst>
          </p:cNvPr>
          <p:cNvSpPr txBox="1"/>
          <p:nvPr/>
        </p:nvSpPr>
        <p:spPr>
          <a:xfrm>
            <a:off x="1802167" y="674703"/>
            <a:ext cx="8700116" cy="400110"/>
          </a:xfrm>
          <a:prstGeom prst="rect">
            <a:avLst/>
          </a:prstGeom>
          <a:noFill/>
        </p:spPr>
        <p:txBody>
          <a:bodyPr wrap="square" rtlCol="0">
            <a:spAutoFit/>
          </a:bodyPr>
          <a:lstStyle/>
          <a:p>
            <a:pPr algn="ctr"/>
            <a:r>
              <a:rPr lang="en-IN" sz="2000" b="1" dirty="0"/>
              <a:t>OVERVIEW OF WORKING OF PROJECT</a:t>
            </a:r>
            <a:endParaRPr lang="en-US" sz="2000" b="1" dirty="0"/>
          </a:p>
        </p:txBody>
      </p:sp>
    </p:spTree>
    <p:extLst>
      <p:ext uri="{BB962C8B-B14F-4D97-AF65-F5344CB8AC3E}">
        <p14:creationId xmlns:p14="http://schemas.microsoft.com/office/powerpoint/2010/main" val="658407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E924A-28CE-EA9C-FD8B-0E0EE27E9450}"/>
              </a:ext>
            </a:extLst>
          </p:cNvPr>
          <p:cNvSpPr>
            <a:spLocks noGrp="1"/>
          </p:cNvSpPr>
          <p:nvPr>
            <p:ph type="title"/>
          </p:nvPr>
        </p:nvSpPr>
        <p:spPr/>
        <p:txBody>
          <a:bodyPr>
            <a:normAutofit/>
          </a:bodyPr>
          <a:lstStyle/>
          <a:p>
            <a:pPr algn="ctr"/>
            <a:r>
              <a:rPr lang="en-US" sz="4000" b="1" dirty="0">
                <a:effectLst/>
                <a:latin typeface="Arial" panose="020B0604020202020204" pitchFamily="34" charset="0"/>
                <a:ea typeface="Arial" panose="020B0604020202020204" pitchFamily="34" charset="0"/>
              </a:rPr>
              <a:t>Garden lights control</a:t>
            </a:r>
            <a:endParaRPr lang="en-US" sz="4000" b="1" dirty="0"/>
          </a:p>
        </p:txBody>
      </p:sp>
      <p:sp>
        <p:nvSpPr>
          <p:cNvPr id="3" name="TextBox 2">
            <a:extLst>
              <a:ext uri="{FF2B5EF4-FFF2-40B4-BE49-F238E27FC236}">
                <a16:creationId xmlns:a16="http://schemas.microsoft.com/office/drawing/2014/main" id="{69DCD4D0-5955-B8E3-B36C-F0FBCA3FD682}"/>
              </a:ext>
            </a:extLst>
          </p:cNvPr>
          <p:cNvSpPr txBox="1"/>
          <p:nvPr/>
        </p:nvSpPr>
        <p:spPr>
          <a:xfrm>
            <a:off x="1451579" y="1853754"/>
            <a:ext cx="8460420" cy="923330"/>
          </a:xfrm>
          <a:prstGeom prst="rect">
            <a:avLst/>
          </a:prstGeom>
          <a:noFill/>
        </p:spPr>
        <p:txBody>
          <a:bodyPr wrap="square" rtlCol="0">
            <a:spAutoFit/>
          </a:bodyPr>
          <a:lstStyle/>
          <a:p>
            <a:r>
              <a:rPr lang="en-US" sz="1800" dirty="0">
                <a:effectLst/>
                <a:latin typeface="Arial" panose="020B0604020202020204" pitchFamily="34" charset="0"/>
                <a:ea typeface="Arial" panose="020B0604020202020204" pitchFamily="34" charset="0"/>
              </a:rPr>
              <a:t>Read the LDR sensor value, based on the reading from LDR, vary the brightness of the led, which resembles controlling garden lights based on the availability of sunlight</a:t>
            </a:r>
            <a:endParaRPr lang="en-US" dirty="0"/>
          </a:p>
        </p:txBody>
      </p:sp>
      <p:pic>
        <p:nvPicPr>
          <p:cNvPr id="4" name="image5.jpg">
            <a:extLst>
              <a:ext uri="{FF2B5EF4-FFF2-40B4-BE49-F238E27FC236}">
                <a16:creationId xmlns:a16="http://schemas.microsoft.com/office/drawing/2014/main" id="{E9BADE7E-37FC-C224-1FED-554F100A76F6}"/>
              </a:ext>
            </a:extLst>
          </p:cNvPr>
          <p:cNvPicPr/>
          <p:nvPr/>
        </p:nvPicPr>
        <p:blipFill>
          <a:blip r:embed="rId2"/>
          <a:srcRect l="24061" t="28850" r="25597" b="32523"/>
          <a:stretch>
            <a:fillRect/>
          </a:stretch>
        </p:blipFill>
        <p:spPr>
          <a:xfrm>
            <a:off x="377113" y="3062844"/>
            <a:ext cx="4690745" cy="1762125"/>
          </a:xfrm>
          <a:prstGeom prst="rect">
            <a:avLst/>
          </a:prstGeom>
          <a:ln/>
        </p:spPr>
      </p:pic>
      <p:graphicFrame>
        <p:nvGraphicFramePr>
          <p:cNvPr id="6" name="Table 5">
            <a:extLst>
              <a:ext uri="{FF2B5EF4-FFF2-40B4-BE49-F238E27FC236}">
                <a16:creationId xmlns:a16="http://schemas.microsoft.com/office/drawing/2014/main" id="{1125CDE5-1BFA-6F1C-687C-7CE97E9DEC4A}"/>
              </a:ext>
            </a:extLst>
          </p:cNvPr>
          <p:cNvGraphicFramePr>
            <a:graphicFrameLocks noGrp="1"/>
          </p:cNvGraphicFramePr>
          <p:nvPr>
            <p:extLst>
              <p:ext uri="{D42A27DB-BD31-4B8C-83A1-F6EECF244321}">
                <p14:modId xmlns:p14="http://schemas.microsoft.com/office/powerpoint/2010/main" val="3493671798"/>
              </p:ext>
            </p:extLst>
          </p:nvPr>
        </p:nvGraphicFramePr>
        <p:xfrm>
          <a:off x="5601810" y="3062844"/>
          <a:ext cx="6001304" cy="2592233"/>
        </p:xfrm>
        <a:graphic>
          <a:graphicData uri="http://schemas.openxmlformats.org/drawingml/2006/table">
            <a:tbl>
              <a:tblPr>
                <a:tableStyleId>{5C22544A-7EE6-4342-B048-85BDC9FD1C3A}</a:tableStyleId>
              </a:tblPr>
              <a:tblGrid>
                <a:gridCol w="3000652">
                  <a:extLst>
                    <a:ext uri="{9D8B030D-6E8A-4147-A177-3AD203B41FA5}">
                      <a16:colId xmlns:a16="http://schemas.microsoft.com/office/drawing/2014/main" val="356789674"/>
                    </a:ext>
                  </a:extLst>
                </a:gridCol>
                <a:gridCol w="3000652">
                  <a:extLst>
                    <a:ext uri="{9D8B030D-6E8A-4147-A177-3AD203B41FA5}">
                      <a16:colId xmlns:a16="http://schemas.microsoft.com/office/drawing/2014/main" val="1831886918"/>
                    </a:ext>
                  </a:extLst>
                </a:gridCol>
              </a:tblGrid>
              <a:tr h="392191">
                <a:tc>
                  <a:txBody>
                    <a:bodyPr/>
                    <a:lstStyle/>
                    <a:p>
                      <a:pPr>
                        <a:lnSpc>
                          <a:spcPct val="115000"/>
                        </a:lnSpc>
                      </a:pPr>
                      <a:r>
                        <a:rPr lang="en-US" sz="1300">
                          <a:effectLst/>
                        </a:rPr>
                        <a:t>Requirement No</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US" sz="1200">
                          <a:effectLst/>
                        </a:rPr>
                        <a:t>1 – </a:t>
                      </a:r>
                      <a:r>
                        <a:rPr lang="en-US" sz="1300">
                          <a:effectLst/>
                        </a:rPr>
                        <a:t>Garden lights control</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277474875"/>
                  </a:ext>
                </a:extLst>
              </a:tr>
              <a:tr h="373414">
                <a:tc rowSpan="3">
                  <a:txBody>
                    <a:bodyPr/>
                    <a:lstStyle/>
                    <a:p>
                      <a:pPr>
                        <a:lnSpc>
                          <a:spcPct val="115000"/>
                        </a:lnSpc>
                      </a:pPr>
                      <a:r>
                        <a:rPr lang="en-US" sz="1200">
                          <a:effectLst/>
                        </a:rPr>
                        <a:t>Description</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US" sz="1200">
                          <a:effectLst/>
                        </a:rPr>
                        <a:t>Inputs - LDR Sensor</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000013397"/>
                  </a:ext>
                </a:extLst>
              </a:tr>
              <a:tr h="1453214">
                <a:tc vMerge="1">
                  <a:txBody>
                    <a:bodyPr/>
                    <a:lstStyle/>
                    <a:p>
                      <a:endParaRPr lang="en-US"/>
                    </a:p>
                  </a:txBody>
                  <a:tcPr/>
                </a:tc>
                <a:tc>
                  <a:txBody>
                    <a:bodyPr/>
                    <a:lstStyle/>
                    <a:p>
                      <a:pPr algn="just">
                        <a:lnSpc>
                          <a:spcPct val="115000"/>
                        </a:lnSpc>
                      </a:pPr>
                      <a:r>
                        <a:rPr lang="en-US" sz="1300">
                          <a:effectLst/>
                        </a:rPr>
                        <a:t>Process - Read the LDR sensor value, based on the reading from LDR, vary the brightness of the led, which resembles controlling garden lights based on the availability of sunlight.</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178950872"/>
                  </a:ext>
                </a:extLst>
              </a:tr>
              <a:tr h="373414">
                <a:tc vMerge="1">
                  <a:txBody>
                    <a:bodyPr/>
                    <a:lstStyle/>
                    <a:p>
                      <a:endParaRPr lang="en-US"/>
                    </a:p>
                  </a:txBody>
                  <a:tcPr/>
                </a:tc>
                <a:tc>
                  <a:txBody>
                    <a:bodyPr/>
                    <a:lstStyle/>
                    <a:p>
                      <a:pPr>
                        <a:lnSpc>
                          <a:spcPct val="115000"/>
                        </a:lnSpc>
                      </a:pPr>
                      <a:r>
                        <a:rPr lang="en-US" sz="1200" dirty="0">
                          <a:effectLst/>
                        </a:rPr>
                        <a:t>Output - Garden Lights</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901834849"/>
                  </a:ext>
                </a:extLst>
              </a:tr>
            </a:tbl>
          </a:graphicData>
        </a:graphic>
      </p:graphicFrame>
    </p:spTree>
    <p:extLst>
      <p:ext uri="{BB962C8B-B14F-4D97-AF65-F5344CB8AC3E}">
        <p14:creationId xmlns:p14="http://schemas.microsoft.com/office/powerpoint/2010/main" val="24411529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142</TotalTime>
  <Words>1291</Words>
  <Application>Microsoft Office PowerPoint</Application>
  <PresentationFormat>Widescreen</PresentationFormat>
  <Paragraphs>149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Courier New</vt:lpstr>
      <vt:lpstr>Gill Sans MT</vt:lpstr>
      <vt:lpstr>Wingdings</vt:lpstr>
      <vt:lpstr>Gallery</vt:lpstr>
      <vt:lpstr>Internet of things(iot) intership project in emertxe</vt:lpstr>
      <vt:lpstr>KNOWLEDGE acquired  </vt:lpstr>
      <vt:lpstr>C PROGRAMMING</vt:lpstr>
      <vt:lpstr>C PROGRAMMING</vt:lpstr>
      <vt:lpstr>ARDUINO</vt:lpstr>
      <vt:lpstr>WHAT IS ARDUINO?</vt:lpstr>
      <vt:lpstr>INTERSHIP PROJECT</vt:lpstr>
      <vt:lpstr>PowerPoint Presentation</vt:lpstr>
      <vt:lpstr>Garden lights control</vt:lpstr>
      <vt:lpstr>Temperature Control System  </vt:lpstr>
      <vt:lpstr>Temperature Control System</vt:lpstr>
      <vt:lpstr>Temperature Control System</vt:lpstr>
      <vt:lpstr>Temperature Control System</vt:lpstr>
      <vt:lpstr>Temperature Control System</vt:lpstr>
      <vt:lpstr>Temperature Control System</vt:lpstr>
      <vt:lpstr>water tank inlet and outlet valve control</vt:lpstr>
      <vt:lpstr> </vt:lpstr>
      <vt:lpstr>water tank inlet and outlet valve control</vt:lpstr>
      <vt:lpstr>water tank inlet and outlet valve control</vt:lpstr>
      <vt:lpstr>Control the volume of water in the tank </vt:lpstr>
      <vt:lpstr>BLYNK APPLICATION</vt:lpstr>
      <vt:lpstr>BLYNK APPLICATION</vt:lpstr>
      <vt:lpstr>PICSIM LAB SIMULATOR</vt:lpstr>
      <vt:lpstr>PICSIM LAB SIMULATOR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things(iot) intership project in emertxe</dc:title>
  <dc:creator>Nishu P</dc:creator>
  <cp:lastModifiedBy>Nishu P</cp:lastModifiedBy>
  <cp:revision>4</cp:revision>
  <dcterms:created xsi:type="dcterms:W3CDTF">2022-12-18T13:43:17Z</dcterms:created>
  <dcterms:modified xsi:type="dcterms:W3CDTF">2022-12-18T16:07:56Z</dcterms:modified>
</cp:coreProperties>
</file>