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 One" charset="1" panose="02000000000000000000"/>
      <p:regular r:id="rId10"/>
    </p:embeddedFont>
    <p:embeddedFont>
      <p:font typeface="DM Sans" charset="1" panose="00000000000000000000"/>
      <p:regular r:id="rId11"/>
    </p:embeddedFont>
    <p:embeddedFont>
      <p:font typeface="DM Sans Bold" charset="1" panose="00000000000000000000"/>
      <p:regular r:id="rId12"/>
    </p:embeddedFont>
    <p:embeddedFont>
      <p:font typeface="DM Sans Italics" charset="1" panose="00000000000000000000"/>
      <p:regular r:id="rId13"/>
    </p:embeddedFont>
    <p:embeddedFont>
      <p:font typeface="DM Sans Bold Italics" charset="1" panose="00000000000000000000"/>
      <p:regular r:id="rId14"/>
    </p:embeddedFont>
    <p:embeddedFont>
      <p:font typeface="Repo Bold" charset="1" panose="02000503040000020004"/>
      <p:regular r:id="rId15"/>
    </p:embeddedFont>
    <p:embeddedFont>
      <p:font typeface="Repo Bold Bold" charset="1" panose="020005030400000200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11" Target="../media/image21.png" Type="http://schemas.openxmlformats.org/officeDocument/2006/relationships/image"/><Relationship Id="rId12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svg" Type="http://schemas.openxmlformats.org/officeDocument/2006/relationships/image"/><Relationship Id="rId11" Target="../media/image31.png" Type="http://schemas.openxmlformats.org/officeDocument/2006/relationships/image"/><Relationship Id="rId12" Target="../media/image32.svg" Type="http://schemas.openxmlformats.org/officeDocument/2006/relationships/image"/><Relationship Id="rId13" Target="../media/image33.png" Type="http://schemas.openxmlformats.org/officeDocument/2006/relationships/image"/><Relationship Id="rId14" Target="../media/image34.svg" Type="http://schemas.openxmlformats.org/officeDocument/2006/relationships/image"/><Relationship Id="rId2" Target="../media/image1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svg" Type="http://schemas.openxmlformats.org/officeDocument/2006/relationships/image"/><Relationship Id="rId11" Target="../media/image39.png" Type="http://schemas.openxmlformats.org/officeDocument/2006/relationships/image"/><Relationship Id="rId12" Target="../media/image40.svg" Type="http://schemas.openxmlformats.org/officeDocument/2006/relationships/image"/><Relationship Id="rId13" Target="../media/image41.png" Type="http://schemas.openxmlformats.org/officeDocument/2006/relationships/image"/><Relationship Id="rId14" Target="../media/image42.svg" Type="http://schemas.openxmlformats.org/officeDocument/2006/relationships/image"/><Relationship Id="rId15" Target="../media/image43.png" Type="http://schemas.openxmlformats.org/officeDocument/2006/relationships/image"/><Relationship Id="rId16" Target="../media/image44.svg" Type="http://schemas.openxmlformats.org/officeDocument/2006/relationships/image"/><Relationship Id="rId17" Target="../media/image45.png" Type="http://schemas.openxmlformats.org/officeDocument/2006/relationships/image"/><Relationship Id="rId18" Target="../media/image46.svg" Type="http://schemas.openxmlformats.org/officeDocument/2006/relationships/image"/><Relationship Id="rId19" Target="../media/image8.png" Type="http://schemas.openxmlformats.org/officeDocument/2006/relationships/image"/><Relationship Id="rId2" Target="../media/image1.png" Type="http://schemas.openxmlformats.org/officeDocument/2006/relationships/image"/><Relationship Id="rId20" Target="../media/image9.svg" Type="http://schemas.openxmlformats.org/officeDocument/2006/relationships/image"/><Relationship Id="rId21" Target="../media/image15.png" Type="http://schemas.openxmlformats.org/officeDocument/2006/relationships/image"/><Relationship Id="rId22" Target="../media/image16.sv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35.png" Type="http://schemas.openxmlformats.org/officeDocument/2006/relationships/image"/><Relationship Id="rId8" Target="../media/image36.sv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svg" Type="http://schemas.openxmlformats.org/officeDocument/2006/relationships/image"/><Relationship Id="rId2" Target="../media/image1.png" Type="http://schemas.openxmlformats.org/officeDocument/2006/relationships/image"/><Relationship Id="rId3" Target="../media/image47.png" Type="http://schemas.openxmlformats.org/officeDocument/2006/relationships/image"/><Relationship Id="rId4" Target="../media/image48.svg" Type="http://schemas.openxmlformats.org/officeDocument/2006/relationships/image"/><Relationship Id="rId5" Target="../media/image49.png" Type="http://schemas.openxmlformats.org/officeDocument/2006/relationships/image"/><Relationship Id="rId6" Target="../media/image50.svg" Type="http://schemas.openxmlformats.org/officeDocument/2006/relationships/image"/><Relationship Id="rId7" Target="../media/image51.png" Type="http://schemas.openxmlformats.org/officeDocument/2006/relationships/image"/><Relationship Id="rId8" Target="../media/image52.svg" Type="http://schemas.openxmlformats.org/officeDocument/2006/relationships/image"/><Relationship Id="rId9" Target="../media/image5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3642" y="2346166"/>
            <a:ext cx="15325516" cy="5747068"/>
          </a:xfrm>
          <a:custGeom>
            <a:avLst/>
            <a:gdLst/>
            <a:ahLst/>
            <a:cxnLst/>
            <a:rect r="r" b="b" t="t" l="l"/>
            <a:pathLst>
              <a:path h="5747068" w="15325516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1242" y="2193766"/>
            <a:ext cx="15325516" cy="5747068"/>
          </a:xfrm>
          <a:custGeom>
            <a:avLst/>
            <a:gdLst/>
            <a:ahLst/>
            <a:cxnLst/>
            <a:rect r="r" b="b" t="t" l="l"/>
            <a:pathLst>
              <a:path h="5747068" w="15325516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280600">
            <a:off x="-2095788" y="7351783"/>
            <a:ext cx="6248976" cy="3442617"/>
          </a:xfrm>
          <a:custGeom>
            <a:avLst/>
            <a:gdLst/>
            <a:ahLst/>
            <a:cxnLst/>
            <a:rect r="r" b="b" t="t" l="l"/>
            <a:pathLst>
              <a:path h="3442617" w="6248976">
                <a:moveTo>
                  <a:pt x="0" y="0"/>
                </a:moveTo>
                <a:lnTo>
                  <a:pt x="6248976" y="0"/>
                </a:lnTo>
                <a:lnTo>
                  <a:pt x="6248976" y="3442618"/>
                </a:lnTo>
                <a:lnTo>
                  <a:pt x="0" y="34426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35593">
            <a:off x="13604796" y="-974843"/>
            <a:ext cx="6158232" cy="3392626"/>
          </a:xfrm>
          <a:custGeom>
            <a:avLst/>
            <a:gdLst/>
            <a:ahLst/>
            <a:cxnLst/>
            <a:rect r="r" b="b" t="t" l="l"/>
            <a:pathLst>
              <a:path h="3392626" w="6158232">
                <a:moveTo>
                  <a:pt x="0" y="0"/>
                </a:moveTo>
                <a:lnTo>
                  <a:pt x="6158232" y="0"/>
                </a:lnTo>
                <a:lnTo>
                  <a:pt x="6158232" y="3392626"/>
                </a:lnTo>
                <a:lnTo>
                  <a:pt x="0" y="33926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960546" y="2849085"/>
            <a:ext cx="5438226" cy="6224007"/>
          </a:xfrm>
          <a:custGeom>
            <a:avLst/>
            <a:gdLst/>
            <a:ahLst/>
            <a:cxnLst/>
            <a:rect r="r" b="b" t="t" l="l"/>
            <a:pathLst>
              <a:path h="6224007" w="5438226">
                <a:moveTo>
                  <a:pt x="0" y="0"/>
                </a:moveTo>
                <a:lnTo>
                  <a:pt x="5438226" y="0"/>
                </a:lnTo>
                <a:lnTo>
                  <a:pt x="5438226" y="6224007"/>
                </a:lnTo>
                <a:lnTo>
                  <a:pt x="0" y="622400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753205" y="4262376"/>
            <a:ext cx="4809948" cy="577194"/>
          </a:xfrm>
          <a:custGeom>
            <a:avLst/>
            <a:gdLst/>
            <a:ahLst/>
            <a:cxnLst/>
            <a:rect r="r" b="b" t="t" l="l"/>
            <a:pathLst>
              <a:path h="577194" w="4809948">
                <a:moveTo>
                  <a:pt x="0" y="0"/>
                </a:moveTo>
                <a:lnTo>
                  <a:pt x="4809948" y="0"/>
                </a:lnTo>
                <a:lnTo>
                  <a:pt x="4809948" y="577194"/>
                </a:lnTo>
                <a:lnTo>
                  <a:pt x="0" y="5771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73908" y="6690641"/>
            <a:ext cx="8490450" cy="536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04"/>
              </a:lnSpc>
            </a:pPr>
            <a:r>
              <a:rPr lang="en-US" sz="3146" spc="-31">
                <a:solidFill>
                  <a:srgbClr val="000000"/>
                </a:solidFill>
                <a:latin typeface="DM Sans"/>
              </a:rPr>
              <a:t>Stimulating innovation </a:t>
            </a:r>
            <a:r>
              <a:rPr lang="en-US" sz="3146" spc="-31">
                <a:solidFill>
                  <a:srgbClr val="000000"/>
                </a:solidFill>
                <a:latin typeface="DM Sans"/>
              </a:rPr>
              <a:t>through collaboration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73908" y="2721533"/>
            <a:ext cx="7301985" cy="3980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903"/>
              </a:lnSpc>
              <a:spcBef>
                <a:spcPct val="0"/>
              </a:spcBef>
            </a:pPr>
            <a:r>
              <a:rPr lang="en-US" sz="5645">
                <a:solidFill>
                  <a:srgbClr val="000000"/>
                </a:solidFill>
                <a:latin typeface="Repo Bold Bold"/>
              </a:rPr>
              <a:t>Machine learning Model for performance prediction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8623" y="2815166"/>
            <a:ext cx="12283179" cy="8017566"/>
          </a:xfrm>
          <a:custGeom>
            <a:avLst/>
            <a:gdLst/>
            <a:ahLst/>
            <a:cxnLst/>
            <a:rect r="r" b="b" t="t" l="l"/>
            <a:pathLst>
              <a:path h="8017566" w="12283179">
                <a:moveTo>
                  <a:pt x="0" y="0"/>
                </a:moveTo>
                <a:lnTo>
                  <a:pt x="12283180" y="0"/>
                </a:lnTo>
                <a:lnTo>
                  <a:pt x="12283180" y="8017566"/>
                </a:lnTo>
                <a:lnTo>
                  <a:pt x="0" y="80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79872" y="7218468"/>
            <a:ext cx="4616256" cy="4490358"/>
          </a:xfrm>
          <a:custGeom>
            <a:avLst/>
            <a:gdLst/>
            <a:ahLst/>
            <a:cxnLst/>
            <a:rect r="r" b="b" t="t" l="l"/>
            <a:pathLst>
              <a:path h="4490358" w="4616256">
                <a:moveTo>
                  <a:pt x="0" y="0"/>
                </a:moveTo>
                <a:lnTo>
                  <a:pt x="4616256" y="0"/>
                </a:lnTo>
                <a:lnTo>
                  <a:pt x="4616256" y="4490358"/>
                </a:lnTo>
                <a:lnTo>
                  <a:pt x="0" y="44903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159597" y="507379"/>
            <a:ext cx="10226038" cy="9305695"/>
          </a:xfrm>
          <a:custGeom>
            <a:avLst/>
            <a:gdLst/>
            <a:ahLst/>
            <a:cxnLst/>
            <a:rect r="r" b="b" t="t" l="l"/>
            <a:pathLst>
              <a:path h="9305695" w="10226038">
                <a:moveTo>
                  <a:pt x="0" y="0"/>
                </a:moveTo>
                <a:lnTo>
                  <a:pt x="10226038" y="0"/>
                </a:lnTo>
                <a:lnTo>
                  <a:pt x="10226038" y="9305695"/>
                </a:lnTo>
                <a:lnTo>
                  <a:pt x="0" y="93056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281344" y="3956085"/>
            <a:ext cx="7725311" cy="1353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16"/>
              </a:lnSpc>
              <a:spcBef>
                <a:spcPct val="0"/>
              </a:spcBef>
            </a:pPr>
            <a:r>
              <a:rPr lang="en-US" sz="2583" spc="-25">
                <a:solidFill>
                  <a:srgbClr val="000000"/>
                </a:solidFill>
                <a:latin typeface="DM Sans"/>
              </a:rPr>
              <a:t>We will be building machine learning models to predict the employee performance based on the model accuracy.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82835" y="2274305"/>
            <a:ext cx="7885181" cy="1369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08"/>
              </a:lnSpc>
              <a:spcBef>
                <a:spcPct val="0"/>
              </a:spcBef>
            </a:pPr>
            <a:r>
              <a:rPr lang="en-US" sz="7863">
                <a:solidFill>
                  <a:srgbClr val="000000"/>
                </a:solidFill>
                <a:latin typeface="Repo Bold Bold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42705" y="6251182"/>
            <a:ext cx="7725311" cy="896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16"/>
              </a:lnSpc>
              <a:spcBef>
                <a:spcPct val="0"/>
              </a:spcBef>
            </a:pPr>
            <a:r>
              <a:rPr lang="en-US" sz="2583" spc="-25">
                <a:solidFill>
                  <a:srgbClr val="000000"/>
                </a:solidFill>
                <a:latin typeface="DM Sans"/>
              </a:rPr>
              <a:t>We will be first performing EDA over the dataset to ensure there is no null values are present</a:t>
            </a:r>
            <a:r>
              <a:rPr lang="en-US" sz="2583" spc="-25" strike="noStrike" u="none">
                <a:solidFill>
                  <a:srgbClr val="000000"/>
                </a:solidFill>
                <a:latin typeface="DM Sans"/>
              </a:rPr>
              <a:t>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1683888">
            <a:off x="12096820" y="6329592"/>
            <a:ext cx="1857988" cy="3976240"/>
          </a:xfrm>
          <a:custGeom>
            <a:avLst/>
            <a:gdLst/>
            <a:ahLst/>
            <a:cxnLst/>
            <a:rect r="r" b="b" t="t" l="l"/>
            <a:pathLst>
              <a:path h="3976240" w="1857988">
                <a:moveTo>
                  <a:pt x="0" y="0"/>
                </a:moveTo>
                <a:lnTo>
                  <a:pt x="1857988" y="0"/>
                </a:lnTo>
                <a:lnTo>
                  <a:pt x="1857988" y="3976240"/>
                </a:lnTo>
                <a:lnTo>
                  <a:pt x="0" y="39762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8174348">
            <a:off x="-3201505" y="-569052"/>
            <a:ext cx="8162855" cy="4496991"/>
          </a:xfrm>
          <a:custGeom>
            <a:avLst/>
            <a:gdLst/>
            <a:ahLst/>
            <a:cxnLst/>
            <a:rect r="r" b="b" t="t" l="l"/>
            <a:pathLst>
              <a:path h="4496991" w="8162855">
                <a:moveTo>
                  <a:pt x="0" y="0"/>
                </a:moveTo>
                <a:lnTo>
                  <a:pt x="8162855" y="0"/>
                </a:lnTo>
                <a:lnTo>
                  <a:pt x="8162855" y="4496990"/>
                </a:lnTo>
                <a:lnTo>
                  <a:pt x="0" y="449699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196925" y="469453"/>
            <a:ext cx="10585104" cy="9447154"/>
            <a:chOff x="0" y="0"/>
            <a:chExt cx="4819745" cy="43015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9745" cy="4301599"/>
            </a:xfrm>
            <a:custGeom>
              <a:avLst/>
              <a:gdLst/>
              <a:ahLst/>
              <a:cxnLst/>
              <a:rect r="r" b="b" t="t" l="l"/>
              <a:pathLst>
                <a:path h="4301599" w="4819745">
                  <a:moveTo>
                    <a:pt x="24868" y="0"/>
                  </a:moveTo>
                  <a:lnTo>
                    <a:pt x="4794878" y="0"/>
                  </a:lnTo>
                  <a:cubicBezTo>
                    <a:pt x="4808612" y="0"/>
                    <a:pt x="4819745" y="11134"/>
                    <a:pt x="4819745" y="24868"/>
                  </a:cubicBezTo>
                  <a:lnTo>
                    <a:pt x="4819745" y="4276732"/>
                  </a:lnTo>
                  <a:cubicBezTo>
                    <a:pt x="4819745" y="4290466"/>
                    <a:pt x="4808612" y="4301599"/>
                    <a:pt x="4794878" y="4301599"/>
                  </a:cubicBezTo>
                  <a:lnTo>
                    <a:pt x="24868" y="4301599"/>
                  </a:lnTo>
                  <a:cubicBezTo>
                    <a:pt x="11134" y="4301599"/>
                    <a:pt x="0" y="4290466"/>
                    <a:pt x="0" y="4276732"/>
                  </a:cubicBezTo>
                  <a:lnTo>
                    <a:pt x="0" y="24868"/>
                  </a:lnTo>
                  <a:cubicBezTo>
                    <a:pt x="0" y="11134"/>
                    <a:pt x="11134" y="0"/>
                    <a:pt x="24868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4819745" cy="43111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00"/>
                </a:lnSpc>
              </a:pPr>
              <a:r>
                <a:rPr lang="en-US" sz="500">
                  <a:solidFill>
                    <a:srgbClr val="000000"/>
                  </a:solidFill>
                  <a:latin typeface="Repo Bold Bold"/>
                </a:rPr>
                <a:t>Models</a:t>
              </a:r>
            </a:p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1185953"/>
            <a:ext cx="5872315" cy="7819203"/>
            <a:chOff x="0" y="0"/>
            <a:chExt cx="2327098" cy="30986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27098" cy="3098616"/>
            </a:xfrm>
            <a:custGeom>
              <a:avLst/>
              <a:gdLst/>
              <a:ahLst/>
              <a:cxnLst/>
              <a:rect r="r" b="b" t="t" l="l"/>
              <a:pathLst>
                <a:path h="3098616" w="2327098">
                  <a:moveTo>
                    <a:pt x="44825" y="0"/>
                  </a:moveTo>
                  <a:lnTo>
                    <a:pt x="2282273" y="0"/>
                  </a:lnTo>
                  <a:cubicBezTo>
                    <a:pt x="2294161" y="0"/>
                    <a:pt x="2305563" y="4723"/>
                    <a:pt x="2313969" y="13129"/>
                  </a:cubicBezTo>
                  <a:cubicBezTo>
                    <a:pt x="2322375" y="21535"/>
                    <a:pt x="2327098" y="32937"/>
                    <a:pt x="2327098" y="44825"/>
                  </a:cubicBezTo>
                  <a:lnTo>
                    <a:pt x="2327098" y="3053791"/>
                  </a:lnTo>
                  <a:cubicBezTo>
                    <a:pt x="2327098" y="3078547"/>
                    <a:pt x="2307029" y="3098616"/>
                    <a:pt x="2282273" y="3098616"/>
                  </a:cubicBezTo>
                  <a:lnTo>
                    <a:pt x="44825" y="3098616"/>
                  </a:lnTo>
                  <a:cubicBezTo>
                    <a:pt x="20069" y="3098616"/>
                    <a:pt x="0" y="3078547"/>
                    <a:pt x="0" y="3053791"/>
                  </a:cubicBezTo>
                  <a:lnTo>
                    <a:pt x="0" y="44825"/>
                  </a:lnTo>
                  <a:cubicBezTo>
                    <a:pt x="0" y="32937"/>
                    <a:pt x="4723" y="21535"/>
                    <a:pt x="13129" y="13129"/>
                  </a:cubicBezTo>
                  <a:cubicBezTo>
                    <a:pt x="21535" y="4723"/>
                    <a:pt x="32937" y="0"/>
                    <a:pt x="4482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2327098" cy="310814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892327" y="1413923"/>
            <a:ext cx="734337" cy="183584"/>
          </a:xfrm>
          <a:custGeom>
            <a:avLst/>
            <a:gdLst/>
            <a:ahLst/>
            <a:cxnLst/>
            <a:rect r="r" b="b" t="t" l="l"/>
            <a:pathLst>
              <a:path h="183584" w="734337">
                <a:moveTo>
                  <a:pt x="0" y="0"/>
                </a:moveTo>
                <a:lnTo>
                  <a:pt x="734337" y="0"/>
                </a:lnTo>
                <a:lnTo>
                  <a:pt x="734337" y="183584"/>
                </a:lnTo>
                <a:lnTo>
                  <a:pt x="0" y="1835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537218" y="5594543"/>
            <a:ext cx="2732894" cy="2732894"/>
          </a:xfrm>
          <a:custGeom>
            <a:avLst/>
            <a:gdLst/>
            <a:ahLst/>
            <a:cxnLst/>
            <a:rect r="r" b="b" t="t" l="l"/>
            <a:pathLst>
              <a:path h="2732894" w="2732894">
                <a:moveTo>
                  <a:pt x="0" y="0"/>
                </a:moveTo>
                <a:lnTo>
                  <a:pt x="2732893" y="0"/>
                </a:lnTo>
                <a:lnTo>
                  <a:pt x="2732893" y="2732894"/>
                </a:lnTo>
                <a:lnTo>
                  <a:pt x="0" y="27328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537218" y="1812899"/>
            <a:ext cx="2732894" cy="2732894"/>
          </a:xfrm>
          <a:custGeom>
            <a:avLst/>
            <a:gdLst/>
            <a:ahLst/>
            <a:cxnLst/>
            <a:rect r="r" b="b" t="t" l="l"/>
            <a:pathLst>
              <a:path h="2732894" w="2732894">
                <a:moveTo>
                  <a:pt x="0" y="0"/>
                </a:moveTo>
                <a:lnTo>
                  <a:pt x="2732893" y="0"/>
                </a:lnTo>
                <a:lnTo>
                  <a:pt x="2732893" y="2732893"/>
                </a:lnTo>
                <a:lnTo>
                  <a:pt x="0" y="27328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906313" y="5594543"/>
            <a:ext cx="2732894" cy="2732894"/>
          </a:xfrm>
          <a:custGeom>
            <a:avLst/>
            <a:gdLst/>
            <a:ahLst/>
            <a:cxnLst/>
            <a:rect r="r" b="b" t="t" l="l"/>
            <a:pathLst>
              <a:path h="2732894" w="2732894">
                <a:moveTo>
                  <a:pt x="0" y="0"/>
                </a:moveTo>
                <a:lnTo>
                  <a:pt x="2732894" y="0"/>
                </a:lnTo>
                <a:lnTo>
                  <a:pt x="2732894" y="2732894"/>
                </a:lnTo>
                <a:lnTo>
                  <a:pt x="0" y="273289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906313" y="1812899"/>
            <a:ext cx="2732894" cy="2732894"/>
          </a:xfrm>
          <a:custGeom>
            <a:avLst/>
            <a:gdLst/>
            <a:ahLst/>
            <a:cxnLst/>
            <a:rect r="r" b="b" t="t" l="l"/>
            <a:pathLst>
              <a:path h="2732894" w="2732894">
                <a:moveTo>
                  <a:pt x="0" y="0"/>
                </a:moveTo>
                <a:lnTo>
                  <a:pt x="2732894" y="0"/>
                </a:lnTo>
                <a:lnTo>
                  <a:pt x="2732894" y="2732893"/>
                </a:lnTo>
                <a:lnTo>
                  <a:pt x="0" y="27328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33590" y="3634203"/>
            <a:ext cx="784413" cy="680300"/>
          </a:xfrm>
          <a:custGeom>
            <a:avLst/>
            <a:gdLst/>
            <a:ahLst/>
            <a:cxnLst/>
            <a:rect r="r" b="b" t="t" l="l"/>
            <a:pathLst>
              <a:path h="680300" w="784413">
                <a:moveTo>
                  <a:pt x="0" y="0"/>
                </a:moveTo>
                <a:lnTo>
                  <a:pt x="784413" y="0"/>
                </a:lnTo>
                <a:lnTo>
                  <a:pt x="784413" y="680301"/>
                </a:lnTo>
                <a:lnTo>
                  <a:pt x="0" y="680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87333" y="5095555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87333" y="6960990"/>
            <a:ext cx="876927" cy="760535"/>
          </a:xfrm>
          <a:custGeom>
            <a:avLst/>
            <a:gdLst/>
            <a:ahLst/>
            <a:cxnLst/>
            <a:rect r="r" b="b" t="t" l="l"/>
            <a:pathLst>
              <a:path h="760535" w="876927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421221" y="808950"/>
            <a:ext cx="912582" cy="228145"/>
          </a:xfrm>
          <a:custGeom>
            <a:avLst/>
            <a:gdLst/>
            <a:ahLst/>
            <a:cxnLst/>
            <a:rect r="r" b="b" t="t" l="l"/>
            <a:pathLst>
              <a:path h="228145" w="912582">
                <a:moveTo>
                  <a:pt x="0" y="0"/>
                </a:moveTo>
                <a:lnTo>
                  <a:pt x="912582" y="0"/>
                </a:lnTo>
                <a:lnTo>
                  <a:pt x="912582" y="228145"/>
                </a:lnTo>
                <a:lnTo>
                  <a:pt x="0" y="2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6324846" y="4391520"/>
            <a:ext cx="1348159" cy="1348159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387333" y="1717649"/>
            <a:ext cx="5155050" cy="812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668"/>
              </a:lnSpc>
              <a:spcBef>
                <a:spcPct val="0"/>
              </a:spcBef>
            </a:pPr>
            <a:r>
              <a:rPr lang="en-US" sz="4762">
                <a:solidFill>
                  <a:srgbClr val="000000"/>
                </a:solidFill>
                <a:latin typeface="Repo Bold Bold"/>
              </a:rPr>
              <a:t>Models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43209" y="3591357"/>
            <a:ext cx="584224" cy="58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33684" y="5108846"/>
            <a:ext cx="584224" cy="58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33684" y="6974281"/>
            <a:ext cx="584224" cy="58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342714" y="3638982"/>
            <a:ext cx="3753531" cy="69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878"/>
              </a:lnSpc>
              <a:spcBef>
                <a:spcPct val="0"/>
              </a:spcBef>
            </a:pPr>
            <a:r>
              <a:rPr lang="en-US" sz="1341" spc="-13">
                <a:solidFill>
                  <a:srgbClr val="000000"/>
                </a:solidFill>
                <a:latin typeface="DM Sans"/>
              </a:rPr>
              <a:t>XGBOOST we will use the XGBOOST model to predict the dependent variable and check for the accuracy using the model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342714" y="5124450"/>
            <a:ext cx="3753531" cy="69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878"/>
              </a:lnSpc>
              <a:spcBef>
                <a:spcPct val="0"/>
              </a:spcBef>
            </a:pPr>
            <a:r>
              <a:rPr lang="en-US" sz="1341" spc="-13">
                <a:solidFill>
                  <a:srgbClr val="000000"/>
                </a:solidFill>
                <a:latin typeface="DM Sans"/>
              </a:rPr>
              <a:t>CATBOOST we will use the CATBOOST model to predict the dependent variable and check for the accuracy using the model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342714" y="6941940"/>
            <a:ext cx="3753531" cy="69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878"/>
              </a:lnSpc>
              <a:spcBef>
                <a:spcPct val="0"/>
              </a:spcBef>
            </a:pPr>
            <a:r>
              <a:rPr lang="en-US" sz="1341" spc="-13">
                <a:solidFill>
                  <a:srgbClr val="000000"/>
                </a:solidFill>
                <a:latin typeface="DM Sans"/>
              </a:rPr>
              <a:t>LightGBM we will use the LightGBM model to predict the dependent variable and check for the accuracy using the model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87333" y="2598286"/>
            <a:ext cx="5107754" cy="760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096"/>
              </a:lnSpc>
              <a:spcBef>
                <a:spcPct val="0"/>
              </a:spcBef>
            </a:pPr>
            <a:r>
              <a:rPr lang="en-US" sz="2211">
                <a:solidFill>
                  <a:srgbClr val="000000"/>
                </a:solidFill>
                <a:latin typeface="Repo Bold Bold"/>
              </a:rPr>
              <a:t>will use three different models to predict and will check the accuracy.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6495086" y="4602653"/>
            <a:ext cx="1007677" cy="925892"/>
            <a:chOff x="0" y="0"/>
            <a:chExt cx="884596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25501"/>
              <a:ext cx="870002" cy="761797"/>
            </a:xfrm>
            <a:custGeom>
              <a:avLst/>
              <a:gdLst/>
              <a:ahLst/>
              <a:cxnLst/>
              <a:rect r="r" b="b" t="t" l="l"/>
              <a:pathLst>
                <a:path h="761797" w="870002">
                  <a:moveTo>
                    <a:pt x="852000" y="348303"/>
                  </a:moveTo>
                  <a:lnTo>
                    <a:pt x="510792" y="7095"/>
                  </a:lnTo>
                  <a:cubicBezTo>
                    <a:pt x="505331" y="1634"/>
                    <a:pt x="497118" y="0"/>
                    <a:pt x="489983" y="2956"/>
                  </a:cubicBezTo>
                  <a:cubicBezTo>
                    <a:pt x="482848" y="5911"/>
                    <a:pt x="478196" y="12874"/>
                    <a:pt x="478196" y="20597"/>
                  </a:cubicBezTo>
                  <a:lnTo>
                    <a:pt x="478196" y="131601"/>
                  </a:lnTo>
                  <a:cubicBezTo>
                    <a:pt x="478196" y="157060"/>
                    <a:pt x="457557" y="177699"/>
                    <a:pt x="432098" y="177699"/>
                  </a:cubicBezTo>
                  <a:lnTo>
                    <a:pt x="46098" y="177699"/>
                  </a:lnTo>
                  <a:cubicBezTo>
                    <a:pt x="20639" y="177699"/>
                    <a:pt x="0" y="198338"/>
                    <a:pt x="0" y="223797"/>
                  </a:cubicBezTo>
                  <a:lnTo>
                    <a:pt x="0" y="538001"/>
                  </a:lnTo>
                  <a:cubicBezTo>
                    <a:pt x="0" y="563460"/>
                    <a:pt x="20639" y="584099"/>
                    <a:pt x="46098" y="584099"/>
                  </a:cubicBezTo>
                  <a:lnTo>
                    <a:pt x="432098" y="584099"/>
                  </a:lnTo>
                  <a:cubicBezTo>
                    <a:pt x="457557" y="584099"/>
                    <a:pt x="478196" y="604738"/>
                    <a:pt x="478196" y="630197"/>
                  </a:cubicBezTo>
                  <a:lnTo>
                    <a:pt x="478196" y="741201"/>
                  </a:lnTo>
                  <a:cubicBezTo>
                    <a:pt x="478196" y="748924"/>
                    <a:pt x="482848" y="755887"/>
                    <a:pt x="489983" y="758842"/>
                  </a:cubicBezTo>
                  <a:cubicBezTo>
                    <a:pt x="497118" y="761798"/>
                    <a:pt x="505331" y="760164"/>
                    <a:pt x="510792" y="754703"/>
                  </a:cubicBezTo>
                  <a:lnTo>
                    <a:pt x="852000" y="413495"/>
                  </a:lnTo>
                  <a:cubicBezTo>
                    <a:pt x="870002" y="395493"/>
                    <a:pt x="870002" y="366305"/>
                    <a:pt x="852000" y="3483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174625"/>
              <a:ext cx="782996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1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9234804" y="2778811"/>
            <a:ext cx="1337720" cy="762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96"/>
              </a:lnSpc>
              <a:spcBef>
                <a:spcPct val="0"/>
              </a:spcBef>
            </a:pPr>
            <a:r>
              <a:rPr lang="en-US" sz="2211">
                <a:solidFill>
                  <a:srgbClr val="000000"/>
                </a:solidFill>
                <a:latin typeface="Repo Bold"/>
              </a:rPr>
              <a:t>Standard Scaler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603736" y="2790092"/>
            <a:ext cx="1337720" cy="762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</a:pPr>
            <a:r>
              <a:rPr lang="en-US" sz="2211">
                <a:solidFill>
                  <a:srgbClr val="000000"/>
                </a:solidFill>
                <a:latin typeface="Repo Bold"/>
              </a:rPr>
              <a:t>Min Max Scaler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234804" y="6554815"/>
            <a:ext cx="1337720" cy="762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</a:pPr>
            <a:r>
              <a:rPr lang="en-US" sz="2211">
                <a:solidFill>
                  <a:srgbClr val="000000"/>
                </a:solidFill>
                <a:latin typeface="Repo Bold"/>
              </a:rPr>
              <a:t>Robust</a:t>
            </a:r>
          </a:p>
          <a:p>
            <a:pPr algn="ctr" marL="0" indent="0" lvl="0">
              <a:lnSpc>
                <a:spcPts val="3096"/>
              </a:lnSpc>
              <a:spcBef>
                <a:spcPct val="0"/>
              </a:spcBef>
            </a:pPr>
            <a:r>
              <a:rPr lang="en-US" sz="2211">
                <a:solidFill>
                  <a:srgbClr val="000000"/>
                </a:solidFill>
                <a:latin typeface="Repo Bold"/>
              </a:rPr>
              <a:t>Scaler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3406178" y="6560456"/>
            <a:ext cx="1733164" cy="762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</a:pPr>
            <a:r>
              <a:rPr lang="en-US" sz="2211">
                <a:solidFill>
                  <a:srgbClr val="000000"/>
                </a:solidFill>
                <a:latin typeface="Repo Bold"/>
              </a:rPr>
              <a:t>MaxABS</a:t>
            </a:r>
          </a:p>
          <a:p>
            <a:pPr algn="ctr">
              <a:lnSpc>
                <a:spcPts val="3096"/>
              </a:lnSpc>
            </a:pPr>
            <a:r>
              <a:rPr lang="en-US" sz="2211">
                <a:solidFill>
                  <a:srgbClr val="000000"/>
                </a:solidFill>
                <a:latin typeface="Repo Bold"/>
              </a:rPr>
              <a:t>Scaler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692586" y="693244"/>
            <a:ext cx="5155050" cy="812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668"/>
              </a:lnSpc>
              <a:spcBef>
                <a:spcPct val="0"/>
              </a:spcBef>
            </a:pPr>
            <a:r>
              <a:rPr lang="en-US" sz="4762">
                <a:solidFill>
                  <a:srgbClr val="000000"/>
                </a:solidFill>
                <a:latin typeface="Repo Bold Bold"/>
              </a:rPr>
              <a:t>Scaling Methods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0797" y="4160970"/>
            <a:ext cx="5060685" cy="4605223"/>
          </a:xfrm>
          <a:custGeom>
            <a:avLst/>
            <a:gdLst/>
            <a:ahLst/>
            <a:cxnLst/>
            <a:rect r="r" b="b" t="t" l="l"/>
            <a:pathLst>
              <a:path h="4605223" w="5060685">
                <a:moveTo>
                  <a:pt x="0" y="0"/>
                </a:moveTo>
                <a:lnTo>
                  <a:pt x="5060685" y="0"/>
                </a:lnTo>
                <a:lnTo>
                  <a:pt x="5060685" y="4605223"/>
                </a:lnTo>
                <a:lnTo>
                  <a:pt x="0" y="46052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85250" y="5037922"/>
            <a:ext cx="8716094" cy="5689232"/>
          </a:xfrm>
          <a:custGeom>
            <a:avLst/>
            <a:gdLst/>
            <a:ahLst/>
            <a:cxnLst/>
            <a:rect r="r" b="b" t="t" l="l"/>
            <a:pathLst>
              <a:path h="5689232" w="8716094">
                <a:moveTo>
                  <a:pt x="0" y="0"/>
                </a:moveTo>
                <a:lnTo>
                  <a:pt x="8716094" y="0"/>
                </a:lnTo>
                <a:lnTo>
                  <a:pt x="8716094" y="5689232"/>
                </a:lnTo>
                <a:lnTo>
                  <a:pt x="0" y="56892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15357" y="4160970"/>
            <a:ext cx="5060685" cy="4605223"/>
          </a:xfrm>
          <a:custGeom>
            <a:avLst/>
            <a:gdLst/>
            <a:ahLst/>
            <a:cxnLst/>
            <a:rect r="r" b="b" t="t" l="l"/>
            <a:pathLst>
              <a:path h="4605223" w="5060685">
                <a:moveTo>
                  <a:pt x="0" y="0"/>
                </a:moveTo>
                <a:lnTo>
                  <a:pt x="5060684" y="0"/>
                </a:lnTo>
                <a:lnTo>
                  <a:pt x="5060684" y="4605223"/>
                </a:lnTo>
                <a:lnTo>
                  <a:pt x="0" y="46052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98615" y="4160970"/>
            <a:ext cx="5060685" cy="4605223"/>
          </a:xfrm>
          <a:custGeom>
            <a:avLst/>
            <a:gdLst/>
            <a:ahLst/>
            <a:cxnLst/>
            <a:rect r="r" b="b" t="t" l="l"/>
            <a:pathLst>
              <a:path h="4605223" w="5060685">
                <a:moveTo>
                  <a:pt x="0" y="0"/>
                </a:moveTo>
                <a:lnTo>
                  <a:pt x="5060685" y="0"/>
                </a:lnTo>
                <a:lnTo>
                  <a:pt x="5060685" y="4605223"/>
                </a:lnTo>
                <a:lnTo>
                  <a:pt x="0" y="46052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615357" y="1263707"/>
            <a:ext cx="5060685" cy="1910409"/>
          </a:xfrm>
          <a:custGeom>
            <a:avLst/>
            <a:gdLst/>
            <a:ahLst/>
            <a:cxnLst/>
            <a:rect r="r" b="b" t="t" l="l"/>
            <a:pathLst>
              <a:path h="1910409" w="5060685">
                <a:moveTo>
                  <a:pt x="0" y="0"/>
                </a:moveTo>
                <a:lnTo>
                  <a:pt x="5060684" y="0"/>
                </a:lnTo>
                <a:lnTo>
                  <a:pt x="5060684" y="1910408"/>
                </a:lnTo>
                <a:lnTo>
                  <a:pt x="0" y="19104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7499656">
            <a:off x="4123323" y="2326829"/>
            <a:ext cx="2397621" cy="1083022"/>
          </a:xfrm>
          <a:custGeom>
            <a:avLst/>
            <a:gdLst/>
            <a:ahLst/>
            <a:cxnLst/>
            <a:rect r="r" b="b" t="t" l="l"/>
            <a:pathLst>
              <a:path h="1083022" w="2397621">
                <a:moveTo>
                  <a:pt x="0" y="1083022"/>
                </a:moveTo>
                <a:lnTo>
                  <a:pt x="2397621" y="1083022"/>
                </a:lnTo>
                <a:lnTo>
                  <a:pt x="2397621" y="0"/>
                </a:lnTo>
                <a:lnTo>
                  <a:pt x="0" y="0"/>
                </a:lnTo>
                <a:lnTo>
                  <a:pt x="0" y="1083022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050690" y="4641707"/>
            <a:ext cx="1040792" cy="1080924"/>
          </a:xfrm>
          <a:custGeom>
            <a:avLst/>
            <a:gdLst/>
            <a:ahLst/>
            <a:cxnLst/>
            <a:rect r="r" b="b" t="t" l="l"/>
            <a:pathLst>
              <a:path h="1080924" w="1040792">
                <a:moveTo>
                  <a:pt x="0" y="0"/>
                </a:moveTo>
                <a:lnTo>
                  <a:pt x="1040792" y="0"/>
                </a:lnTo>
                <a:lnTo>
                  <a:pt x="1040792" y="1080924"/>
                </a:lnTo>
                <a:lnTo>
                  <a:pt x="0" y="108092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707663" y="4603038"/>
            <a:ext cx="840865" cy="1080924"/>
          </a:xfrm>
          <a:custGeom>
            <a:avLst/>
            <a:gdLst/>
            <a:ahLst/>
            <a:cxnLst/>
            <a:rect r="r" b="b" t="t" l="l"/>
            <a:pathLst>
              <a:path h="1080924" w="840865">
                <a:moveTo>
                  <a:pt x="0" y="0"/>
                </a:moveTo>
                <a:lnTo>
                  <a:pt x="840865" y="0"/>
                </a:lnTo>
                <a:lnTo>
                  <a:pt x="840865" y="1080924"/>
                </a:lnTo>
                <a:lnTo>
                  <a:pt x="0" y="108092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279799" y="4641707"/>
            <a:ext cx="877165" cy="1129240"/>
          </a:xfrm>
          <a:custGeom>
            <a:avLst/>
            <a:gdLst/>
            <a:ahLst/>
            <a:cxnLst/>
            <a:rect r="r" b="b" t="t" l="l"/>
            <a:pathLst>
              <a:path h="1129240" w="877165">
                <a:moveTo>
                  <a:pt x="0" y="0"/>
                </a:moveTo>
                <a:lnTo>
                  <a:pt x="877165" y="0"/>
                </a:lnTo>
                <a:lnTo>
                  <a:pt x="877165" y="1129240"/>
                </a:lnTo>
                <a:lnTo>
                  <a:pt x="0" y="112924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7473391">
            <a:off x="11765115" y="2328655"/>
            <a:ext cx="2397621" cy="1083022"/>
          </a:xfrm>
          <a:custGeom>
            <a:avLst/>
            <a:gdLst/>
            <a:ahLst/>
            <a:cxnLst/>
            <a:rect r="r" b="b" t="t" l="l"/>
            <a:pathLst>
              <a:path h="1083022" w="2397621">
                <a:moveTo>
                  <a:pt x="2397620" y="1083021"/>
                </a:moveTo>
                <a:lnTo>
                  <a:pt x="0" y="1083021"/>
                </a:lnTo>
                <a:lnTo>
                  <a:pt x="0" y="0"/>
                </a:lnTo>
                <a:lnTo>
                  <a:pt x="2397620" y="0"/>
                </a:lnTo>
                <a:lnTo>
                  <a:pt x="2397620" y="1083021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8446158">
            <a:off x="7440587" y="2464799"/>
            <a:ext cx="2069356" cy="1178230"/>
          </a:xfrm>
          <a:custGeom>
            <a:avLst/>
            <a:gdLst/>
            <a:ahLst/>
            <a:cxnLst/>
            <a:rect r="r" b="b" t="t" l="l"/>
            <a:pathLst>
              <a:path h="1178230" w="2069356">
                <a:moveTo>
                  <a:pt x="0" y="0"/>
                </a:moveTo>
                <a:lnTo>
                  <a:pt x="2069356" y="0"/>
                </a:lnTo>
                <a:lnTo>
                  <a:pt x="2069356" y="1178229"/>
                </a:lnTo>
                <a:lnTo>
                  <a:pt x="0" y="117822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074869" y="4542364"/>
            <a:ext cx="3510381" cy="4329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91"/>
              </a:lnSpc>
            </a:pPr>
            <a:r>
              <a:rPr lang="en-US" sz="2065" spc="-20">
                <a:solidFill>
                  <a:srgbClr val="000000"/>
                </a:solidFill>
                <a:latin typeface="DM Sans"/>
              </a:rPr>
              <a:t>Cat Boost model has given us different accuracy with different scaling method.</a:t>
            </a:r>
          </a:p>
          <a:p>
            <a:pPr marL="445883" indent="-222942" lvl="1">
              <a:lnSpc>
                <a:spcPts val="2891"/>
              </a:lnSpc>
              <a:buFont typeface="Arial"/>
              <a:buChar char="•"/>
            </a:pPr>
            <a:r>
              <a:rPr lang="en-US" sz="2065" spc="-20">
                <a:solidFill>
                  <a:srgbClr val="000000"/>
                </a:solidFill>
                <a:latin typeface="DM Sans"/>
              </a:rPr>
              <a:t>Accuracy with standard scaler is 91%.</a:t>
            </a:r>
          </a:p>
          <a:p>
            <a:pPr marL="445883" indent="-222942" lvl="1">
              <a:lnSpc>
                <a:spcPts val="2891"/>
              </a:lnSpc>
              <a:buFont typeface="Arial"/>
              <a:buChar char="•"/>
            </a:pPr>
            <a:r>
              <a:rPr lang="en-US" sz="2065" spc="-20">
                <a:solidFill>
                  <a:srgbClr val="000000"/>
                </a:solidFill>
                <a:latin typeface="DM Sans"/>
              </a:rPr>
              <a:t>Accuracy with Min_Max scaler is 94%.</a:t>
            </a:r>
          </a:p>
          <a:p>
            <a:pPr marL="445883" indent="-222942" lvl="1">
              <a:lnSpc>
                <a:spcPts val="2891"/>
              </a:lnSpc>
              <a:buFont typeface="Arial"/>
              <a:buChar char="•"/>
            </a:pPr>
            <a:r>
              <a:rPr lang="en-US" sz="2065" spc="-20">
                <a:solidFill>
                  <a:srgbClr val="000000"/>
                </a:solidFill>
                <a:latin typeface="DM Sans"/>
              </a:rPr>
              <a:t>Accuracy with Robust scaler is 94%</a:t>
            </a:r>
          </a:p>
          <a:p>
            <a:pPr marL="445883" indent="-222942" lvl="1">
              <a:lnSpc>
                <a:spcPts val="2891"/>
              </a:lnSpc>
              <a:buFont typeface="Arial"/>
              <a:buChar char="•"/>
            </a:pPr>
            <a:r>
              <a:rPr lang="en-US" sz="2065" spc="-20">
                <a:solidFill>
                  <a:srgbClr val="000000"/>
                </a:solidFill>
                <a:latin typeface="DM Sans"/>
              </a:rPr>
              <a:t>Accuracy with Max abs scaler is 94%</a:t>
            </a:r>
          </a:p>
          <a:p>
            <a:pPr marL="0" indent="0" lvl="0">
              <a:lnSpc>
                <a:spcPts val="2891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6932102" y="4116996"/>
            <a:ext cx="3256664" cy="46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4"/>
              </a:lnSpc>
              <a:spcBef>
                <a:spcPct val="0"/>
              </a:spcBef>
            </a:pPr>
            <a:r>
              <a:rPr lang="en-US" sz="2753">
                <a:solidFill>
                  <a:srgbClr val="000000"/>
                </a:solidFill>
                <a:latin typeface="DM Sans Bold"/>
              </a:rPr>
              <a:t>Cat Boost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28346" y="4579216"/>
            <a:ext cx="3696276" cy="4329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891"/>
              </a:lnSpc>
              <a:spcBef>
                <a:spcPct val="0"/>
              </a:spcBef>
            </a:pPr>
            <a:r>
              <a:rPr lang="en-US" sz="2065" spc="-20">
                <a:solidFill>
                  <a:srgbClr val="000000"/>
                </a:solidFill>
                <a:latin typeface="DM Sans"/>
              </a:rPr>
              <a:t>Cat</a:t>
            </a:r>
            <a:r>
              <a:rPr lang="en-US" sz="2065" spc="-20" strike="noStrike" u="none">
                <a:solidFill>
                  <a:srgbClr val="000000"/>
                </a:solidFill>
                <a:latin typeface="DM Sans"/>
              </a:rPr>
              <a:t> Boost model has given us different accuracy with different scaling method.</a:t>
            </a:r>
          </a:p>
          <a:p>
            <a:pPr marL="445883" indent="-222942" lvl="1">
              <a:lnSpc>
                <a:spcPts val="2891"/>
              </a:lnSpc>
              <a:spcBef>
                <a:spcPct val="0"/>
              </a:spcBef>
              <a:buFont typeface="Arial"/>
              <a:buChar char="•"/>
            </a:pPr>
            <a:r>
              <a:rPr lang="en-US" sz="2065" spc="-20" strike="noStrike" u="none">
                <a:solidFill>
                  <a:srgbClr val="000000"/>
                </a:solidFill>
                <a:latin typeface="DM Sans"/>
              </a:rPr>
              <a:t>Accuracy with standard scaler is 91%.</a:t>
            </a:r>
          </a:p>
          <a:p>
            <a:pPr marL="445883" indent="-222942" lvl="1">
              <a:lnSpc>
                <a:spcPts val="2891"/>
              </a:lnSpc>
              <a:spcBef>
                <a:spcPct val="0"/>
              </a:spcBef>
              <a:buFont typeface="Arial"/>
              <a:buChar char="•"/>
            </a:pPr>
            <a:r>
              <a:rPr lang="en-US" sz="2065" spc="-20" strike="noStrike" u="none">
                <a:solidFill>
                  <a:srgbClr val="000000"/>
                </a:solidFill>
                <a:latin typeface="DM Sans"/>
              </a:rPr>
              <a:t>Accuracy with Min_Max scaler is 91%.</a:t>
            </a:r>
          </a:p>
          <a:p>
            <a:pPr marL="445883" indent="-222942" lvl="1">
              <a:lnSpc>
                <a:spcPts val="2891"/>
              </a:lnSpc>
              <a:spcBef>
                <a:spcPct val="0"/>
              </a:spcBef>
              <a:buFont typeface="Arial"/>
              <a:buChar char="•"/>
            </a:pPr>
            <a:r>
              <a:rPr lang="en-US" sz="2065" spc="-20" strike="noStrike" u="none">
                <a:solidFill>
                  <a:srgbClr val="000000"/>
                </a:solidFill>
                <a:latin typeface="DM Sans"/>
              </a:rPr>
              <a:t>Accuracy with Robust scaler is 87%</a:t>
            </a:r>
          </a:p>
          <a:p>
            <a:pPr marL="445883" indent="-222942" lvl="1">
              <a:lnSpc>
                <a:spcPts val="2891"/>
              </a:lnSpc>
              <a:spcBef>
                <a:spcPct val="0"/>
              </a:spcBef>
              <a:buFont typeface="Arial"/>
              <a:buChar char="•"/>
            </a:pPr>
            <a:r>
              <a:rPr lang="en-US" sz="2065" spc="-20" strike="noStrike" u="none">
                <a:solidFill>
                  <a:srgbClr val="000000"/>
                </a:solidFill>
                <a:latin typeface="DM Sans"/>
              </a:rPr>
              <a:t>Accuracy with Max abs scaler is 90%</a:t>
            </a:r>
          </a:p>
          <a:p>
            <a:pPr marL="0" indent="0" lvl="0">
              <a:lnSpc>
                <a:spcPts val="2891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514241" y="4116996"/>
            <a:ext cx="3256664" cy="46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4"/>
              </a:lnSpc>
              <a:spcBef>
                <a:spcPct val="0"/>
              </a:spcBef>
            </a:pPr>
            <a:r>
              <a:rPr lang="en-US" sz="2753">
                <a:solidFill>
                  <a:srgbClr val="000000"/>
                </a:solidFill>
                <a:latin typeface="DM Sans Bold"/>
              </a:rPr>
              <a:t>LightGBM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932102" y="1802203"/>
            <a:ext cx="4427193" cy="922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41"/>
              </a:lnSpc>
              <a:spcBef>
                <a:spcPct val="0"/>
              </a:spcBef>
            </a:pPr>
            <a:r>
              <a:rPr lang="en-US" sz="2672">
                <a:solidFill>
                  <a:srgbClr val="000000"/>
                </a:solidFill>
                <a:latin typeface="Repo Bold Bold"/>
              </a:rPr>
              <a:t>Models and their performance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97819" y="4126521"/>
            <a:ext cx="3807813" cy="5052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91"/>
              </a:lnSpc>
            </a:pPr>
          </a:p>
          <a:p>
            <a:pPr>
              <a:lnSpc>
                <a:spcPts val="2891"/>
              </a:lnSpc>
            </a:pPr>
            <a:r>
              <a:rPr lang="en-US" sz="2065" spc="-20">
                <a:solidFill>
                  <a:srgbClr val="000000"/>
                </a:solidFill>
                <a:latin typeface="DM Sans"/>
              </a:rPr>
              <a:t>XG Boost model has given us different accuracy with different scaling method.</a:t>
            </a:r>
          </a:p>
          <a:p>
            <a:pPr marL="445883" indent="-222942" lvl="1">
              <a:lnSpc>
                <a:spcPts val="2891"/>
              </a:lnSpc>
              <a:buFont typeface="Arial"/>
              <a:buChar char="•"/>
            </a:pPr>
            <a:r>
              <a:rPr lang="en-US" sz="2065" spc="-20">
                <a:solidFill>
                  <a:srgbClr val="000000"/>
                </a:solidFill>
                <a:latin typeface="DM Sans"/>
              </a:rPr>
              <a:t>Accuracy with standard scaler is 91%.</a:t>
            </a:r>
          </a:p>
          <a:p>
            <a:pPr marL="445883" indent="-222942" lvl="1">
              <a:lnSpc>
                <a:spcPts val="2891"/>
              </a:lnSpc>
              <a:buFont typeface="Arial"/>
              <a:buChar char="•"/>
            </a:pPr>
            <a:r>
              <a:rPr lang="en-US" sz="2065" spc="-20">
                <a:solidFill>
                  <a:srgbClr val="000000"/>
                </a:solidFill>
                <a:latin typeface="DM Sans"/>
              </a:rPr>
              <a:t>Accuracy with Min_Max scaler is  92%.</a:t>
            </a:r>
          </a:p>
          <a:p>
            <a:pPr marL="445883" indent="-222942" lvl="1">
              <a:lnSpc>
                <a:spcPts val="2891"/>
              </a:lnSpc>
              <a:buFont typeface="Arial"/>
              <a:buChar char="•"/>
            </a:pPr>
            <a:r>
              <a:rPr lang="en-US" sz="2065" spc="-20">
                <a:solidFill>
                  <a:srgbClr val="000000"/>
                </a:solidFill>
                <a:latin typeface="DM Sans"/>
              </a:rPr>
              <a:t>Accuracy with Robust scaler is 90%</a:t>
            </a:r>
          </a:p>
          <a:p>
            <a:pPr marL="445883" indent="-222942" lvl="1">
              <a:lnSpc>
                <a:spcPts val="2891"/>
              </a:lnSpc>
              <a:buFont typeface="Arial"/>
              <a:buChar char="•"/>
            </a:pPr>
            <a:r>
              <a:rPr lang="en-US" sz="2065" spc="-20">
                <a:solidFill>
                  <a:srgbClr val="000000"/>
                </a:solidFill>
                <a:latin typeface="DM Sans"/>
              </a:rPr>
              <a:t>Accuracy with Max abs scaler is 92%</a:t>
            </a:r>
          </a:p>
          <a:p>
            <a:pPr>
              <a:lnSpc>
                <a:spcPts val="2891"/>
              </a:lnSpc>
            </a:pPr>
          </a:p>
          <a:p>
            <a:pPr>
              <a:lnSpc>
                <a:spcPts val="2891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495251" y="4116996"/>
            <a:ext cx="3256664" cy="46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54"/>
              </a:lnSpc>
              <a:spcBef>
                <a:spcPct val="0"/>
              </a:spcBef>
            </a:pPr>
            <a:r>
              <a:rPr lang="en-US" sz="2753">
                <a:solidFill>
                  <a:srgbClr val="000000"/>
                </a:solidFill>
                <a:latin typeface="DM Sans Bold"/>
              </a:rPr>
              <a:t>XGBoost 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7282648">
            <a:off x="-1792404" y="516566"/>
            <a:ext cx="5115649" cy="2818257"/>
          </a:xfrm>
          <a:custGeom>
            <a:avLst/>
            <a:gdLst/>
            <a:ahLst/>
            <a:cxnLst/>
            <a:rect r="r" b="b" t="t" l="l"/>
            <a:pathLst>
              <a:path h="2818257" w="5115649">
                <a:moveTo>
                  <a:pt x="0" y="0"/>
                </a:moveTo>
                <a:lnTo>
                  <a:pt x="5115649" y="0"/>
                </a:lnTo>
                <a:lnTo>
                  <a:pt x="5115649" y="2818257"/>
                </a:lnTo>
                <a:lnTo>
                  <a:pt x="0" y="281825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5895616" y="8945111"/>
            <a:ext cx="2966186" cy="2885291"/>
          </a:xfrm>
          <a:custGeom>
            <a:avLst/>
            <a:gdLst/>
            <a:ahLst/>
            <a:cxnLst/>
            <a:rect r="r" b="b" t="t" l="l"/>
            <a:pathLst>
              <a:path h="2885291" w="2966186">
                <a:moveTo>
                  <a:pt x="0" y="0"/>
                </a:moveTo>
                <a:lnTo>
                  <a:pt x="2966187" y="0"/>
                </a:lnTo>
                <a:lnTo>
                  <a:pt x="2966187" y="2885290"/>
                </a:lnTo>
                <a:lnTo>
                  <a:pt x="0" y="288529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0853" y="967097"/>
            <a:ext cx="14303342" cy="8832314"/>
          </a:xfrm>
          <a:custGeom>
            <a:avLst/>
            <a:gdLst/>
            <a:ahLst/>
            <a:cxnLst/>
            <a:rect r="r" b="b" t="t" l="l"/>
            <a:pathLst>
              <a:path h="8832314" w="14303342">
                <a:moveTo>
                  <a:pt x="0" y="0"/>
                </a:moveTo>
                <a:lnTo>
                  <a:pt x="14303342" y="0"/>
                </a:lnTo>
                <a:lnTo>
                  <a:pt x="14303342" y="8832313"/>
                </a:lnTo>
                <a:lnTo>
                  <a:pt x="0" y="8832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48355" y="786122"/>
            <a:ext cx="9952531" cy="1437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614"/>
              </a:lnSpc>
              <a:spcBef>
                <a:spcPct val="0"/>
              </a:spcBef>
            </a:pPr>
            <a:r>
              <a:rPr lang="en-US" sz="8295">
                <a:solidFill>
                  <a:srgbClr val="000000"/>
                </a:solidFill>
                <a:latin typeface="Repo Bold Bold"/>
              </a:rPr>
              <a:t>Conclusion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367722" y="2491544"/>
            <a:ext cx="13228721" cy="6278581"/>
            <a:chOff x="0" y="0"/>
            <a:chExt cx="6023471" cy="28588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023471" cy="2858844"/>
            </a:xfrm>
            <a:custGeom>
              <a:avLst/>
              <a:gdLst/>
              <a:ahLst/>
              <a:cxnLst/>
              <a:rect r="r" b="b" t="t" l="l"/>
              <a:pathLst>
                <a:path h="2858844" w="6023471">
                  <a:moveTo>
                    <a:pt x="19898" y="0"/>
                  </a:moveTo>
                  <a:lnTo>
                    <a:pt x="6003573" y="0"/>
                  </a:lnTo>
                  <a:cubicBezTo>
                    <a:pt x="6008851" y="0"/>
                    <a:pt x="6013912" y="2096"/>
                    <a:pt x="6017644" y="5828"/>
                  </a:cubicBezTo>
                  <a:cubicBezTo>
                    <a:pt x="6021375" y="9560"/>
                    <a:pt x="6023471" y="14621"/>
                    <a:pt x="6023471" y="19898"/>
                  </a:cubicBezTo>
                  <a:lnTo>
                    <a:pt x="6023471" y="2838946"/>
                  </a:lnTo>
                  <a:cubicBezTo>
                    <a:pt x="6023471" y="2844224"/>
                    <a:pt x="6021375" y="2849285"/>
                    <a:pt x="6017644" y="2853017"/>
                  </a:cubicBezTo>
                  <a:cubicBezTo>
                    <a:pt x="6013912" y="2856748"/>
                    <a:pt x="6008851" y="2858844"/>
                    <a:pt x="6003573" y="2858844"/>
                  </a:cubicBezTo>
                  <a:lnTo>
                    <a:pt x="19898" y="2858844"/>
                  </a:lnTo>
                  <a:cubicBezTo>
                    <a:pt x="14621" y="2858844"/>
                    <a:pt x="9560" y="2856748"/>
                    <a:pt x="5828" y="2853017"/>
                  </a:cubicBezTo>
                  <a:cubicBezTo>
                    <a:pt x="2096" y="2849285"/>
                    <a:pt x="0" y="2844224"/>
                    <a:pt x="0" y="2838946"/>
                  </a:cubicBezTo>
                  <a:lnTo>
                    <a:pt x="0" y="19898"/>
                  </a:lnTo>
                  <a:cubicBezTo>
                    <a:pt x="0" y="14621"/>
                    <a:pt x="2096" y="9560"/>
                    <a:pt x="5828" y="5828"/>
                  </a:cubicBezTo>
                  <a:cubicBezTo>
                    <a:pt x="9560" y="2096"/>
                    <a:pt x="14621" y="0"/>
                    <a:pt x="19898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6023471" cy="286836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244255">
            <a:off x="14761696" y="8067750"/>
            <a:ext cx="1064640" cy="1758415"/>
          </a:xfrm>
          <a:custGeom>
            <a:avLst/>
            <a:gdLst/>
            <a:ahLst/>
            <a:cxnLst/>
            <a:rect r="r" b="b" t="t" l="l"/>
            <a:pathLst>
              <a:path h="1758415" w="1064640">
                <a:moveTo>
                  <a:pt x="0" y="0"/>
                </a:moveTo>
                <a:lnTo>
                  <a:pt x="1064641" y="0"/>
                </a:lnTo>
                <a:lnTo>
                  <a:pt x="1064641" y="1758415"/>
                </a:lnTo>
                <a:lnTo>
                  <a:pt x="0" y="17584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727055" y="5729877"/>
            <a:ext cx="4609198" cy="6434160"/>
          </a:xfrm>
          <a:custGeom>
            <a:avLst/>
            <a:gdLst/>
            <a:ahLst/>
            <a:cxnLst/>
            <a:rect r="r" b="b" t="t" l="l"/>
            <a:pathLst>
              <a:path h="6434160" w="4609198">
                <a:moveTo>
                  <a:pt x="0" y="0"/>
                </a:moveTo>
                <a:lnTo>
                  <a:pt x="4609198" y="0"/>
                </a:lnTo>
                <a:lnTo>
                  <a:pt x="4609198" y="6434160"/>
                </a:lnTo>
                <a:lnTo>
                  <a:pt x="0" y="64341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757656">
            <a:off x="-2268026" y="-422948"/>
            <a:ext cx="8967709" cy="2903296"/>
          </a:xfrm>
          <a:custGeom>
            <a:avLst/>
            <a:gdLst/>
            <a:ahLst/>
            <a:cxnLst/>
            <a:rect r="r" b="b" t="t" l="l"/>
            <a:pathLst>
              <a:path h="2903296" w="8967709">
                <a:moveTo>
                  <a:pt x="0" y="0"/>
                </a:moveTo>
                <a:lnTo>
                  <a:pt x="8967709" y="0"/>
                </a:lnTo>
                <a:lnTo>
                  <a:pt x="8967709" y="2903296"/>
                </a:lnTo>
                <a:lnTo>
                  <a:pt x="0" y="29032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367722" y="2752859"/>
            <a:ext cx="13056235" cy="4118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96"/>
              </a:lnSpc>
              <a:spcBef>
                <a:spcPct val="0"/>
              </a:spcBef>
            </a:pPr>
            <a:r>
              <a:rPr lang="en-US" sz="4711">
                <a:solidFill>
                  <a:srgbClr val="000000"/>
                </a:solidFill>
                <a:latin typeface="Repo Bold"/>
              </a:rPr>
              <a:t>We will choose cat boost model for my prediction as we can see after iterating over all the scaling method. We are getting better accuracy with Cat Boost machine learning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DAFxnJ14D4g</dc:identifier>
  <dcterms:modified xsi:type="dcterms:W3CDTF">2011-08-01T06:04:30Z</dcterms:modified>
  <cp:revision>1</cp:revision>
  <dc:title>White Creative Doodle Brainstorming Presentation</dc:title>
</cp:coreProperties>
</file>