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70" r:id="rId6"/>
    <p:sldId id="261" r:id="rId7"/>
    <p:sldId id="272" r:id="rId8"/>
    <p:sldId id="271" r:id="rId9"/>
    <p:sldId id="290" r:id="rId10"/>
    <p:sldId id="267" r:id="rId11"/>
    <p:sldId id="288" r:id="rId12"/>
    <p:sldId id="262" r:id="rId13"/>
    <p:sldId id="276" r:id="rId14"/>
    <p:sldId id="273" r:id="rId15"/>
    <p:sldId id="274" r:id="rId16"/>
    <p:sldId id="275" r:id="rId17"/>
    <p:sldId id="291" r:id="rId18"/>
    <p:sldId id="282" r:id="rId19"/>
    <p:sldId id="283" r:id="rId20"/>
    <p:sldId id="284" r:id="rId21"/>
    <p:sldId id="287" r:id="rId22"/>
    <p:sldId id="285" r:id="rId23"/>
    <p:sldId id="286" r:id="rId24"/>
    <p:sldId id="268" r:id="rId25"/>
    <p:sldId id="277" r:id="rId26"/>
    <p:sldId id="278" r:id="rId27"/>
    <p:sldId id="279" r:id="rId28"/>
    <p:sldId id="280" r:id="rId29"/>
    <p:sldId id="281" r:id="rId30"/>
    <p:sldId id="263" r:id="rId31"/>
    <p:sldId id="264" r:id="rId32"/>
    <p:sldId id="269" r:id="rId33"/>
    <p:sldId id="265"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H R" userId="7983b578-f558-47c6-b4e8-f37fe2d00165" providerId="ADAL" clId="{F77E8D0F-BDB2-4581-9F09-4FA904D138CC}"/>
    <pc:docChg chg="modSld">
      <pc:chgData name="Vinay H R" userId="7983b578-f558-47c6-b4e8-f37fe2d00165" providerId="ADAL" clId="{F77E8D0F-BDB2-4581-9F09-4FA904D138CC}" dt="2023-04-25T11:14:52.918" v="1" actId="20577"/>
      <pc:docMkLst>
        <pc:docMk/>
      </pc:docMkLst>
      <pc:sldChg chg="modSp mod">
        <pc:chgData name="Vinay H R" userId="7983b578-f558-47c6-b4e8-f37fe2d00165" providerId="ADAL" clId="{F77E8D0F-BDB2-4581-9F09-4FA904D138CC}" dt="2023-04-25T11:14:52.918" v="1" actId="20577"/>
        <pc:sldMkLst>
          <pc:docMk/>
          <pc:sldMk cId="1279900056" sldId="257"/>
        </pc:sldMkLst>
        <pc:spChg chg="mod">
          <ac:chgData name="Vinay H R" userId="7983b578-f558-47c6-b4e8-f37fe2d00165" providerId="ADAL" clId="{F77E8D0F-BDB2-4581-9F09-4FA904D138CC}" dt="2023-04-25T11:14:52.918" v="1" actId="20577"/>
          <ac:spMkLst>
            <pc:docMk/>
            <pc:sldMk cId="1279900056"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t>‹#›</a:t>
            </a:fld>
            <a:endParaRPr lang="en-US"/>
          </a:p>
        </p:txBody>
      </p:sp>
    </p:spTree>
    <p:extLst>
      <p:ext uri="{BB962C8B-B14F-4D97-AF65-F5344CB8AC3E}">
        <p14:creationId xmlns:p14="http://schemas.microsoft.com/office/powerpoint/2010/main" val="19310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1</a:t>
            </a:fld>
            <a:endParaRPr lang="en-IN"/>
          </a:p>
        </p:txBody>
      </p:sp>
      <p:sp>
        <p:nvSpPr>
          <p:cNvPr id="6" name="Footer Placeholder 5"/>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2548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AC33C6C5-4BC2-4FA6-8F6A-733A298C7688}" type="slidenum">
              <a:rPr lang="en-IN" smtClean="0"/>
              <a:pPr/>
              <a:t>2</a:t>
            </a:fld>
            <a:endParaRPr lang="en-IN"/>
          </a:p>
        </p:txBody>
      </p:sp>
      <p:sp>
        <p:nvSpPr>
          <p:cNvPr id="6" name="Footer Placeholder 5"/>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24006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3</a:t>
            </a:fld>
            <a:endParaRPr lang="en-IN"/>
          </a:p>
        </p:txBody>
      </p:sp>
      <p:sp>
        <p:nvSpPr>
          <p:cNvPr id="7" name="Footer Placeholder 6"/>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337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33C6C5-4BC2-4FA6-8F6A-733A298C7688}" type="slidenum">
              <a:rPr lang="en-IN" smtClean="0"/>
              <a:pPr/>
              <a:t>34</a:t>
            </a:fld>
            <a:endParaRPr lang="en-IN"/>
          </a:p>
        </p:txBody>
      </p:sp>
      <p:sp>
        <p:nvSpPr>
          <p:cNvPr id="5" name="Footer Placeholder 4"/>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34968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3048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10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54336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7782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6825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24246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Dept. of CSE,RNSIT</a:t>
            </a:r>
          </a:p>
        </p:txBody>
      </p:sp>
      <p:sp>
        <p:nvSpPr>
          <p:cNvPr id="8" name="Footer Placeholder 7"/>
          <p:cNvSpPr>
            <a:spLocks noGrp="1"/>
          </p:cNvSpPr>
          <p:nvPr>
            <p:ph type="ftr" sz="quarter" idx="11"/>
          </p:nvPr>
        </p:nvSpPr>
        <p:spPr/>
        <p:txBody>
          <a:bodyPr/>
          <a:lstStyle/>
          <a:p>
            <a:r>
              <a:rPr lang="en-US"/>
              <a:t>2018 - 19</a:t>
            </a:r>
          </a:p>
        </p:txBody>
      </p:sp>
      <p:sp>
        <p:nvSpPr>
          <p:cNvPr id="9" name="Slide Number Placeholder 8"/>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6239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Dept. of CSE,RNSIT</a:t>
            </a:r>
          </a:p>
        </p:txBody>
      </p:sp>
      <p:sp>
        <p:nvSpPr>
          <p:cNvPr id="4" name="Footer Placeholder 3"/>
          <p:cNvSpPr>
            <a:spLocks noGrp="1"/>
          </p:cNvSpPr>
          <p:nvPr>
            <p:ph type="ftr" sz="quarter" idx="11"/>
          </p:nvPr>
        </p:nvSpPr>
        <p:spPr/>
        <p:txBody>
          <a:bodyPr/>
          <a:lstStyle/>
          <a:p>
            <a:r>
              <a:rPr lang="en-US"/>
              <a:t>2018 - 19</a:t>
            </a:r>
          </a:p>
        </p:txBody>
      </p:sp>
      <p:sp>
        <p:nvSpPr>
          <p:cNvPr id="5" name="Slide Number Placeholder 4"/>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6181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Dept. of CSE,RNSIT</a:t>
            </a:r>
          </a:p>
        </p:txBody>
      </p:sp>
      <p:sp>
        <p:nvSpPr>
          <p:cNvPr id="3" name="Footer Placeholder 2"/>
          <p:cNvSpPr>
            <a:spLocks noGrp="1"/>
          </p:cNvSpPr>
          <p:nvPr>
            <p:ph type="ftr" sz="quarter" idx="11"/>
          </p:nvPr>
        </p:nvSpPr>
        <p:spPr/>
        <p:txBody>
          <a:bodyPr/>
          <a:lstStyle/>
          <a:p>
            <a:r>
              <a:rPr lang="en-US"/>
              <a:t>2018 - 19</a:t>
            </a:r>
          </a:p>
        </p:txBody>
      </p:sp>
      <p:sp>
        <p:nvSpPr>
          <p:cNvPr id="4" name="Slide Number Placeholder 3"/>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9714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38740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84544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Dept. of CSE,RNSIT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2018 - 19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t>‹#›</a:t>
            </a:fld>
            <a:endParaRPr lang="en-US"/>
          </a:p>
        </p:txBody>
      </p:sp>
    </p:spTree>
    <p:extLst>
      <p:ext uri="{BB962C8B-B14F-4D97-AF65-F5344CB8AC3E}">
        <p14:creationId xmlns:p14="http://schemas.microsoft.com/office/powerpoint/2010/main" val="210668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632125"/>
            <a:ext cx="7772400" cy="1511123"/>
          </a:xfrm>
        </p:spPr>
        <p:txBody>
          <a:bodyPr>
            <a:noAutofit/>
          </a:bodyPr>
          <a:lstStyle/>
          <a:p>
            <a:pPr>
              <a:lnSpc>
                <a:spcPct val="100000"/>
              </a:lnSpc>
            </a:pPr>
            <a:r>
              <a:rPr lang="en-US" sz="2400" b="1" dirty="0">
                <a:latin typeface="Times New Roman" pitchFamily="18" charset="0"/>
                <a:cs typeface="Times New Roman" pitchFamily="18" charset="0"/>
              </a:rPr>
              <a:t>Project Presentation &amp; Demonstration</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on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Sentimental analysis of Twitter Data on Economic Crisis During COVID-19</a:t>
            </a:r>
            <a:br>
              <a:rPr lang="en-US" sz="2400" b="1" dirty="0">
                <a:latin typeface="Times New Roman" pitchFamily="18" charset="0"/>
                <a:cs typeface="Times New Roman" pitchFamily="18" charset="0"/>
              </a:rPr>
            </a:br>
            <a:endParaRPr lang="en-IN" sz="2400" b="1"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905713" y="3214686"/>
            <a:ext cx="3475908" cy="1214446"/>
          </a:xfrm>
        </p:spPr>
        <p:txBody>
          <a:bodyPr>
            <a:normAutofit fontScale="92500" lnSpcReduction="10000"/>
          </a:bodyPr>
          <a:lstStyle/>
          <a:p>
            <a:pPr algn="l"/>
            <a:r>
              <a:rPr lang="en-US" sz="2800" dirty="0">
                <a:latin typeface="Times New Roman" pitchFamily="18" charset="0"/>
                <a:cs typeface="Times New Roman" pitchFamily="18" charset="0"/>
              </a:rPr>
              <a:t> </a:t>
            </a:r>
            <a:r>
              <a:rPr lang="en-US" dirty="0">
                <a:latin typeface="Times New Roman" pitchFamily="18" charset="0"/>
                <a:cs typeface="Times New Roman" pitchFamily="18" charset="0"/>
              </a:rPr>
              <a:t>Students:          </a:t>
            </a:r>
            <a:endParaRPr lang="en-US" sz="2000" dirty="0">
              <a:latin typeface="Times New Roman" pitchFamily="18" charset="0"/>
              <a:cs typeface="Times New Roman" pitchFamily="18" charset="0"/>
            </a:endParaRPr>
          </a:p>
          <a:p>
            <a:pPr algn="l">
              <a:spcBef>
                <a:spcPts val="0"/>
              </a:spcBef>
            </a:pPr>
            <a:r>
              <a:rPr lang="en-US" sz="2000" b="1" dirty="0">
                <a:latin typeface="Times New Roman" pitchFamily="18" charset="0"/>
                <a:cs typeface="Times New Roman" pitchFamily="18" charset="0"/>
              </a:rPr>
              <a:t>1.Vinay D </a:t>
            </a:r>
            <a:r>
              <a:rPr lang="en-US" sz="2000" dirty="0">
                <a:latin typeface="Times New Roman" pitchFamily="18" charset="0"/>
                <a:cs typeface="Times New Roman" pitchFamily="18" charset="0"/>
              </a:rPr>
              <a:t>(1RN19CS181)</a:t>
            </a:r>
          </a:p>
          <a:p>
            <a:pPr algn="l">
              <a:spcBef>
                <a:spcPts val="0"/>
              </a:spcBef>
            </a:pPr>
            <a:r>
              <a:rPr lang="en-US" sz="2000" b="1" dirty="0">
                <a:latin typeface="Times New Roman" pitchFamily="18" charset="0"/>
                <a:cs typeface="Times New Roman" pitchFamily="18" charset="0"/>
              </a:rPr>
              <a:t>2.Vinay H R </a:t>
            </a:r>
            <a:r>
              <a:rPr lang="en-US" sz="2000" dirty="0">
                <a:latin typeface="Times New Roman" pitchFamily="18" charset="0"/>
                <a:cs typeface="Times New Roman" pitchFamily="18" charset="0"/>
              </a:rPr>
              <a:t>(1RN19CS182)</a:t>
            </a:r>
          </a:p>
          <a:p>
            <a:pPr algn="l">
              <a:spcBef>
                <a:spcPts val="0"/>
              </a:spcBef>
            </a:pPr>
            <a:r>
              <a:rPr lang="en-US" sz="2000" b="1" dirty="0">
                <a:latin typeface="Times New Roman" pitchFamily="18" charset="0"/>
                <a:cs typeface="Times New Roman" pitchFamily="18" charset="0"/>
              </a:rPr>
              <a:t>3.Vivek S Hegde</a:t>
            </a:r>
            <a:r>
              <a:rPr lang="en-US" sz="2000" b="1">
                <a:latin typeface="Times New Roman" pitchFamily="18" charset="0"/>
                <a:cs typeface="Times New Roman" pitchFamily="18" charset="0"/>
              </a:rPr>
              <a:t>(</a:t>
            </a:r>
            <a:r>
              <a:rPr lang="en-US" sz="2000">
                <a:latin typeface="Times New Roman" pitchFamily="18" charset="0"/>
                <a:cs typeface="Times New Roman" pitchFamily="18" charset="0"/>
              </a:rPr>
              <a:t>1RN19CS186)</a:t>
            </a: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4" name="TextBox 3"/>
          <p:cNvSpPr txBox="1"/>
          <p:nvPr/>
        </p:nvSpPr>
        <p:spPr>
          <a:xfrm>
            <a:off x="6708449" y="3143248"/>
            <a:ext cx="3905428" cy="1200329"/>
          </a:xfrm>
          <a:prstGeom prst="rect">
            <a:avLst/>
          </a:prstGeom>
          <a:noFill/>
        </p:spPr>
        <p:txBody>
          <a:bodyPr wrap="square" rtlCol="0">
            <a:spAutoFit/>
          </a:bodyPr>
          <a:lstStyle/>
          <a:p>
            <a:r>
              <a:rPr lang="en-US" sz="2000" dirty="0">
                <a:latin typeface="Times New Roman" pitchFamily="18" charset="0"/>
                <a:cs typeface="Times New Roman" pitchFamily="18" charset="0"/>
              </a:rPr>
              <a:t>Guide:</a:t>
            </a:r>
          </a:p>
          <a:p>
            <a:r>
              <a:rPr lang="en-US" sz="2000" dirty="0">
                <a:latin typeface="Times New Roman" pitchFamily="18" charset="0"/>
                <a:cs typeface="Times New Roman" pitchFamily="18" charset="0"/>
              </a:rPr>
              <a:t>Prof. </a:t>
            </a:r>
            <a:r>
              <a:rPr lang="en-US" sz="2000" dirty="0" err="1">
                <a:latin typeface="Times New Roman" pitchFamily="18" charset="0"/>
                <a:cs typeface="Times New Roman" pitchFamily="18" charset="0"/>
              </a:rPr>
              <a:t>Phanikanth</a:t>
            </a:r>
            <a:r>
              <a:rPr lang="en-US" sz="2000" dirty="0">
                <a:latin typeface="Times New Roman" pitchFamily="18" charset="0"/>
                <a:cs typeface="Times New Roman" pitchFamily="18" charset="0"/>
              </a:rPr>
              <a:t> K V</a:t>
            </a:r>
          </a:p>
          <a:p>
            <a:r>
              <a:rPr lang="en-US" sz="1600" dirty="0">
                <a:latin typeface="Times New Roman" pitchFamily="18" charset="0"/>
                <a:cs typeface="Times New Roman" pitchFamily="18" charset="0"/>
              </a:rPr>
              <a:t>Asst. Prof. Dept. of CSE, RNSIT</a:t>
            </a:r>
          </a:p>
          <a:p>
            <a:endParaRPr lang="en-US" sz="1600" dirty="0">
              <a:latin typeface="Times New Roman" pitchFamily="18" charset="0"/>
              <a:cs typeface="Times New Roman" pitchFamily="18" charset="0"/>
            </a:endParaRPr>
          </a:p>
        </p:txBody>
      </p:sp>
      <p:sp>
        <p:nvSpPr>
          <p:cNvPr id="2457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extLst>
              <p:ext uri="{D42A27DB-BD31-4B8C-83A1-F6EECF244321}">
                <p14:modId xmlns:p14="http://schemas.microsoft.com/office/powerpoint/2010/main" val="3151857557"/>
              </p:ext>
            </p:extLst>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name="Picture" r:id="rId3" imgW="1408176" imgH="2011680" progId="Word.Picture.8">
                  <p:embed/>
                </p:oleObj>
              </mc:Choice>
              <mc:Fallback>
                <p:oleObj name="Picture" r:id="rId3" imgW="1408176" imgH="2011680" progId="Word.Picture.8">
                  <p:embed/>
                  <p:pic>
                    <p:nvPicPr>
                      <p:cNvPr id="2457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34" y="336036"/>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088301" y="5454571"/>
            <a:ext cx="8072494" cy="1107996"/>
          </a:xfrm>
          <a:prstGeom prst="rect">
            <a:avLst/>
          </a:prstGeom>
        </p:spPr>
        <p:txBody>
          <a:bodyPr wrap="square">
            <a:spAutoFit/>
          </a:bodyPr>
          <a:lstStyle/>
          <a:p>
            <a:pPr lvl="0" algn="ctr" fontAlgn="base">
              <a:spcBef>
                <a:spcPct val="0"/>
              </a:spcBef>
              <a:spcAft>
                <a:spcPct val="0"/>
              </a:spcAft>
            </a:pPr>
            <a:r>
              <a:rPr lang="en-US" b="1" dirty="0">
                <a:solidFill>
                  <a:srgbClr val="800000"/>
                </a:solidFill>
                <a:latin typeface="Times New Roman" pitchFamily="18" charset="0"/>
                <a:ea typeface="Times New Roman" pitchFamily="18" charset="0"/>
                <a:cs typeface="Times New Roman" pitchFamily="18" charset="0"/>
              </a:rPr>
              <a:t>Department of Computer Science and Engineering</a:t>
            </a:r>
            <a:endParaRPr lang="en-US" dirty="0">
              <a:latin typeface="Times New Roman" pitchFamily="18" charset="0"/>
              <a:cs typeface="Times New Roman" pitchFamily="18" charset="0"/>
            </a:endParaRPr>
          </a:p>
          <a:p>
            <a:pPr lvl="0" algn="ctr" eaLnBrk="0" fontAlgn="base" hangingPunct="0">
              <a:spcBef>
                <a:spcPct val="0"/>
              </a:spcBef>
              <a:spcAft>
                <a:spcPct val="0"/>
              </a:spcAft>
            </a:pPr>
            <a:r>
              <a:rPr lang="en-US" sz="2800" b="1" dirty="0">
                <a:solidFill>
                  <a:srgbClr val="800000"/>
                </a:solidFill>
                <a:latin typeface="Times New Roman" pitchFamily="18" charset="0"/>
                <a:ea typeface="Times New Roman" pitchFamily="18" charset="0"/>
                <a:cs typeface="Times New Roman" pitchFamily="18" charset="0"/>
              </a:rPr>
              <a:t> RNS INSTITUTE OF TECHNOLOGY</a:t>
            </a:r>
          </a:p>
          <a:p>
            <a:pPr lvl="0" algn="ctr" eaLnBrk="0" fontAlgn="base" hangingPunct="0">
              <a:spcBef>
                <a:spcPct val="0"/>
              </a:spcBef>
              <a:spcAft>
                <a:spcPct val="0"/>
              </a:spcAft>
            </a:pPr>
            <a:r>
              <a:rPr lang="en-US" sz="2000" b="1" dirty="0">
                <a:solidFill>
                  <a:srgbClr val="800000"/>
                </a:solidFill>
                <a:latin typeface="Times New Roman" pitchFamily="18" charset="0"/>
                <a:cs typeface="Times New Roman" pitchFamily="18" charset="0"/>
              </a:rPr>
              <a:t>2022-23</a:t>
            </a:r>
            <a:endParaRPr lang="en-US" sz="2000" dirty="0">
              <a:latin typeface="Times New Roman" pitchFamily="18" charset="0"/>
              <a:cs typeface="Times New Roman" pitchFamily="18" charset="0"/>
            </a:endParaRPr>
          </a:p>
        </p:txBody>
      </p:sp>
      <p:pic>
        <p:nvPicPr>
          <p:cNvPr id="24580" name="Picture 1" descr="G:\RNSITLOGO.jpg"/>
          <p:cNvPicPr>
            <a:picLocks noChangeAspect="1" noChangeArrowheads="1"/>
          </p:cNvPicPr>
          <p:nvPr/>
        </p:nvPicPr>
        <p:blipFill>
          <a:blip r:embed="rId5" cstate="print"/>
          <a:srcRect/>
          <a:stretch>
            <a:fillRect/>
          </a:stretch>
        </p:blipFill>
        <p:spPr bwMode="auto">
          <a:xfrm>
            <a:off x="5595934" y="4248565"/>
            <a:ext cx="1000132" cy="1070141"/>
          </a:xfrm>
          <a:prstGeom prst="rect">
            <a:avLst/>
          </a:prstGeom>
          <a:noFill/>
          <a:ln w="9525">
            <a:noFill/>
            <a:miter lim="800000"/>
            <a:headEnd/>
            <a:tailEnd/>
          </a:ln>
        </p:spPr>
      </p:pic>
    </p:spTree>
    <p:extLst>
      <p:ext uri="{BB962C8B-B14F-4D97-AF65-F5344CB8AC3E}">
        <p14:creationId xmlns:p14="http://schemas.microsoft.com/office/powerpoint/2010/main" val="127990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8038" y="239282"/>
            <a:ext cx="9975761" cy="5414543"/>
          </a:xfrm>
        </p:spPr>
        <p:txBody>
          <a:bodyPr>
            <a:normAutofit/>
          </a:bodyPr>
          <a:lstStyle/>
          <a:p>
            <a:pPr marL="457200" lvl="1" indent="0">
              <a:lnSpc>
                <a:spcPct val="150000"/>
              </a:lnSpc>
              <a:buNone/>
            </a:pPr>
            <a:r>
              <a:rPr lang="en-US" sz="3400" b="1" dirty="0">
                <a:latin typeface="Times New Roman" panose="02020603050405020304" pitchFamily="18" charset="0"/>
                <a:cs typeface="Times New Roman" pitchFamily="18" charset="0"/>
              </a:rPr>
              <a:t>Libraries used / API’s</a:t>
            </a:r>
          </a:p>
          <a:p>
            <a:pPr marL="457200" lvl="1" indent="0">
              <a:lnSpc>
                <a:spcPct val="150000"/>
              </a:lnSpc>
              <a:buNone/>
            </a:pPr>
            <a:r>
              <a:rPr lang="en-US" b="1" dirty="0">
                <a:latin typeface="Times New Roman" panose="02020603050405020304" pitchFamily="18" charset="0"/>
                <a:cs typeface="Times New Roman" panose="02020603050405020304" pitchFamily="18" charset="0"/>
              </a:rPr>
              <a:t>Tweepy</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Tweepy is a Python library that provides a simple interface for accessing the Twitter API. The Twitter API allows developers to programmatically access a wide range of Twitter data, including tweets, user profiles, and follower lists, and more. Tweepy simplifies the process of interacting with the Twitter API by ways to authenticate, build requests, and parse responses.  Tweepy provides a simple interface for handling real-time streaming of Twitter data, such as tweets matching specific keywords in query or hashtags to search.</a:t>
            </a: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10</a:t>
            </a:fld>
            <a:endParaRPr lang="en-IN"/>
          </a:p>
        </p:txBody>
      </p:sp>
    </p:spTree>
    <p:extLst>
      <p:ext uri="{BB962C8B-B14F-4D97-AF65-F5344CB8AC3E}">
        <p14:creationId xmlns:p14="http://schemas.microsoft.com/office/powerpoint/2010/main" val="332072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462"/>
            <a:ext cx="10515600" cy="5997501"/>
          </a:xfrm>
        </p:spPr>
        <p:txBody>
          <a:bodyPr>
            <a:normAutofit/>
          </a:bodyPr>
          <a:lstStyle/>
          <a:p>
            <a:pPr marL="0" lvl="1" indent="0">
              <a:spcBef>
                <a:spcPts val="1000"/>
              </a:spcBef>
              <a:buNone/>
            </a:pPr>
            <a:r>
              <a:rPr lang="en-US" b="1" dirty="0">
                <a:latin typeface="Times New Roman" panose="02020603050405020304" pitchFamily="18" charset="0"/>
                <a:cs typeface="Times New Roman" panose="02020603050405020304" pitchFamily="18" charset="0"/>
              </a:rPr>
              <a:t>SNScrape</a:t>
            </a:r>
            <a:r>
              <a:rPr lang="en-US" dirty="0">
                <a:latin typeface="Times New Roman" panose="02020603050405020304" pitchFamily="18" charset="0"/>
                <a:cs typeface="Times New Roman" panose="02020603050405020304" pitchFamily="18" charset="0"/>
              </a:rPr>
              <a:t> </a:t>
            </a:r>
          </a:p>
          <a:p>
            <a:pPr marL="0" lvl="1" indent="0" algn="just">
              <a:lnSpc>
                <a:spcPct val="150000"/>
              </a:lnSpc>
              <a:spcBef>
                <a:spcPts val="1000"/>
              </a:spcBef>
              <a:buNone/>
            </a:pPr>
            <a:r>
              <a:rPr lang="en-US" sz="1900" dirty="0">
                <a:latin typeface="Times New Roman" panose="02020603050405020304" pitchFamily="18" charset="0"/>
                <a:cs typeface="Times New Roman" panose="02020603050405020304" pitchFamily="18" charset="0"/>
              </a:rPr>
              <a:t>SNScrape is a Python library that is used for scraping social media data from various platforms such as Twitter, Instagram, and YouTube. It provides an alternative way to collect data from social media platforms that do not offer a public API or limit access to their API. SNScrape works by scraping the HTML code of a social media page and extracting relevant information such as tweets, Instagram posts, and YouTube videos. SNScrape is particularly useful for need to collect large amounts of social media data for analysis. It can be used to collect data for sentiment analysis, trend analysis, or any other type of analysis that requires social media data. It is compatible with major OS distributions like Windows, Linux and macOS.</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2012 - 23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11</a:t>
            </a:fld>
            <a:endParaRPr lang="en-US"/>
          </a:p>
        </p:txBody>
      </p:sp>
    </p:spTree>
    <p:extLst>
      <p:ext uri="{BB962C8B-B14F-4D97-AF65-F5344CB8AC3E}">
        <p14:creationId xmlns:p14="http://schemas.microsoft.com/office/powerpoint/2010/main" val="175803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6546"/>
          </a:xfrm>
        </p:spPr>
        <p:txBody>
          <a:bodyPr>
            <a:normAutofit fontScale="90000"/>
          </a:bodyPr>
          <a:lstStyle/>
          <a:p>
            <a:pPr algn="ctr"/>
            <a:br>
              <a:rPr lang="en-US"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IMPLEMENTATION</a:t>
            </a:r>
            <a:br>
              <a:rPr lang="en-US" sz="3600" b="1" dirty="0">
                <a:solidFill>
                  <a:srgbClr val="C00000"/>
                </a:solidFill>
                <a:latin typeface="Times New Roman" pitchFamily="18" charset="0"/>
                <a:cs typeface="Times New Roman" pitchFamily="18" charset="0"/>
              </a:rPr>
            </a:br>
            <a:endParaRPr lang="en-US" b="1" dirty="0">
              <a:solidFill>
                <a:srgbClr val="C00000"/>
              </a:solidFill>
            </a:endParaRPr>
          </a:p>
        </p:txBody>
      </p:sp>
      <p:sp>
        <p:nvSpPr>
          <p:cNvPr id="3" name="Content Placeholder 2"/>
          <p:cNvSpPr>
            <a:spLocks noGrp="1"/>
          </p:cNvSpPr>
          <p:nvPr>
            <p:ph idx="1"/>
          </p:nvPr>
        </p:nvSpPr>
        <p:spPr>
          <a:xfrm>
            <a:off x="838200" y="871672"/>
            <a:ext cx="10515600" cy="5305291"/>
          </a:xfrm>
        </p:spPr>
        <p:txBody>
          <a:bodyPr>
            <a:normAutofit/>
          </a:bodyPr>
          <a:lstStyle/>
          <a:p>
            <a:pPr marL="457200" lvl="1" indent="0" algn="just">
              <a:lnSpc>
                <a:spcPct val="150000"/>
              </a:lnSpc>
              <a:buNone/>
            </a:pPr>
            <a:r>
              <a:rPr lang="en-US" sz="2600" b="1" dirty="0">
                <a:latin typeface="Times New Roman" panose="02020603050405020304" pitchFamily="18" charset="0"/>
                <a:cs typeface="Times New Roman" pitchFamily="18" charset="0"/>
              </a:rPr>
              <a:t>Algorithms</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Support Vector Classifier</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1900" dirty="0">
                <a:latin typeface="Times New Roman" panose="02020603050405020304" pitchFamily="18" charset="0"/>
                <a:cs typeface="Times New Roman" panose="02020603050405020304" pitchFamily="18" charset="0"/>
              </a:rPr>
              <a:t>Support Vector Machine (SVM) is a supervised machine learning algorithm used for both classification and regression. </a:t>
            </a:r>
          </a:p>
          <a:p>
            <a:pPr algn="just">
              <a:lnSpc>
                <a:spcPct val="150000"/>
              </a:lnSpc>
            </a:pPr>
            <a:r>
              <a:rPr lang="en-US" sz="1900" dirty="0">
                <a:latin typeface="Times New Roman" panose="02020603050405020304" pitchFamily="18" charset="0"/>
                <a:cs typeface="Times New Roman" panose="02020603050405020304" pitchFamily="18" charset="0"/>
              </a:rPr>
              <a:t>The objective of SVM algorithm is to find a hyper plane in an N-dimensional space that distinctly classifies the data points. </a:t>
            </a:r>
          </a:p>
          <a:p>
            <a:pPr algn="just">
              <a:lnSpc>
                <a:spcPct val="150000"/>
              </a:lnSpc>
            </a:pPr>
            <a:r>
              <a:rPr lang="en-US" sz="1900" dirty="0">
                <a:latin typeface="Times New Roman" panose="02020603050405020304" pitchFamily="18" charset="0"/>
                <a:cs typeface="Times New Roman" panose="02020603050405020304" pitchFamily="18" charset="0"/>
              </a:rPr>
              <a:t>The dimension of the hyper plane depends upon the number of features. </a:t>
            </a:r>
          </a:p>
          <a:p>
            <a:pPr algn="just">
              <a:lnSpc>
                <a:spcPct val="150000"/>
              </a:lnSpc>
            </a:pPr>
            <a:r>
              <a:rPr lang="en-US" sz="1900" dirty="0">
                <a:latin typeface="Times New Roman" panose="02020603050405020304" pitchFamily="18" charset="0"/>
                <a:cs typeface="Times New Roman" panose="02020603050405020304" pitchFamily="18" charset="0"/>
              </a:rPr>
              <a:t>If the number of input features is two, then the hyper plane is just a line. If it is three, then the hyper plane becomes a 2-D plane. It becomes difficult to imagine when it exceeds three.</a:t>
            </a: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12</a:t>
            </a:fld>
            <a:endParaRPr lang="en-IN"/>
          </a:p>
        </p:txBody>
      </p:sp>
    </p:spTree>
    <p:extLst>
      <p:ext uri="{BB962C8B-B14F-4D97-AF65-F5344CB8AC3E}">
        <p14:creationId xmlns:p14="http://schemas.microsoft.com/office/powerpoint/2010/main" val="125622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13</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477" y="1087505"/>
            <a:ext cx="6588148" cy="4544155"/>
          </a:xfrm>
          <a:prstGeom prst="rect">
            <a:avLst/>
          </a:prstGeom>
        </p:spPr>
      </p:pic>
    </p:spTree>
    <p:extLst>
      <p:ext uri="{BB962C8B-B14F-4D97-AF65-F5344CB8AC3E}">
        <p14:creationId xmlns:p14="http://schemas.microsoft.com/office/powerpoint/2010/main" val="17247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736"/>
            <a:ext cx="9991725" cy="5893839"/>
          </a:xfrm>
        </p:spPr>
        <p:txBody>
          <a:bodyPr>
            <a:normAutofit fontScale="70000" lnSpcReduction="20000"/>
          </a:bodyPr>
          <a:lstStyle/>
          <a:p>
            <a:pPr marL="0" indent="0">
              <a:lnSpc>
                <a:spcPct val="170000"/>
              </a:lnSpc>
              <a:buNone/>
            </a:pPr>
            <a:r>
              <a:rPr lang="en-US" sz="3400" b="1" dirty="0">
                <a:latin typeface="Times New Roman" panose="02020603050405020304" pitchFamily="18" charset="0"/>
                <a:cs typeface="Times New Roman" panose="02020603050405020304" pitchFamily="18" charset="0"/>
              </a:rPr>
              <a:t>Naive Bayes: Bayes Theorem:</a:t>
            </a:r>
            <a:endParaRPr lang="en-US" sz="3400" dirty="0">
              <a:latin typeface="Times New Roman" panose="02020603050405020304" pitchFamily="18" charset="0"/>
              <a:cs typeface="Times New Roman" panose="02020603050405020304" pitchFamily="18" charset="0"/>
            </a:endParaRPr>
          </a:p>
          <a:p>
            <a:pPr algn="just">
              <a:lnSpc>
                <a:spcPct val="170000"/>
              </a:lnSpc>
            </a:pPr>
            <a:r>
              <a:rPr lang="en-US" sz="2700" dirty="0">
                <a:latin typeface="Times New Roman" panose="02020603050405020304" pitchFamily="18" charset="0"/>
                <a:cs typeface="Times New Roman" panose="02020603050405020304" pitchFamily="18" charset="0"/>
              </a:rPr>
              <a:t>Naïve Bayes Algorithm is based on Bayes' theorem is also known as Bayes' Rule or Bayes' law, which is used to determine the probability of a hypothesis with prior knowledge. It depends on the conditional probability.</a:t>
            </a:r>
          </a:p>
          <a:p>
            <a:pPr algn="just">
              <a:lnSpc>
                <a:spcPct val="170000"/>
              </a:lnSpc>
            </a:pPr>
            <a:r>
              <a:rPr lang="en-US" sz="2700" dirty="0">
                <a:latin typeface="Times New Roman" panose="02020603050405020304" pitchFamily="18" charset="0"/>
                <a:cs typeface="Times New Roman" panose="02020603050405020304" pitchFamily="18" charset="0"/>
              </a:rPr>
              <a:t>The formula for Bayes' theorem is given as:	</a:t>
            </a:r>
          </a:p>
          <a:p>
            <a:pPr algn="just">
              <a:lnSpc>
                <a:spcPct val="170000"/>
              </a:lnSpc>
            </a:pPr>
            <a:r>
              <a:rPr lang="en-US" sz="2700" b="1" dirty="0">
                <a:latin typeface="Times New Roman" panose="02020603050405020304" pitchFamily="18" charset="0"/>
                <a:cs typeface="Times New Roman" panose="02020603050405020304" pitchFamily="18" charset="0"/>
              </a:rPr>
              <a:t>P(A | B) = (P(B | A)P(A)) / P(B)</a:t>
            </a:r>
            <a:r>
              <a:rPr lang="en-US" sz="2700" dirty="0">
                <a:latin typeface="Times New Roman" panose="02020603050405020304" pitchFamily="18" charset="0"/>
                <a:cs typeface="Times New Roman" panose="02020603050405020304" pitchFamily="18" charset="0"/>
              </a:rPr>
              <a:t> </a:t>
            </a:r>
          </a:p>
          <a:p>
            <a:pPr algn="just">
              <a:lnSpc>
                <a:spcPct val="170000"/>
              </a:lnSpc>
            </a:pPr>
            <a:r>
              <a:rPr lang="en-US" sz="2700" b="1" dirty="0">
                <a:latin typeface="Times New Roman" panose="02020603050405020304" pitchFamily="18" charset="0"/>
                <a:cs typeface="Times New Roman" panose="02020603050405020304" pitchFamily="18" charset="0"/>
              </a:rPr>
              <a:t>P (A | B) is Posterior probability: </a:t>
            </a:r>
            <a:r>
              <a:rPr lang="en-US" sz="2700" dirty="0">
                <a:latin typeface="Times New Roman" panose="02020603050405020304" pitchFamily="18" charset="0"/>
                <a:cs typeface="Times New Roman" panose="02020603050405020304" pitchFamily="18" charset="0"/>
              </a:rPr>
              <a:t>Probability of hypothesis A on the observed event B.</a:t>
            </a:r>
          </a:p>
          <a:p>
            <a:pPr algn="just">
              <a:lnSpc>
                <a:spcPct val="170000"/>
              </a:lnSpc>
            </a:pPr>
            <a:r>
              <a:rPr lang="en-US" sz="2700" b="1" dirty="0">
                <a:latin typeface="Times New Roman" panose="02020603050405020304" pitchFamily="18" charset="0"/>
                <a:cs typeface="Times New Roman" panose="02020603050405020304" pitchFamily="18" charset="0"/>
              </a:rPr>
              <a:t>P (B | A) is Likelihood probability: </a:t>
            </a:r>
            <a:r>
              <a:rPr lang="en-US" sz="2700" dirty="0">
                <a:latin typeface="Times New Roman" panose="02020603050405020304" pitchFamily="18" charset="0"/>
                <a:cs typeface="Times New Roman" panose="02020603050405020304" pitchFamily="18" charset="0"/>
              </a:rPr>
              <a:t>Probability of the evidence given that the probability of               a hypothesis is true.</a:t>
            </a:r>
          </a:p>
          <a:p>
            <a:pPr algn="just">
              <a:lnSpc>
                <a:spcPct val="170000"/>
              </a:lnSpc>
            </a:pPr>
            <a:r>
              <a:rPr lang="en-US" sz="2700" b="1" dirty="0">
                <a:latin typeface="Times New Roman" panose="02020603050405020304" pitchFamily="18" charset="0"/>
                <a:cs typeface="Times New Roman" panose="02020603050405020304" pitchFamily="18" charset="0"/>
              </a:rPr>
              <a:t>P (A) is Prior Probability: </a:t>
            </a:r>
            <a:r>
              <a:rPr lang="en-US" sz="2700" dirty="0">
                <a:latin typeface="Times New Roman" panose="02020603050405020304" pitchFamily="18" charset="0"/>
                <a:cs typeface="Times New Roman" panose="02020603050405020304" pitchFamily="18" charset="0"/>
              </a:rPr>
              <a:t>Probability of hypothesis before observing the evidence.</a:t>
            </a:r>
          </a:p>
          <a:p>
            <a:pPr algn="just">
              <a:lnSpc>
                <a:spcPct val="170000"/>
              </a:lnSpc>
            </a:pPr>
            <a:r>
              <a:rPr lang="en-US" sz="2700" b="1" dirty="0">
                <a:latin typeface="Times New Roman" panose="02020603050405020304" pitchFamily="18" charset="0"/>
                <a:cs typeface="Times New Roman" panose="02020603050405020304" pitchFamily="18" charset="0"/>
              </a:rPr>
              <a:t>P (B) is Marginal Probability:</a:t>
            </a:r>
            <a:r>
              <a:rPr lang="en-US" sz="2700" dirty="0">
                <a:latin typeface="Times New Roman" panose="02020603050405020304" pitchFamily="18" charset="0"/>
                <a:cs typeface="Times New Roman" panose="02020603050405020304" pitchFamily="18" charset="0"/>
              </a:rPr>
              <a:t> Probability of Evidence.</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14</a:t>
            </a:fld>
            <a:endParaRPr lang="en-US"/>
          </a:p>
        </p:txBody>
      </p:sp>
    </p:spTree>
    <p:extLst>
      <p:ext uri="{BB962C8B-B14F-4D97-AF65-F5344CB8AC3E}">
        <p14:creationId xmlns:p14="http://schemas.microsoft.com/office/powerpoint/2010/main" val="1531305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50000"/>
              </a:lnSpc>
              <a:buNone/>
            </a:pPr>
            <a:r>
              <a:rPr lang="en-US" sz="1900" dirty="0">
                <a:latin typeface="Times New Roman" panose="02020603050405020304" pitchFamily="18" charset="0"/>
                <a:cs typeface="Times New Roman" panose="02020603050405020304" pitchFamily="18" charset="0"/>
              </a:rPr>
              <a:t>The prior </a:t>
            </a:r>
            <a:r>
              <a:rPr lang="en-US" sz="1900" i="1" dirty="0">
                <a:latin typeface="Times New Roman" panose="02020603050405020304" pitchFamily="18" charset="0"/>
                <a:cs typeface="Times New Roman" panose="02020603050405020304" pitchFamily="18" charset="0"/>
              </a:rPr>
              <a:t>P(y)</a:t>
            </a:r>
            <a:r>
              <a:rPr lang="en-US" sz="1900" dirty="0">
                <a:latin typeface="Times New Roman" panose="02020603050405020304" pitchFamily="18" charset="0"/>
                <a:cs typeface="Times New Roman" panose="02020603050405020304" pitchFamily="18" charset="0"/>
              </a:rPr>
              <a:t> is easy to estimate from a dataset, but the conditional probability of the observation based on the class </a:t>
            </a:r>
            <a:r>
              <a:rPr lang="en-US" sz="1900" i="1" dirty="0">
                <a:latin typeface="Times New Roman" panose="02020603050405020304" pitchFamily="18" charset="0"/>
                <a:cs typeface="Times New Roman" panose="02020603050405020304" pitchFamily="18" charset="0"/>
              </a:rPr>
              <a:t>P(x1, x2, …, </a:t>
            </a:r>
            <a:r>
              <a:rPr lang="en-US" sz="1900" i="1" dirty="0" err="1">
                <a:latin typeface="Times New Roman" panose="02020603050405020304" pitchFamily="18" charset="0"/>
                <a:cs typeface="Times New Roman" panose="02020603050405020304" pitchFamily="18" charset="0"/>
              </a:rPr>
              <a:t>xn</a:t>
            </a:r>
            <a:r>
              <a:rPr lang="en-US" sz="1900" i="1" dirty="0">
                <a:latin typeface="Times New Roman" panose="02020603050405020304" pitchFamily="18" charset="0"/>
                <a:cs typeface="Times New Roman" panose="02020603050405020304" pitchFamily="18" charset="0"/>
              </a:rPr>
              <a:t> | y)</a:t>
            </a:r>
            <a:r>
              <a:rPr lang="en-US" sz="1900" dirty="0">
                <a:latin typeface="Times New Roman" panose="02020603050405020304" pitchFamily="18" charset="0"/>
                <a:cs typeface="Times New Roman" panose="02020603050405020304" pitchFamily="18" charset="0"/>
              </a:rPr>
              <a:t> is not feasible unless the number of examples is extraordinarily large, e.g., large enough to effectively estimate the probability distribution for all different possible combinations of values.</a:t>
            </a:r>
          </a:p>
          <a:p>
            <a:endParaRPr lang="en-US"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15</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028" y="735757"/>
            <a:ext cx="3558848" cy="823031"/>
          </a:xfrm>
          <a:prstGeom prst="rect">
            <a:avLst/>
          </a:prstGeom>
        </p:spPr>
      </p:pic>
    </p:spTree>
    <p:extLst>
      <p:ext uri="{BB962C8B-B14F-4D97-AF65-F5344CB8AC3E}">
        <p14:creationId xmlns:p14="http://schemas.microsoft.com/office/powerpoint/2010/main" val="415726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378"/>
            <a:ext cx="10515600" cy="5826585"/>
          </a:xfrm>
        </p:spPr>
        <p:txBody>
          <a:bodyPr>
            <a:normAutofit fontScale="92500" lnSpcReduction="10000"/>
          </a:bodyPr>
          <a:lstStyle/>
          <a:p>
            <a:pPr marL="0" indent="0" algn="just">
              <a:lnSpc>
                <a:spcPct val="160000"/>
              </a:lnSpc>
              <a:buNone/>
            </a:pPr>
            <a:r>
              <a:rPr lang="en-US" sz="2600" b="1" dirty="0">
                <a:latin typeface="Times New Roman" panose="02020603050405020304" pitchFamily="18" charset="0"/>
                <a:cs typeface="Times New Roman" panose="02020603050405020304" pitchFamily="18" charset="0"/>
              </a:rPr>
              <a:t>Logistic Regression:</a:t>
            </a:r>
            <a:endParaRPr lang="en-US" sz="2600" dirty="0">
              <a:latin typeface="Times New Roman" panose="02020603050405020304" pitchFamily="18" charset="0"/>
              <a:cs typeface="Times New Roman" panose="02020603050405020304" pitchFamily="18" charset="0"/>
            </a:endParaRPr>
          </a:p>
          <a:p>
            <a:pPr algn="just">
              <a:lnSpc>
                <a:spcPct val="150000"/>
              </a:lnSpc>
            </a:pPr>
            <a:r>
              <a:rPr lang="en-US" sz="2100" dirty="0">
                <a:latin typeface="Times New Roman" panose="02020603050405020304" pitchFamily="18" charset="0"/>
                <a:cs typeface="Times New Roman" panose="02020603050405020304" pitchFamily="18" charset="0"/>
              </a:rPr>
              <a:t>It is used for predicting the categorically dependent variable using a given set of independent variables.</a:t>
            </a:r>
          </a:p>
          <a:p>
            <a:pPr algn="just">
              <a:lnSpc>
                <a:spcPct val="150000"/>
              </a:lnSpc>
            </a:pPr>
            <a:r>
              <a:rPr lang="en-US" sz="2100" dirty="0">
                <a:latin typeface="Times New Roman" panose="02020603050405020304" pitchFamily="18" charset="0"/>
                <a:cs typeface="Times New Roman" panose="02020603050405020304" pitchFamily="18" charset="0"/>
              </a:rPr>
              <a:t>The outcome must be a categorical or discrete value. It can either be Yes or No, 0 or 1, true or False, etc. but instead of giving the exact value as 0 and 1, it gives the probabilistic values which lie between 0 and 1.</a:t>
            </a:r>
          </a:p>
          <a:p>
            <a:pPr algn="just">
              <a:lnSpc>
                <a:spcPct val="150000"/>
              </a:lnSpc>
            </a:pPr>
            <a:r>
              <a:rPr lang="en-US" sz="2100" dirty="0">
                <a:latin typeface="Times New Roman" panose="02020603050405020304" pitchFamily="18" charset="0"/>
                <a:cs typeface="Times New Roman" panose="02020603050405020304" pitchFamily="18" charset="0"/>
              </a:rPr>
              <a:t>Logistic Regression is much like Linear Regression except that how they are used. Linear Regression is used for solving Regression problems, whereas Logistic regression is used for solving the classification problems.</a:t>
            </a:r>
          </a:p>
          <a:p>
            <a:pPr algn="just">
              <a:lnSpc>
                <a:spcPct val="150000"/>
              </a:lnSpc>
            </a:pPr>
            <a:r>
              <a:rPr lang="en-US" sz="2100" dirty="0">
                <a:latin typeface="Times New Roman" panose="02020603050405020304" pitchFamily="18" charset="0"/>
                <a:cs typeface="Times New Roman" panose="02020603050405020304" pitchFamily="18" charset="0"/>
              </a:rPr>
              <a:t>In Logistic regression, instead of fitting a regression line, we fit an "S" shaped logistic function, which predicts between two maximum values (0 or 1).</a:t>
            </a:r>
          </a:p>
          <a:p>
            <a:pPr algn="just">
              <a:lnSpc>
                <a:spcPct val="150000"/>
              </a:lnSpc>
            </a:pPr>
            <a:r>
              <a:rPr lang="en-US" sz="2100" dirty="0">
                <a:latin typeface="Times New Roman" panose="02020603050405020304" pitchFamily="18" charset="0"/>
                <a:cs typeface="Times New Roman" panose="02020603050405020304" pitchFamily="18" charset="0"/>
              </a:rPr>
              <a:t>Logistic Regression can be used to classify the observations using different types of data and can easily determine the most effective variables used for the classification.</a:t>
            </a:r>
          </a:p>
          <a:p>
            <a:endParaRPr lang="en-US"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16</a:t>
            </a:fld>
            <a:endParaRPr lang="en-US"/>
          </a:p>
        </p:txBody>
      </p:sp>
    </p:spTree>
    <p:extLst>
      <p:ext uri="{BB962C8B-B14F-4D97-AF65-F5344CB8AC3E}">
        <p14:creationId xmlns:p14="http://schemas.microsoft.com/office/powerpoint/2010/main" val="116141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4F20-3555-3BD1-431C-416C5F3C63D9}"/>
              </a:ext>
            </a:extLst>
          </p:cNvPr>
          <p:cNvSpPr>
            <a:spLocks noGrp="1"/>
          </p:cNvSpPr>
          <p:nvPr>
            <p:ph type="title"/>
          </p:nvPr>
        </p:nvSpPr>
        <p:spPr>
          <a:xfrm>
            <a:off x="838200" y="365125"/>
            <a:ext cx="10077450" cy="796925"/>
          </a:xfrm>
        </p:spPr>
        <p:txBody>
          <a:bodyPr>
            <a:normAutofit/>
          </a:bodyPr>
          <a:lstStyle/>
          <a:p>
            <a:r>
              <a:rPr lang="en-US" sz="2400" b="1" dirty="0">
                <a:latin typeface="Times New Roman" panose="02020603050405020304" pitchFamily="18" charset="0"/>
                <a:cs typeface="Times New Roman" panose="02020603050405020304" pitchFamily="18" charset="0"/>
              </a:rPr>
              <a:t>Logistic Regression Example</a:t>
            </a:r>
            <a:endParaRPr lang="en-IN" sz="2400" b="1" dirty="0">
              <a:latin typeface="Times New Roman" panose="02020603050405020304" pitchFamily="18" charset="0"/>
              <a:cs typeface="Times New Roman" panose="02020603050405020304" pitchFamily="18" charset="0"/>
            </a:endParaRPr>
          </a:p>
        </p:txBody>
      </p:sp>
      <p:pic>
        <p:nvPicPr>
          <p:cNvPr id="10" name="Content Placeholder 9" descr="Chart, line chart&#10;&#10;Description automatically generated">
            <a:extLst>
              <a:ext uri="{FF2B5EF4-FFF2-40B4-BE49-F238E27FC236}">
                <a16:creationId xmlns:a16="http://schemas.microsoft.com/office/drawing/2014/main" id="{2B87090F-E458-24D6-200A-F2A373F008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371" y="1223962"/>
            <a:ext cx="8229257" cy="4410075"/>
          </a:xfrm>
        </p:spPr>
      </p:pic>
      <p:sp>
        <p:nvSpPr>
          <p:cNvPr id="4" name="Date Placeholder 3">
            <a:extLst>
              <a:ext uri="{FF2B5EF4-FFF2-40B4-BE49-F238E27FC236}">
                <a16:creationId xmlns:a16="http://schemas.microsoft.com/office/drawing/2014/main" id="{FF8DE242-A5B6-E1EB-C4F8-D827A2FDBF2E}"/>
              </a:ext>
            </a:extLst>
          </p:cNvPr>
          <p:cNvSpPr>
            <a:spLocks noGrp="1"/>
          </p:cNvSpPr>
          <p:nvPr>
            <p:ph type="dt" sz="half" idx="10"/>
          </p:nvPr>
        </p:nvSpPr>
        <p:spPr/>
        <p:txBody>
          <a:bodyPr/>
          <a:lstStyle/>
          <a:p>
            <a:r>
              <a:rPr lang="en-US"/>
              <a:t>Dept. of CSE,RNSIT</a:t>
            </a:r>
          </a:p>
        </p:txBody>
      </p:sp>
      <p:sp>
        <p:nvSpPr>
          <p:cNvPr id="5" name="Footer Placeholder 4">
            <a:extLst>
              <a:ext uri="{FF2B5EF4-FFF2-40B4-BE49-F238E27FC236}">
                <a16:creationId xmlns:a16="http://schemas.microsoft.com/office/drawing/2014/main" id="{79FF32C1-6B40-F99A-684C-FCEA68688CD7}"/>
              </a:ext>
            </a:extLst>
          </p:cNvPr>
          <p:cNvSpPr>
            <a:spLocks noGrp="1"/>
          </p:cNvSpPr>
          <p:nvPr>
            <p:ph type="ftr" sz="quarter" idx="11"/>
          </p:nvPr>
        </p:nvSpPr>
        <p:spPr/>
        <p:txBody>
          <a:bodyPr/>
          <a:lstStyle/>
          <a:p>
            <a:r>
              <a:rPr lang="en-US"/>
              <a:t>2018 - 19</a:t>
            </a:r>
          </a:p>
        </p:txBody>
      </p:sp>
      <p:sp>
        <p:nvSpPr>
          <p:cNvPr id="6" name="Slide Number Placeholder 5">
            <a:extLst>
              <a:ext uri="{FF2B5EF4-FFF2-40B4-BE49-F238E27FC236}">
                <a16:creationId xmlns:a16="http://schemas.microsoft.com/office/drawing/2014/main" id="{856AA76C-98D2-D8AA-200F-147D3AEF89A6}"/>
              </a:ext>
            </a:extLst>
          </p:cNvPr>
          <p:cNvSpPr>
            <a:spLocks noGrp="1"/>
          </p:cNvSpPr>
          <p:nvPr>
            <p:ph type="sldNum" sz="quarter" idx="12"/>
          </p:nvPr>
        </p:nvSpPr>
        <p:spPr/>
        <p:txBody>
          <a:bodyPr/>
          <a:lstStyle/>
          <a:p>
            <a:fld id="{4C442D41-FF4A-46A6-A5B6-D9D1BC6ADE1D}" type="slidenum">
              <a:rPr lang="en-US" smtClean="0"/>
              <a:t>17</a:t>
            </a:fld>
            <a:endParaRPr lang="en-US"/>
          </a:p>
        </p:txBody>
      </p:sp>
    </p:spTree>
    <p:extLst>
      <p:ext uri="{BB962C8B-B14F-4D97-AF65-F5344CB8AC3E}">
        <p14:creationId xmlns:p14="http://schemas.microsoft.com/office/powerpoint/2010/main" val="643502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462"/>
            <a:ext cx="10515600" cy="5997501"/>
          </a:xfrm>
        </p:spPr>
        <p:txBody>
          <a:bodyPr>
            <a:normAutofit fontScale="92500" lnSpcReduction="10000"/>
          </a:bodyPr>
          <a:lstStyle/>
          <a:p>
            <a:pPr marL="0" indent="0">
              <a:buNone/>
            </a:pPr>
            <a:r>
              <a:rPr lang="en-US" sz="2400" b="1" dirty="0">
                <a:latin typeface="Times New Roman" panose="02020603050405020304" pitchFamily="18" charset="0"/>
                <a:cs typeface="Times New Roman" pitchFamily="18" charset="0"/>
              </a:rPr>
              <a:t>Pseudo code</a:t>
            </a:r>
          </a:p>
          <a:p>
            <a:pPr marL="0" indent="0">
              <a:buNone/>
            </a:pPr>
            <a:r>
              <a:rPr lang="en-US" sz="1900" b="1" dirty="0">
                <a:latin typeface="Times New Roman" panose="02020603050405020304" pitchFamily="18" charset="0"/>
                <a:cs typeface="Times New Roman" panose="02020603050405020304" pitchFamily="18" charset="0"/>
              </a:rPr>
              <a:t>Extract tweets from twitter hashtags</a:t>
            </a:r>
            <a:endParaRPr lang="en-US" sz="19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class </a:t>
            </a:r>
            <a:r>
              <a:rPr lang="en-US" sz="2100" dirty="0" err="1">
                <a:latin typeface="Times New Roman" panose="02020603050405020304" pitchFamily="18" charset="0"/>
                <a:cs typeface="Times New Roman" panose="02020603050405020304" pitchFamily="18" charset="0"/>
              </a:rPr>
              <a:t>Import_tweet_sentiment</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consumer_key</a:t>
            </a:r>
            <a:r>
              <a:rPr lang="en-US" sz="2100" dirty="0">
                <a:latin typeface="Times New Roman" panose="02020603050405020304" pitchFamily="18" charset="0"/>
                <a:cs typeface="Times New Roman" panose="02020603050405020304" pitchFamily="18" charset="0"/>
              </a:rPr>
              <a:t>="QIqgjITOfksfMW4lRLDacQ"</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consumer_secret</a:t>
            </a:r>
            <a:r>
              <a:rPr lang="en-US" sz="2100" dirty="0">
                <a:latin typeface="Times New Roman" panose="02020603050405020304" pitchFamily="18" charset="0"/>
                <a:cs typeface="Times New Roman" panose="02020603050405020304" pitchFamily="18" charset="0"/>
              </a:rPr>
              <a:t>="R8x0xN9iSKXGNxUtGKA2hgnlIhh5INZIOdgEfxzk"</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access_token</a:t>
            </a:r>
            <a:r>
              <a:rPr lang="en-US" sz="2100" dirty="0">
                <a:latin typeface="Times New Roman" panose="02020603050405020304" pitchFamily="18" charset="0"/>
                <a:cs typeface="Times New Roman" panose="02020603050405020304" pitchFamily="18" charset="0"/>
              </a:rPr>
              <a:t>="1401204486-BeLUAuruh294KeJX8NXvdqjCeZOQcLl6HWmMlgA"</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access_token_secret</a:t>
            </a:r>
            <a:r>
              <a:rPr lang="en-US" sz="2100" dirty="0">
                <a:latin typeface="Times New Roman" panose="02020603050405020304" pitchFamily="18" charset="0"/>
                <a:cs typeface="Times New Roman" panose="02020603050405020304" pitchFamily="18" charset="0"/>
              </a:rPr>
              <a:t>="pwjiLF42TbORaXtkCS5Oc24qywOU0eFN0esVcibA“</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err="1">
                <a:latin typeface="Times New Roman" panose="02020603050405020304" pitchFamily="18" charset="0"/>
                <a:cs typeface="Times New Roman" panose="02020603050405020304" pitchFamily="18" charset="0"/>
              </a:rPr>
              <a:t>def</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get_hashtag</a:t>
            </a:r>
            <a:r>
              <a:rPr lang="en-US" sz="2100" dirty="0">
                <a:latin typeface="Times New Roman" panose="02020603050405020304" pitchFamily="18" charset="0"/>
                <a:cs typeface="Times New Roman" panose="02020603050405020304" pitchFamily="18" charset="0"/>
              </a:rPr>
              <a:t>(self, hashtag):</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auth</a:t>
            </a:r>
            <a:r>
              <a:rPr lang="en-US" sz="2100" dirty="0">
                <a:latin typeface="Times New Roman" panose="02020603050405020304" pitchFamily="18" charset="0"/>
                <a:cs typeface="Times New Roman" panose="02020603050405020304" pitchFamily="18" charset="0"/>
              </a:rPr>
              <a:t> = </a:t>
            </a:r>
            <a:r>
              <a:rPr lang="en-US" sz="2100" dirty="0" err="1">
                <a:latin typeface="Times New Roman" panose="02020603050405020304" pitchFamily="18" charset="0"/>
                <a:cs typeface="Times New Roman" panose="02020603050405020304" pitchFamily="18" charset="0"/>
              </a:rPr>
              <a:t>OAuthHandler</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self.consumer_key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self.consumer_secret</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auth.set_access_token</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self.access_token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self.access_token_secret</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auth_api</a:t>
            </a:r>
            <a:r>
              <a:rPr lang="en-US" sz="2100" dirty="0">
                <a:latin typeface="Times New Roman" panose="02020603050405020304" pitchFamily="18" charset="0"/>
                <a:cs typeface="Times New Roman" panose="02020603050405020304" pitchFamily="18" charset="0"/>
              </a:rPr>
              <a:t> = API(</a:t>
            </a:r>
            <a:r>
              <a:rPr lang="en-US" sz="2100" dirty="0" err="1">
                <a:latin typeface="Times New Roman" panose="02020603050405020304" pitchFamily="18" charset="0"/>
                <a:cs typeface="Times New Roman" panose="02020603050405020304" pitchFamily="18" charset="0"/>
              </a:rPr>
              <a:t>auth</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account = hashtag </a:t>
            </a:r>
          </a:p>
          <a:p>
            <a:pPr marL="0" indent="0">
              <a:buNone/>
            </a:pPr>
            <a:r>
              <a:rPr lang="en-US" sz="2100" dirty="0">
                <a:latin typeface="Times New Roman" panose="02020603050405020304" pitchFamily="18" charset="0"/>
                <a:cs typeface="Times New Roman" panose="02020603050405020304" pitchFamily="18" charset="0"/>
              </a:rPr>
              <a:t>               </a:t>
            </a:r>
          </a:p>
          <a:p>
            <a:pPr marL="0" indent="0">
              <a:buNone/>
            </a:pPr>
            <a:r>
              <a:rPr lang="en-US" sz="2100" dirty="0">
                <a:latin typeface="Times New Roman" panose="02020603050405020304" pitchFamily="18" charset="0"/>
                <a:cs typeface="Times New Roman" panose="02020603050405020304" pitchFamily="18" charset="0"/>
              </a:rPr>
              <a:t>               q = "</a:t>
            </a:r>
            <a:r>
              <a:rPr lang="en-US" sz="2100" dirty="0" err="1">
                <a:latin typeface="Times New Roman" panose="02020603050405020304" pitchFamily="18" charset="0"/>
                <a:cs typeface="Times New Roman" panose="02020603050405020304" pitchFamily="18" charset="0"/>
              </a:rPr>
              <a:t>lang:en</a:t>
            </a:r>
            <a:r>
              <a:rPr lang="en-US" sz="2100" dirty="0">
                <a:latin typeface="Times New Roman" panose="02020603050405020304" pitchFamily="18" charset="0"/>
                <a:cs typeface="Times New Roman" panose="02020603050405020304" pitchFamily="18" charset="0"/>
              </a:rPr>
              <a:t>(((India OR Sri Lanka OR Pakistan) AND (covid AND economic crisis)) AND (income OR tax OR </a:t>
            </a:r>
            <a:r>
              <a:rPr lang="en-US" sz="2100" dirty="0" err="1">
                <a:latin typeface="Times New Roman" panose="02020603050405020304" pitchFamily="18" charset="0"/>
                <a:cs typeface="Times New Roman" panose="02020603050405020304" pitchFamily="18" charset="0"/>
              </a:rPr>
              <a:t>gdp</a:t>
            </a:r>
            <a:r>
              <a:rPr lang="en-US" sz="2100" dirty="0">
                <a:latin typeface="Times New Roman" panose="02020603050405020304" pitchFamily="18" charset="0"/>
                <a:cs typeface="Times New Roman" panose="02020603050405020304" pitchFamily="18" charset="0"/>
              </a:rPr>
              <a:t> OR corona OR pandemic OR covid crisis OR poor OR #COVID19 OR #Corona OR #Coronavirus))"# since:2019-12-05 until:2022-12-05)"</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18</a:t>
            </a:fld>
            <a:endParaRPr lang="en-US"/>
          </a:p>
        </p:txBody>
      </p:sp>
    </p:spTree>
    <p:extLst>
      <p:ext uri="{BB962C8B-B14F-4D97-AF65-F5344CB8AC3E}">
        <p14:creationId xmlns:p14="http://schemas.microsoft.com/office/powerpoint/2010/main" val="411415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6553"/>
            <a:ext cx="10515600" cy="6270922"/>
          </a:xfrm>
        </p:spPr>
        <p:txBody>
          <a:bodyPr>
            <a:normAutofit fontScale="40000" lnSpcReduction="20000"/>
          </a:bodyPr>
          <a:lstStyle/>
          <a:p>
            <a:pPr marL="0" indent="0">
              <a:buNone/>
            </a:pPr>
            <a:r>
              <a:rPr lang="en-US" b="1"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SNScrape</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atweets</a:t>
            </a:r>
            <a:r>
              <a:rPr lang="en-US" sz="4500" dirty="0">
                <a:latin typeface="Times New Roman" panose="02020603050405020304" pitchFamily="18" charset="0"/>
                <a:cs typeface="Times New Roman" panose="02020603050405020304" pitchFamily="18" charset="0"/>
              </a:rPr>
              <a:t> = []</a:t>
            </a:r>
          </a:p>
          <a:p>
            <a:pPr marL="0" indent="0">
              <a:buNone/>
            </a:pPr>
            <a:r>
              <a:rPr lang="en-US" sz="4500" dirty="0">
                <a:latin typeface="Times New Roman" panose="02020603050405020304" pitchFamily="18" charset="0"/>
                <a:cs typeface="Times New Roman" panose="02020603050405020304" pitchFamily="18" charset="0"/>
              </a:rPr>
              <a:t>                for </a:t>
            </a:r>
            <a:r>
              <a:rPr lang="en-US" sz="4500" dirty="0" err="1">
                <a:latin typeface="Times New Roman" panose="02020603050405020304" pitchFamily="18" charset="0"/>
                <a:cs typeface="Times New Roman" panose="02020603050405020304" pitchFamily="18" charset="0"/>
              </a:rPr>
              <a:t>i</a:t>
            </a:r>
            <a:r>
              <a:rPr lang="en-US" sz="4500" dirty="0">
                <a:latin typeface="Times New Roman" panose="02020603050405020304" pitchFamily="18" charset="0"/>
                <a:cs typeface="Times New Roman" panose="02020603050405020304" pitchFamily="18" charset="0"/>
              </a:rPr>
              <a:t>, tweet in enumerate(</a:t>
            </a:r>
            <a:r>
              <a:rPr lang="en-US" sz="4500" dirty="0" err="1">
                <a:latin typeface="Times New Roman" panose="02020603050405020304" pitchFamily="18" charset="0"/>
                <a:cs typeface="Times New Roman" panose="02020603050405020304" pitchFamily="18" charset="0"/>
              </a:rPr>
              <a:t>sntwitter.TwitterSearchScraper</a:t>
            </a:r>
            <a:r>
              <a:rPr lang="en-US" sz="4500" dirty="0">
                <a:latin typeface="Times New Roman" panose="02020603050405020304" pitchFamily="18" charset="0"/>
                <a:cs typeface="Times New Roman" panose="02020603050405020304" pitchFamily="18" charset="0"/>
              </a:rPr>
              <a:t>(q).</a:t>
            </a:r>
            <a:r>
              <a:rPr lang="en-US" sz="4500" dirty="0" err="1">
                <a:latin typeface="Times New Roman" panose="02020603050405020304" pitchFamily="18" charset="0"/>
                <a:cs typeface="Times New Roman" panose="02020603050405020304" pitchFamily="18" charset="0"/>
              </a:rPr>
              <a:t>get_items</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if </a:t>
            </a:r>
            <a:r>
              <a:rPr lang="en-US" sz="4500" dirty="0" err="1">
                <a:latin typeface="Times New Roman" panose="02020603050405020304" pitchFamily="18" charset="0"/>
                <a:cs typeface="Times New Roman" panose="02020603050405020304" pitchFamily="18" charset="0"/>
              </a:rPr>
              <a:t>i</a:t>
            </a:r>
            <a:r>
              <a:rPr lang="en-US" sz="4500" dirty="0">
                <a:latin typeface="Times New Roman" panose="02020603050405020304" pitchFamily="18" charset="0"/>
                <a:cs typeface="Times New Roman" panose="02020603050405020304" pitchFamily="18" charset="0"/>
              </a:rPr>
              <a:t> &gt;= 50:</a:t>
            </a:r>
          </a:p>
          <a:p>
            <a:pPr marL="0" indent="0">
              <a:buNone/>
            </a:pPr>
            <a:r>
              <a:rPr lang="en-US" sz="4500" dirty="0">
                <a:latin typeface="Times New Roman" panose="02020603050405020304" pitchFamily="18" charset="0"/>
                <a:cs typeface="Times New Roman" panose="02020603050405020304" pitchFamily="18" charset="0"/>
              </a:rPr>
              <a:t>                                break</a:t>
            </a:r>
          </a:p>
          <a:p>
            <a:pPr marL="0" indent="0">
              <a:buNone/>
            </a:pPr>
            <a:r>
              <a:rPr lang="en-US" sz="4500" dirty="0">
                <a:latin typeface="Times New Roman" panose="02020603050405020304" pitchFamily="18" charset="0"/>
                <a:cs typeface="Times New Roman" panose="02020603050405020304" pitchFamily="18" charset="0"/>
              </a:rPr>
              <a:t>                        else:</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senti.sentiment_analysis_code.cleaning</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self,tweet.rawContent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tweet_sentiment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senti.sentiment_analysis_code.get_tweet_sentiment</a:t>
            </a:r>
            <a:r>
              <a:rPr lang="en-US" sz="4500" dirty="0">
                <a:latin typeface="Times New Roman" panose="02020603050405020304" pitchFamily="18" charset="0"/>
                <a:cs typeface="Times New Roman" panose="02020603050405020304" pitchFamily="18" charset="0"/>
              </a:rPr>
              <a:t>(self,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atweets.append</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tweet.user.username</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tweet.rawContent</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tweet_sentiment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return </a:t>
            </a:r>
            <a:r>
              <a:rPr lang="en-US" sz="4500" dirty="0" err="1">
                <a:latin typeface="Times New Roman" panose="02020603050405020304" pitchFamily="18" charset="0"/>
                <a:cs typeface="Times New Roman" panose="02020603050405020304" pitchFamily="18" charset="0"/>
              </a:rPr>
              <a:t>atweets</a:t>
            </a:r>
            <a:endParaRPr lang="en-US" sz="4500" dirty="0">
              <a:latin typeface="Times New Roman" panose="02020603050405020304" pitchFamily="18" charset="0"/>
              <a:cs typeface="Times New Roman" panose="02020603050405020304" pitchFamily="18" charset="0"/>
            </a:endParaRPr>
          </a:p>
          <a:p>
            <a:pPr marL="0" indent="0">
              <a:buNone/>
            </a:pPr>
            <a:r>
              <a:rPr lang="en-US" sz="4500" b="1" dirty="0">
                <a:latin typeface="Times New Roman" panose="02020603050405020304" pitchFamily="18" charset="0"/>
                <a:cs typeface="Times New Roman" panose="02020603050405020304" pitchFamily="18" charset="0"/>
              </a:rPr>
              <a:t>Tweepy</a:t>
            </a:r>
            <a:endParaRPr lang="en-US" sz="4800" b="1"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at</a:t>
            </a:r>
            <a:r>
              <a:rPr lang="en-US" sz="4500" dirty="0" err="1">
                <a:latin typeface="Times New Roman" panose="02020603050405020304" pitchFamily="18" charset="0"/>
                <a:cs typeface="Times New Roman" panose="02020603050405020304" pitchFamily="18" charset="0"/>
              </a:rPr>
              <a:t>weets</a:t>
            </a:r>
            <a:r>
              <a:rPr lang="en-US" sz="4500" dirty="0">
                <a:latin typeface="Times New Roman" panose="02020603050405020304" pitchFamily="18" charset="0"/>
                <a:cs typeface="Times New Roman" panose="02020603050405020304" pitchFamily="18" charset="0"/>
              </a:rPr>
              <a:t> = []              </a:t>
            </a:r>
          </a:p>
          <a:p>
            <a:pPr marL="0" indent="0">
              <a:buNone/>
            </a:pPr>
            <a:r>
              <a:rPr lang="en-US" sz="4500" dirty="0">
                <a:latin typeface="Times New Roman" panose="02020603050405020304" pitchFamily="18" charset="0"/>
                <a:cs typeface="Times New Roman" panose="02020603050405020304" pitchFamily="18" charset="0"/>
              </a:rPr>
              <a:t>                for tweet in </a:t>
            </a:r>
            <a:r>
              <a:rPr lang="en-US" sz="4500" dirty="0" err="1">
                <a:latin typeface="Times New Roman" panose="02020603050405020304" pitchFamily="18" charset="0"/>
                <a:cs typeface="Times New Roman" panose="02020603050405020304" pitchFamily="18" charset="0"/>
              </a:rPr>
              <a:t>tweepy.Cursor</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api.search</a:t>
            </a:r>
            <a:r>
              <a:rPr lang="en-US" sz="4500" dirty="0">
                <a:latin typeface="Times New Roman" panose="02020603050405020304" pitchFamily="18" charset="0"/>
                <a:cs typeface="Times New Roman" panose="02020603050405020304" pitchFamily="18" charset="0"/>
              </a:rPr>
              <a:t>, q, lang="</a:t>
            </a:r>
            <a:r>
              <a:rPr lang="en-US" sz="4500" dirty="0" err="1">
                <a:latin typeface="Times New Roman" panose="02020603050405020304" pitchFamily="18" charset="0"/>
                <a:cs typeface="Times New Roman" panose="02020603050405020304" pitchFamily="18" charset="0"/>
              </a:rPr>
              <a:t>en</a:t>
            </a:r>
            <a:r>
              <a:rPr lang="en-US" sz="4500" dirty="0">
                <a:latin typeface="Times New Roman" panose="02020603050405020304" pitchFamily="18" charset="0"/>
                <a:cs typeface="Times New Roman" panose="02020603050405020304" pitchFamily="18" charset="0"/>
              </a:rPr>
              <a:t>").items(100):</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senti.sentiment_analysis_code.cleaning</a:t>
            </a:r>
            <a:r>
              <a:rPr lang="en-US" sz="4500" dirty="0">
                <a:latin typeface="Times New Roman" panose="02020603050405020304" pitchFamily="18" charset="0"/>
                <a:cs typeface="Times New Roman" panose="02020603050405020304" pitchFamily="18" charset="0"/>
              </a:rPr>
              <a:t>(self, </a:t>
            </a:r>
            <a:r>
              <a:rPr lang="en-US" sz="4500" dirty="0" err="1">
                <a:latin typeface="Times New Roman" panose="02020603050405020304" pitchFamily="18" charset="0"/>
                <a:cs typeface="Times New Roman" panose="02020603050405020304" pitchFamily="18" charset="0"/>
              </a:rPr>
              <a:t>tweet.text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tweet_sentiment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senti.sentiment_analysis_code.get_tweet_sentiment</a:t>
            </a:r>
            <a:r>
              <a:rPr lang="en-US" sz="4500" dirty="0">
                <a:latin typeface="Times New Roman" panose="02020603050405020304" pitchFamily="18" charset="0"/>
                <a:cs typeface="Times New Roman" panose="02020603050405020304" pitchFamily="18" charset="0"/>
              </a:rPr>
              <a:t>(self,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atweets.append</a:t>
            </a:r>
            <a:r>
              <a:rPr lang="en-US" sz="4500" dirty="0">
                <a:latin typeface="Times New Roman" panose="02020603050405020304" pitchFamily="18" charset="0"/>
                <a:cs typeface="Times New Roman" panose="02020603050405020304" pitchFamily="18" charset="0"/>
              </a:rPr>
              <a:t>([</a:t>
            </a:r>
            <a:r>
              <a:rPr lang="en-US" sz="4500" dirty="0" err="1">
                <a:latin typeface="Times New Roman" panose="02020603050405020304" pitchFamily="18" charset="0"/>
                <a:cs typeface="Times New Roman" panose="02020603050405020304" pitchFamily="18" charset="0"/>
              </a:rPr>
              <a:t>tweet.user.screen_name</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tweet.text</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cleaned_tweet</a:t>
            </a:r>
            <a:r>
              <a:rPr lang="en-US" sz="4500" dirty="0">
                <a:latin typeface="Times New Roman" panose="02020603050405020304" pitchFamily="18" charset="0"/>
                <a:cs typeface="Times New Roman" panose="02020603050405020304" pitchFamily="18" charset="0"/>
              </a:rPr>
              <a:t> , </a:t>
            </a:r>
            <a:r>
              <a:rPr lang="en-US" sz="4500" dirty="0" err="1">
                <a:latin typeface="Times New Roman" panose="02020603050405020304" pitchFamily="18" charset="0"/>
                <a:cs typeface="Times New Roman" panose="02020603050405020304" pitchFamily="18" charset="0"/>
              </a:rPr>
              <a:t>tweet_sentiment</a:t>
            </a:r>
            <a:r>
              <a:rPr lang="en-US" sz="4500" dirty="0">
                <a:latin typeface="Times New Roman" panose="02020603050405020304" pitchFamily="18" charset="0"/>
                <a:cs typeface="Times New Roman" panose="02020603050405020304" pitchFamily="18" charset="0"/>
              </a:rPr>
              <a:t>])</a:t>
            </a:r>
          </a:p>
          <a:p>
            <a:pPr marL="0" indent="0">
              <a:buNone/>
            </a:pPr>
            <a:br>
              <a:rPr lang="en-US" sz="4500" dirty="0">
                <a:latin typeface="Times New Roman" panose="02020603050405020304" pitchFamily="18" charset="0"/>
                <a:cs typeface="Times New Roman" panose="02020603050405020304" pitchFamily="18" charset="0"/>
              </a:rPr>
            </a:br>
            <a:r>
              <a:rPr lang="en-US" sz="4500" dirty="0">
                <a:latin typeface="Times New Roman" panose="02020603050405020304" pitchFamily="18" charset="0"/>
                <a:cs typeface="Times New Roman" panose="02020603050405020304" pitchFamily="18" charset="0"/>
              </a:rPr>
              <a:t>                 return </a:t>
            </a:r>
            <a:r>
              <a:rPr lang="en-US" sz="4500" dirty="0" err="1">
                <a:latin typeface="Times New Roman" panose="02020603050405020304" pitchFamily="18" charset="0"/>
                <a:cs typeface="Times New Roman" panose="02020603050405020304" pitchFamily="18" charset="0"/>
              </a:rPr>
              <a:t>atweets</a:t>
            </a:r>
            <a:endParaRPr lang="en-US" sz="4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3500" b="1"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19</a:t>
            </a:fld>
            <a:endParaRPr lang="en-US"/>
          </a:p>
        </p:txBody>
      </p:sp>
    </p:spTree>
    <p:extLst>
      <p:ext uri="{BB962C8B-B14F-4D97-AF65-F5344CB8AC3E}">
        <p14:creationId xmlns:p14="http://schemas.microsoft.com/office/powerpoint/2010/main" val="34901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dirty="0">
                <a:solidFill>
                  <a:srgbClr val="C00000"/>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1403796" y="1239140"/>
            <a:ext cx="9556125" cy="4865446"/>
          </a:xfrm>
        </p:spPr>
        <p:txBody>
          <a:bodyPr numCol="2">
            <a:normAutofit/>
          </a:bodyPr>
          <a:lstStyle/>
          <a:p>
            <a:pPr marL="457200" indent="-457200">
              <a:buFont typeface="+mj-lt"/>
              <a:buAutoNum type="arabicPeriod"/>
            </a:pPr>
            <a:r>
              <a:rPr lang="en-US" sz="2000" dirty="0">
                <a:latin typeface="Times New Roman" pitchFamily="18" charset="0"/>
                <a:cs typeface="Times New Roman" pitchFamily="18" charset="0"/>
              </a:rPr>
              <a:t>INTRODUCTION</a:t>
            </a:r>
          </a:p>
          <a:p>
            <a:pPr marL="800100" lvl="1" indent="-342900">
              <a:buFont typeface="+mj-lt"/>
              <a:buAutoNum type="arabicPeriod"/>
            </a:pPr>
            <a:r>
              <a:rPr lang="en-US" sz="1800" dirty="0">
                <a:latin typeface="Times New Roman" pitchFamily="18" charset="0"/>
                <a:cs typeface="Times New Roman" pitchFamily="18" charset="0"/>
              </a:rPr>
              <a:t>Problem Statement</a:t>
            </a:r>
          </a:p>
          <a:p>
            <a:pPr marL="800100" lvl="1" indent="-342900">
              <a:buFont typeface="+mj-lt"/>
              <a:buAutoNum type="arabicPeriod"/>
            </a:pPr>
            <a:r>
              <a:rPr lang="en-US" sz="1800" dirty="0">
                <a:latin typeface="Times New Roman" pitchFamily="18" charset="0"/>
                <a:cs typeface="Times New Roman" pitchFamily="18" charset="0"/>
              </a:rPr>
              <a:t>Existing System and Limitations</a:t>
            </a:r>
          </a:p>
          <a:p>
            <a:pPr marL="800100" lvl="1" indent="-342900">
              <a:buFont typeface="+mj-lt"/>
              <a:buAutoNum type="arabicPeriod"/>
            </a:pPr>
            <a:r>
              <a:rPr lang="en-US" sz="1800" dirty="0">
                <a:latin typeface="Times New Roman" pitchFamily="18" charset="0"/>
                <a:cs typeface="Times New Roman" pitchFamily="18" charset="0"/>
              </a:rPr>
              <a:t>Proposed system</a:t>
            </a:r>
          </a:p>
          <a:p>
            <a:pPr marL="457200" indent="-457200">
              <a:buFont typeface="+mj-lt"/>
              <a:buAutoNum type="arabicPeriod"/>
            </a:pPr>
            <a:r>
              <a:rPr lang="en-US" sz="2000" dirty="0">
                <a:latin typeface="Times New Roman" pitchFamily="18" charset="0"/>
                <a:cs typeface="Times New Roman" pitchFamily="18" charset="0"/>
              </a:rPr>
              <a:t>REQUIREMENTS</a:t>
            </a:r>
          </a:p>
          <a:p>
            <a:pPr marL="800100" lvl="1" indent="-342900">
              <a:buFont typeface="+mj-lt"/>
              <a:buAutoNum type="arabicPeriod"/>
            </a:pPr>
            <a:r>
              <a:rPr lang="en-US" sz="1800" dirty="0">
                <a:latin typeface="Times New Roman" pitchFamily="18" charset="0"/>
                <a:cs typeface="Times New Roman" pitchFamily="18" charset="0"/>
              </a:rPr>
              <a:t>Functional Requirements</a:t>
            </a:r>
          </a:p>
          <a:p>
            <a:pPr marL="800100" lvl="1" indent="-342900">
              <a:buFont typeface="+mj-lt"/>
              <a:buAutoNum type="arabicPeriod"/>
            </a:pPr>
            <a:r>
              <a:rPr lang="en-US" sz="1800" dirty="0">
                <a:latin typeface="Times New Roman" pitchFamily="18" charset="0"/>
                <a:cs typeface="Times New Roman" pitchFamily="18" charset="0"/>
              </a:rPr>
              <a:t>Non-functional Requirements</a:t>
            </a:r>
          </a:p>
          <a:p>
            <a:pPr marL="800100" lvl="1" indent="-342900">
              <a:buFont typeface="+mj-lt"/>
              <a:buAutoNum type="arabicPeriod"/>
            </a:pPr>
            <a:r>
              <a:rPr lang="en-US" sz="1800" dirty="0">
                <a:latin typeface="Times New Roman" pitchFamily="18" charset="0"/>
                <a:cs typeface="Times New Roman" pitchFamily="18" charset="0"/>
              </a:rPr>
              <a:t>Hardware &amp; Software Requirements</a:t>
            </a:r>
          </a:p>
          <a:p>
            <a:pPr marL="457200" indent="-457200">
              <a:buFont typeface="+mj-lt"/>
              <a:buAutoNum type="arabicPeriod"/>
            </a:pPr>
            <a:r>
              <a:rPr lang="en-US" sz="2000" dirty="0">
                <a:latin typeface="Times New Roman" pitchFamily="18" charset="0"/>
                <a:cs typeface="Times New Roman" pitchFamily="18" charset="0"/>
              </a:rPr>
              <a:t>SYSTEM ARCHITECTURE/BLOCK DIAGRAM</a:t>
            </a:r>
          </a:p>
          <a:p>
            <a:pPr marL="800100" lvl="1" indent="-342900">
              <a:buFont typeface="+mj-lt"/>
              <a:buAutoNum type="arabicPeriod"/>
            </a:pPr>
            <a:r>
              <a:rPr lang="en-US" sz="1800" dirty="0">
                <a:latin typeface="Times New Roman" pitchFamily="18" charset="0"/>
                <a:cs typeface="Times New Roman" pitchFamily="18" charset="0"/>
              </a:rPr>
              <a:t>System architecture </a:t>
            </a:r>
          </a:p>
          <a:p>
            <a:pPr marL="800100" lvl="1" indent="-342900">
              <a:buFont typeface="+mj-lt"/>
              <a:buAutoNum type="arabicPeriod"/>
            </a:pPr>
            <a:r>
              <a:rPr lang="en-US" sz="1800" dirty="0">
                <a:latin typeface="Times New Roman" pitchFamily="18" charset="0"/>
                <a:cs typeface="Times New Roman" pitchFamily="18" charset="0"/>
              </a:rPr>
              <a:t>Data Flow Diagrams (DFD)/ Flow charts</a:t>
            </a:r>
            <a:endParaRPr lang="en-US" sz="2000" dirty="0">
              <a:latin typeface="Times New Roman" pitchFamily="18" charset="0"/>
              <a:cs typeface="Times New Roman" pitchFamily="18" charset="0"/>
            </a:endParaRPr>
          </a:p>
          <a:p>
            <a:pPr marL="457200" indent="-457200">
              <a:buFont typeface="+mj-lt"/>
              <a:buAutoNum type="arabicPeriod"/>
            </a:pPr>
            <a:r>
              <a:rPr lang="en-US" sz="2000" dirty="0">
                <a:latin typeface="Times New Roman" pitchFamily="18" charset="0"/>
                <a:cs typeface="Times New Roman" pitchFamily="18" charset="0"/>
              </a:rPr>
              <a:t>DETAILED DESIGN (Module wise)</a:t>
            </a:r>
          </a:p>
          <a:p>
            <a:pPr marL="800100" lvl="1" indent="-342900">
              <a:buFont typeface="+mj-lt"/>
              <a:buAutoNum type="arabicPeriod"/>
            </a:pPr>
            <a:r>
              <a:rPr lang="en-US" sz="1800" dirty="0">
                <a:latin typeface="Times New Roman" pitchFamily="18" charset="0"/>
                <a:cs typeface="Times New Roman" pitchFamily="18" charset="0"/>
              </a:rPr>
              <a:t>Libraries used / API’s</a:t>
            </a:r>
          </a:p>
          <a:p>
            <a:pPr marL="457200" indent="-457200">
              <a:buFont typeface="+mj-lt"/>
              <a:buAutoNum type="arabicPeriod"/>
            </a:pPr>
            <a:r>
              <a:rPr lang="en-US" sz="2000" dirty="0">
                <a:latin typeface="Times New Roman" pitchFamily="18" charset="0"/>
                <a:cs typeface="Times New Roman" pitchFamily="18" charset="0"/>
              </a:rPr>
              <a:t>IMPLIMENTATIONS (Module wise)</a:t>
            </a:r>
          </a:p>
          <a:p>
            <a:pPr marL="800100" lvl="1" indent="-342900">
              <a:buFont typeface="+mj-lt"/>
              <a:buAutoNum type="arabicPeriod"/>
            </a:pPr>
            <a:r>
              <a:rPr lang="en-US" sz="1800" dirty="0">
                <a:latin typeface="Times New Roman" pitchFamily="18" charset="0"/>
                <a:cs typeface="Times New Roman" pitchFamily="18" charset="0"/>
              </a:rPr>
              <a:t>Algorithm/Methods/Pseudo code </a:t>
            </a:r>
          </a:p>
          <a:p>
            <a:pPr marL="457200" indent="-457200">
              <a:buFont typeface="+mj-lt"/>
              <a:buAutoNum type="arabicPeriod"/>
            </a:pPr>
            <a:r>
              <a:rPr lang="en-US" sz="2000" dirty="0">
                <a:latin typeface="Times New Roman" pitchFamily="18" charset="0"/>
                <a:cs typeface="Times New Roman" pitchFamily="18" charset="0"/>
              </a:rPr>
              <a:t>RESULT ANALYSIS </a:t>
            </a:r>
          </a:p>
          <a:p>
            <a:pPr marL="800100" lvl="1" indent="-342900">
              <a:buFont typeface="+mj-lt"/>
              <a:buAutoNum type="arabicPeriod"/>
            </a:pPr>
            <a:r>
              <a:rPr lang="en-US" sz="1800" dirty="0">
                <a:latin typeface="Times New Roman" pitchFamily="18" charset="0"/>
                <a:cs typeface="Times New Roman" pitchFamily="18" charset="0"/>
              </a:rPr>
              <a:t>Snapshots</a:t>
            </a:r>
          </a:p>
          <a:p>
            <a:pPr marL="457200" indent="-457200">
              <a:buFont typeface="+mj-lt"/>
              <a:buAutoNum type="arabicPeriod"/>
            </a:pPr>
            <a:r>
              <a:rPr lang="en-US" sz="2000" dirty="0">
                <a:latin typeface="Times New Roman" pitchFamily="18" charset="0"/>
                <a:cs typeface="Times New Roman" pitchFamily="18" charset="0"/>
              </a:rPr>
              <a:t>CONCLUSION</a:t>
            </a:r>
          </a:p>
          <a:p>
            <a:pPr marL="914400" lvl="1" indent="-457200">
              <a:buFont typeface="+mj-lt"/>
              <a:buAutoNum type="arabicPeriod"/>
            </a:pPr>
            <a:r>
              <a:rPr lang="en-US" sz="1600" dirty="0">
                <a:latin typeface="Times New Roman" pitchFamily="18" charset="0"/>
                <a:cs typeface="Times New Roman" pitchFamily="18" charset="0"/>
              </a:rPr>
              <a:t>Conclusion</a:t>
            </a:r>
          </a:p>
          <a:p>
            <a:pPr marL="457200" indent="-457200">
              <a:buFont typeface="+mj-lt"/>
              <a:buAutoNum type="arabicPeriod"/>
            </a:pPr>
            <a:r>
              <a:rPr lang="en-US" sz="2000" dirty="0">
                <a:latin typeface="Times New Roman" pitchFamily="18" charset="0"/>
                <a:cs typeface="Times New Roman" pitchFamily="18" charset="0"/>
              </a:rPr>
              <a:t>REFERENCES</a:t>
            </a:r>
            <a:endParaRPr lang="en-US" sz="2400" dirty="0"/>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2</a:t>
            </a:fld>
            <a:endParaRPr lang="en-IN" dirty="0"/>
          </a:p>
        </p:txBody>
      </p:sp>
    </p:spTree>
    <p:extLst>
      <p:ext uri="{BB962C8B-B14F-4D97-AF65-F5344CB8AC3E}">
        <p14:creationId xmlns:p14="http://schemas.microsoft.com/office/powerpoint/2010/main" val="39176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66"/>
            <a:ext cx="10648950" cy="6475309"/>
          </a:xfrm>
        </p:spPr>
        <p:txBody>
          <a:bodyPr>
            <a:normAutofit fontScale="55000" lnSpcReduction="20000"/>
          </a:bodyPr>
          <a:lstStyle/>
          <a:p>
            <a:pPr marL="0" indent="0">
              <a:buNone/>
            </a:pPr>
            <a:r>
              <a:rPr lang="en-US" sz="4400" b="1" dirty="0">
                <a:latin typeface="Times New Roman" panose="02020603050405020304" pitchFamily="18" charset="0"/>
                <a:cs typeface="Times New Roman" panose="02020603050405020304" pitchFamily="18" charset="0"/>
              </a:rPr>
              <a:t>Preprocessing of tweets</a:t>
            </a:r>
          </a:p>
          <a:p>
            <a:pPr marL="0" indent="0">
              <a:buNone/>
            </a:pPr>
            <a:r>
              <a:rPr lang="en-US" sz="3300" dirty="0">
                <a:latin typeface="Times New Roman" panose="02020603050405020304" pitchFamily="18" charset="0"/>
                <a:cs typeface="Times New Roman" panose="02020603050405020304" pitchFamily="18" charset="0"/>
              </a:rPr>
              <a:t>class </a:t>
            </a:r>
            <a:r>
              <a:rPr lang="en-US" sz="3300" dirty="0" err="1">
                <a:latin typeface="Times New Roman" panose="02020603050405020304" pitchFamily="18" charset="0"/>
                <a:cs typeface="Times New Roman" panose="02020603050405020304" pitchFamily="18" charset="0"/>
              </a:rPr>
              <a:t>sentiment_analysis_code</a:t>
            </a:r>
            <a:r>
              <a:rPr lang="en-US" sz="3300" dirty="0">
                <a:latin typeface="Times New Roman" panose="02020603050405020304" pitchFamily="18" charset="0"/>
                <a:cs typeface="Times New Roman" panose="02020603050405020304" pitchFamily="18" charset="0"/>
              </a:rPr>
              <a:t>:</a:t>
            </a:r>
          </a:p>
          <a:p>
            <a:pPr marL="0" indent="0">
              <a:buNone/>
            </a:pP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def</a:t>
            </a:r>
            <a:r>
              <a:rPr lang="en-US" sz="3300" dirty="0">
                <a:latin typeface="Times New Roman" panose="02020603050405020304" pitchFamily="18" charset="0"/>
                <a:cs typeface="Times New Roman" panose="02020603050405020304" pitchFamily="18" charset="0"/>
              </a:rPr>
              <a:t> cleaning(self,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text.lower</a:t>
            </a:r>
            <a:r>
              <a:rPr lang="en-US" sz="3300" dirty="0">
                <a:latin typeface="Times New Roman" panose="02020603050405020304" pitchFamily="18" charset="0"/>
                <a:cs typeface="Times New Roman" panose="02020603050405020304" pitchFamily="18" charset="0"/>
              </a:rPr>
              <a: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(r'(\\u[0-9A-Fa-f]+)', ' ', text)       </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(r'[^\x00-\x7f]',r'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('@[^\s]+',' ',text)</a:t>
            </a:r>
          </a:p>
          <a:p>
            <a:pPr marL="0" indent="0">
              <a:buNone/>
            </a:pPr>
            <a:r>
              <a:rPr lang="en-US" sz="3300" dirty="0">
                <a:latin typeface="Times New Roman" panose="02020603050405020304" pitchFamily="18" charset="0"/>
                <a:cs typeface="Times New Roman" panose="02020603050405020304" pitchFamily="18" charset="0"/>
              </a:rPr>
              <a:t>        text = " ".join(</a:t>
            </a:r>
            <a:r>
              <a:rPr lang="en-US" sz="3300" dirty="0" err="1">
                <a:latin typeface="Times New Roman" panose="02020603050405020304" pitchFamily="18" charset="0"/>
                <a:cs typeface="Times New Roman" panose="02020603050405020304" pitchFamily="18" charset="0"/>
              </a:rPr>
              <a:t>re.split</a:t>
            </a:r>
            <a:r>
              <a:rPr lang="en-US" sz="3300" dirty="0">
                <a:latin typeface="Times New Roman" panose="02020603050405020304" pitchFamily="18" charset="0"/>
                <a:cs typeface="Times New Roman" panose="02020603050405020304" pitchFamily="18" charset="0"/>
              </a:rPr>
              <a:t>(r'\s|-',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('((www\.[^\s]+)|(https?://[^\s]+))','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a:t>
            </a:r>
            <a:r>
              <a:rPr lang="en-US" sz="3300" dirty="0" err="1">
                <a:latin typeface="Times New Roman" panose="02020603050405020304" pitchFamily="18" charset="0"/>
                <a:cs typeface="Times New Roman" panose="02020603050405020304" pitchFamily="18" charset="0"/>
              </a:rPr>
              <a:t>r'#covid</a:t>
            </a:r>
            <a:r>
              <a:rPr lang="en-US" sz="3300" dirty="0">
                <a:latin typeface="Times New Roman" panose="02020603050405020304" pitchFamily="18" charset="0"/>
                <a:cs typeface="Times New Roman" panose="02020603050405020304" pitchFamily="18" charset="0"/>
              </a:rPr>
              <a:t>', r' covid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a:t>
            </a:r>
            <a:r>
              <a:rPr lang="en-US" sz="3300" dirty="0" err="1">
                <a:latin typeface="Times New Roman" panose="02020603050405020304" pitchFamily="18" charset="0"/>
                <a:cs typeface="Times New Roman" panose="02020603050405020304" pitchFamily="18" charset="0"/>
              </a:rPr>
              <a:t>r'#corona</a:t>
            </a:r>
            <a:r>
              <a:rPr lang="en-US" sz="3300" dirty="0">
                <a:latin typeface="Times New Roman" panose="02020603050405020304" pitchFamily="18" charset="0"/>
                <a:cs typeface="Times New Roman" panose="02020603050405020304" pitchFamily="18" charset="0"/>
              </a:rPr>
              <a:t>', r' corona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a:t>
            </a:r>
            <a:r>
              <a:rPr lang="en-US" sz="3300" dirty="0" err="1">
                <a:latin typeface="Times New Roman" panose="02020603050405020304" pitchFamily="18" charset="0"/>
                <a:cs typeface="Times New Roman" panose="02020603050405020304" pitchFamily="18" charset="0"/>
              </a:rPr>
              <a:t>r'#coronavirus</a:t>
            </a:r>
            <a:r>
              <a:rPr lang="en-US" sz="3300" dirty="0">
                <a:latin typeface="Times New Roman" panose="02020603050405020304" pitchFamily="18" charset="0"/>
                <a:cs typeface="Times New Roman" panose="02020603050405020304" pitchFamily="18" charset="0"/>
              </a:rPr>
              <a:t>', r' coronavirus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(r'#([^\s]+)', r' ', text)</a:t>
            </a:r>
          </a:p>
          <a:p>
            <a:pPr marL="0" indent="0">
              <a:buNone/>
            </a:pPr>
            <a:r>
              <a:rPr lang="en-US" sz="3300" dirty="0">
                <a:latin typeface="Times New Roman" panose="02020603050405020304" pitchFamily="18" charset="0"/>
                <a:cs typeface="Times New Roman" panose="02020603050405020304" pitchFamily="18" charset="0"/>
              </a:rPr>
              <a:t>        text = ''.join([</a:t>
            </a:r>
            <a:r>
              <a:rPr lang="en-US" sz="3300" dirty="0" err="1">
                <a:latin typeface="Times New Roman" panose="02020603050405020304" pitchFamily="18" charset="0"/>
                <a:cs typeface="Times New Roman" panose="02020603050405020304" pitchFamily="18" charset="0"/>
              </a:rPr>
              <a:t>i</a:t>
            </a:r>
            <a:r>
              <a:rPr lang="en-US" sz="3300" dirty="0">
                <a:latin typeface="Times New Roman" panose="02020603050405020304" pitchFamily="18" charset="0"/>
                <a:cs typeface="Times New Roman" panose="02020603050405020304" pitchFamily="18" charset="0"/>
              </a:rPr>
              <a:t> for </a:t>
            </a:r>
            <a:r>
              <a:rPr lang="en-US" sz="3300" dirty="0" err="1">
                <a:latin typeface="Times New Roman" panose="02020603050405020304" pitchFamily="18" charset="0"/>
                <a:cs typeface="Times New Roman" panose="02020603050405020304" pitchFamily="18" charset="0"/>
              </a:rPr>
              <a:t>i</a:t>
            </a:r>
            <a:r>
              <a:rPr lang="en-US" sz="3300" dirty="0">
                <a:latin typeface="Times New Roman" panose="02020603050405020304" pitchFamily="18" charset="0"/>
                <a:cs typeface="Times New Roman" panose="02020603050405020304" pitchFamily="18" charset="0"/>
              </a:rPr>
              <a:t> in text if not </a:t>
            </a:r>
            <a:r>
              <a:rPr lang="en-US" sz="3300" dirty="0" err="1">
                <a:latin typeface="Times New Roman" panose="02020603050405020304" pitchFamily="18" charset="0"/>
                <a:cs typeface="Times New Roman" panose="02020603050405020304" pitchFamily="18" charset="0"/>
              </a:rPr>
              <a:t>i.isdigit</a:t>
            </a:r>
            <a:r>
              <a:rPr lang="en-US" sz="3300" dirty="0">
                <a:latin typeface="Times New Roman" panose="02020603050405020304" pitchFamily="18" charset="0"/>
                <a:cs typeface="Times New Roman" panose="02020603050405020304" pitchFamily="18" charset="0"/>
              </a:rPr>
              <a: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(r"(\?)\1+", '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(r"(\.)\1+", '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(':\)|;\)|:-\)|\(-:|:-D|=D|:</a:t>
            </a:r>
            <a:r>
              <a:rPr lang="en-US" sz="3300" dirty="0" err="1">
                <a:latin typeface="Times New Roman" panose="02020603050405020304" pitchFamily="18" charset="0"/>
                <a:cs typeface="Times New Roman" panose="02020603050405020304" pitchFamily="18" charset="0"/>
              </a:rPr>
              <a:t>P|xD|X-p</a:t>
            </a:r>
            <a:r>
              <a:rPr lang="en-US" sz="3300" dirty="0">
                <a:latin typeface="Times New Roman" panose="02020603050405020304" pitchFamily="18" charset="0"/>
                <a:cs typeface="Times New Roman" panose="02020603050405020304" pitchFamily="18" charset="0"/>
              </a:rPr>
              <a:t>|\^\^|:-|\^\.\^|\^\-\^|\^\_\^|\,-\)|\)-:|:\'\(|:\(|:-\(|:\S|T\.T|\.\_\.|:&lt;|:-\S|:-&lt;|\\-\*|:O|=O|=\-O|O\.</a:t>
            </a:r>
            <a:r>
              <a:rPr lang="en-US" sz="3300" dirty="0" err="1">
                <a:latin typeface="Times New Roman" panose="02020603050405020304" pitchFamily="18" charset="0"/>
                <a:cs typeface="Times New Roman" panose="02020603050405020304" pitchFamily="18" charset="0"/>
              </a:rPr>
              <a:t>o|XO|O</a:t>
            </a:r>
            <a:r>
              <a:rPr lang="en-US" sz="3300" dirty="0">
                <a:latin typeface="Times New Roman" panose="02020603050405020304" pitchFamily="18" charset="0"/>
                <a:cs typeface="Times New Roman" panose="02020603050405020304" pitchFamily="18" charset="0"/>
              </a:rPr>
              <a:t>\_O|:-\@|=/|:/|X\-\(|&gt;\.&lt;|&gt;=\(|D:', ' ', text)</a:t>
            </a:r>
          </a:p>
          <a:p>
            <a:pPr marL="0" indent="0">
              <a:buNone/>
            </a:pPr>
            <a:r>
              <a:rPr lang="en-US" sz="3300" dirty="0">
                <a:latin typeface="Times New Roman" panose="02020603050405020304" pitchFamily="18" charset="0"/>
                <a:cs typeface="Times New Roman" panose="02020603050405020304" pitchFamily="18" charset="0"/>
              </a:rPr>
              <a:t>        text = </a:t>
            </a:r>
            <a:r>
              <a:rPr lang="en-US" sz="3300" dirty="0" err="1">
                <a:latin typeface="Times New Roman" panose="02020603050405020304" pitchFamily="18" charset="0"/>
                <a:cs typeface="Times New Roman" panose="02020603050405020304" pitchFamily="18" charset="0"/>
              </a:rPr>
              <a:t>re.sub</a:t>
            </a:r>
            <a:r>
              <a:rPr lang="en-US" sz="3300" dirty="0">
                <a:latin typeface="Times New Roman" panose="02020603050405020304" pitchFamily="18" charset="0"/>
                <a:cs typeface="Times New Roman" panose="02020603050405020304" pitchFamily="18" charset="0"/>
              </a:rPr>
              <a:t>('&amp;amp;', 'and', text)</a:t>
            </a:r>
          </a:p>
          <a:p>
            <a:pPr marL="0" indent="0">
              <a:buNone/>
            </a:pPr>
            <a:endParaRPr lang="en-US"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20</a:t>
            </a:fld>
            <a:endParaRPr lang="en-US"/>
          </a:p>
        </p:txBody>
      </p:sp>
    </p:spTree>
    <p:extLst>
      <p:ext uri="{BB962C8B-B14F-4D97-AF65-F5344CB8AC3E}">
        <p14:creationId xmlns:p14="http://schemas.microsoft.com/office/powerpoint/2010/main" val="337679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975"/>
            <a:ext cx="8934450" cy="5495926"/>
          </a:xfrm>
        </p:spPr>
        <p:txBody>
          <a:bodyPr>
            <a:normAutofit fontScale="70000" lnSpcReduction="20000"/>
          </a:bodyPr>
          <a:lstStyle/>
          <a:p>
            <a:pPr marL="0" indent="0">
              <a:buNone/>
            </a:pPr>
            <a:r>
              <a:rPr lang="en-US" sz="2300" dirty="0" err="1">
                <a:latin typeface="Times New Roman" panose="02020603050405020304" pitchFamily="18" charset="0"/>
                <a:cs typeface="Times New Roman" panose="02020603050405020304" pitchFamily="18" charset="0"/>
              </a:rPr>
              <a:t>stop_words</a:t>
            </a:r>
            <a:r>
              <a:rPr lang="en-US" sz="2300" dirty="0">
                <a:latin typeface="Times New Roman" panose="02020603050405020304" pitchFamily="18" charset="0"/>
                <a:cs typeface="Times New Roman" panose="02020603050405020304" pitchFamily="18" charset="0"/>
              </a:rPr>
              <a:t> = set(</a:t>
            </a:r>
            <a:r>
              <a:rPr lang="en-US" sz="2300" dirty="0" err="1">
                <a:latin typeface="Times New Roman" panose="02020603050405020304" pitchFamily="18" charset="0"/>
                <a:cs typeface="Times New Roman" panose="02020603050405020304" pitchFamily="18" charset="0"/>
              </a:rPr>
              <a:t>stopwords.words</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english</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stop_words.discard</a:t>
            </a:r>
            <a:r>
              <a:rPr lang="en-US" sz="2300" dirty="0">
                <a:latin typeface="Times New Roman" panose="02020603050405020304" pitchFamily="18" charset="0"/>
                <a:cs typeface="Times New Roman" panose="02020603050405020304" pitchFamily="18" charset="0"/>
              </a:rPr>
              <a:t>('not') </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stop_words.discard</a:t>
            </a:r>
            <a:r>
              <a:rPr lang="en-US" sz="2300" dirty="0">
                <a:latin typeface="Times New Roman" panose="02020603050405020304" pitchFamily="18" charset="0"/>
                <a:cs typeface="Times New Roman" panose="02020603050405020304" pitchFamily="18" charset="0"/>
              </a:rPr>
              <a:t>('and')</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stop_words.discard</a:t>
            </a:r>
            <a:r>
              <a:rPr lang="en-US" sz="2300" dirty="0">
                <a:latin typeface="Times New Roman" panose="02020603050405020304" pitchFamily="18" charset="0"/>
                <a:cs typeface="Times New Roman" panose="02020603050405020304" pitchFamily="18" charset="0"/>
              </a:rPr>
              <a:t>('but')</a:t>
            </a:r>
          </a:p>
          <a:p>
            <a:pPr marL="0" indent="0">
              <a:buNone/>
            </a:pP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translator = </a:t>
            </a:r>
            <a:r>
              <a:rPr lang="en-US" sz="2300" dirty="0" err="1">
                <a:latin typeface="Times New Roman" panose="02020603050405020304" pitchFamily="18" charset="0"/>
                <a:cs typeface="Times New Roman" panose="02020603050405020304" pitchFamily="18" charset="0"/>
              </a:rPr>
              <a:t>str.maketrans</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string.punctuation</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text = </a:t>
            </a:r>
            <a:r>
              <a:rPr lang="en-US" sz="2300" dirty="0" err="1">
                <a:latin typeface="Times New Roman" panose="02020603050405020304" pitchFamily="18" charset="0"/>
                <a:cs typeface="Times New Roman" panose="02020603050405020304" pitchFamily="18" charset="0"/>
              </a:rPr>
              <a:t>text.translate</a:t>
            </a:r>
            <a:r>
              <a:rPr lang="en-US" sz="2300" dirty="0">
                <a:latin typeface="Times New Roman" panose="02020603050405020304" pitchFamily="18" charset="0"/>
                <a:cs typeface="Times New Roman" panose="02020603050405020304" pitchFamily="18" charset="0"/>
              </a:rPr>
              <a:t>(translator) # Technique 7: remove punctuation</a:t>
            </a:r>
          </a:p>
          <a:p>
            <a:pPr marL="0" indent="0">
              <a:buNone/>
            </a:pP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tokens = </a:t>
            </a:r>
            <a:r>
              <a:rPr lang="en-US" sz="2300" dirty="0" err="1">
                <a:latin typeface="Times New Roman" panose="02020603050405020304" pitchFamily="18" charset="0"/>
                <a:cs typeface="Times New Roman" panose="02020603050405020304" pitchFamily="18" charset="0"/>
              </a:rPr>
              <a:t>nltk.word_tokenize</a:t>
            </a:r>
            <a:r>
              <a:rPr lang="en-US" sz="2300" dirty="0">
                <a:latin typeface="Times New Roman" panose="02020603050405020304" pitchFamily="18" charset="0"/>
                <a:cs typeface="Times New Roman" panose="02020603050405020304" pitchFamily="18" charset="0"/>
              </a:rPr>
              <a:t>(text)</a:t>
            </a:r>
          </a:p>
          <a:p>
            <a:pPr marL="0" indent="0">
              <a:buNone/>
            </a:pPr>
            <a:r>
              <a:rPr lang="en-US" sz="2300" dirty="0">
                <a:latin typeface="Times New Roman" panose="02020603050405020304" pitchFamily="18" charset="0"/>
                <a:cs typeface="Times New Roman" panose="02020603050405020304" pitchFamily="18" charset="0"/>
              </a:rPr>
              <a:t>        tokens = [tokens for tokens in tokens if not tokens in </a:t>
            </a:r>
            <a:r>
              <a:rPr lang="en-US" sz="2300" dirty="0" err="1">
                <a:latin typeface="Times New Roman" panose="02020603050405020304" pitchFamily="18" charset="0"/>
                <a:cs typeface="Times New Roman" panose="02020603050405020304" pitchFamily="18" charset="0"/>
              </a:rPr>
              <a:t>stop_words</a:t>
            </a:r>
            <a:r>
              <a:rPr lang="en-US" sz="2300" dirty="0">
                <a:latin typeface="Times New Roman" panose="02020603050405020304" pitchFamily="18" charset="0"/>
                <a:cs typeface="Times New Roman" panose="02020603050405020304" pitchFamily="18" charset="0"/>
              </a:rPr>
              <a:t>]</a:t>
            </a:r>
          </a:p>
          <a:p>
            <a:pPr marL="0" indent="0">
              <a:buNone/>
            </a:pP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lemmatizer</a:t>
            </a:r>
            <a:r>
              <a:rPr lang="en-US" sz="2300" dirty="0">
                <a:latin typeface="Times New Roman" panose="02020603050405020304" pitchFamily="18" charset="0"/>
                <a:cs typeface="Times New Roman" panose="02020603050405020304" pitchFamily="18" charset="0"/>
              </a:rPr>
              <a:t> = WordNetLemmatizer()</a:t>
            </a:r>
          </a:p>
          <a:p>
            <a:pPr marL="0" indent="0">
              <a:buNone/>
            </a:pPr>
            <a:r>
              <a:rPr lang="en-US" sz="2300" dirty="0">
                <a:latin typeface="Times New Roman" panose="02020603050405020304" pitchFamily="18" charset="0"/>
                <a:cs typeface="Times New Roman" panose="02020603050405020304" pitchFamily="18" charset="0"/>
              </a:rPr>
              <a:t>        tokens = [</a:t>
            </a:r>
            <a:r>
              <a:rPr lang="en-US" sz="2300" dirty="0" err="1">
                <a:latin typeface="Times New Roman" panose="02020603050405020304" pitchFamily="18" charset="0"/>
                <a:cs typeface="Times New Roman" panose="02020603050405020304" pitchFamily="18" charset="0"/>
              </a:rPr>
              <a:t>lemmatizer.lemmatize</a:t>
            </a:r>
            <a:r>
              <a:rPr lang="en-US" sz="2300" dirty="0">
                <a:latin typeface="Times New Roman" panose="02020603050405020304" pitchFamily="18" charset="0"/>
                <a:cs typeface="Times New Roman" panose="02020603050405020304" pitchFamily="18" charset="0"/>
              </a:rPr>
              <a:t>(token) for token in tokens]</a:t>
            </a:r>
          </a:p>
          <a:p>
            <a:pPr marL="0" indent="0">
              <a:buNone/>
            </a:pP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tagged = </a:t>
            </a:r>
            <a:r>
              <a:rPr lang="en-US" sz="2300" dirty="0" err="1">
                <a:latin typeface="Times New Roman" panose="02020603050405020304" pitchFamily="18" charset="0"/>
                <a:cs typeface="Times New Roman" panose="02020603050405020304" pitchFamily="18" charset="0"/>
              </a:rPr>
              <a:t>nltk.pos_tag</a:t>
            </a:r>
            <a:r>
              <a:rPr lang="en-US" sz="2300" dirty="0">
                <a:latin typeface="Times New Roman" panose="02020603050405020304" pitchFamily="18" charset="0"/>
                <a:cs typeface="Times New Roman" panose="02020603050405020304" pitchFamily="18" charset="0"/>
              </a:rPr>
              <a:t>(tokens) # Technique 13: part of speech tagging </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allowedWordTypes</a:t>
            </a:r>
            <a:r>
              <a:rPr lang="en-US" sz="2300" dirty="0">
                <a:latin typeface="Times New Roman" panose="02020603050405020304" pitchFamily="18" charset="0"/>
                <a:cs typeface="Times New Roman" panose="02020603050405020304" pitchFamily="18" charset="0"/>
              </a:rPr>
              <a:t> = ["J","R","V","N"] #  J is Adjective, R is Adverb, V is Verb, N is Noun. These are used for POS Tagging</a:t>
            </a:r>
          </a:p>
          <a:p>
            <a:pPr marL="0" indent="0">
              <a:buNone/>
            </a:pPr>
            <a:r>
              <a:rPr lang="en-US" sz="2300" dirty="0">
                <a:latin typeface="Times New Roman" panose="02020603050405020304" pitchFamily="18" charset="0"/>
                <a:cs typeface="Times New Roman" panose="02020603050405020304" pitchFamily="18" charset="0"/>
              </a:rPr>
              <a:t>     </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return text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21</a:t>
            </a:fld>
            <a:endParaRPr lang="en-US"/>
          </a:p>
        </p:txBody>
      </p:sp>
    </p:spTree>
    <p:extLst>
      <p:ext uri="{BB962C8B-B14F-4D97-AF65-F5344CB8AC3E}">
        <p14:creationId xmlns:p14="http://schemas.microsoft.com/office/powerpoint/2010/main" val="4206052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2568"/>
            <a:ext cx="10515600" cy="5604395"/>
          </a:xfrm>
        </p:spPr>
        <p:txBody>
          <a:bodyPr>
            <a:normAutofit fontScale="77500" lnSpcReduction="20000"/>
          </a:bodyPr>
          <a:lstStyle/>
          <a:p>
            <a:pPr marL="0" indent="0">
              <a:buNone/>
            </a:pPr>
            <a:r>
              <a:rPr lang="en-US" sz="3400" b="1" dirty="0">
                <a:latin typeface="Times New Roman" panose="02020603050405020304" pitchFamily="18" charset="0"/>
                <a:cs typeface="Times New Roman" panose="02020603050405020304" pitchFamily="18" charset="0"/>
              </a:rPr>
              <a:t>Training ML models</a:t>
            </a:r>
          </a:p>
          <a:p>
            <a:pPr marL="0" indent="0">
              <a:buNone/>
            </a:pPr>
            <a:r>
              <a:rPr lang="en-US" sz="2300" dirty="0">
                <a:latin typeface="Times New Roman" panose="02020603050405020304" pitchFamily="18" charset="0"/>
                <a:cs typeface="Times New Roman" panose="02020603050405020304" pitchFamily="18" charset="0"/>
              </a:rPr>
              <a:t>	 data = </a:t>
            </a:r>
            <a:r>
              <a:rPr lang="en-US" sz="2300" dirty="0" err="1">
                <a:latin typeface="Times New Roman" panose="02020603050405020304" pitchFamily="18" charset="0"/>
                <a:cs typeface="Times New Roman" panose="02020603050405020304" pitchFamily="18" charset="0"/>
              </a:rPr>
              <a:t>pd.read_csv</a:t>
            </a:r>
            <a:r>
              <a:rPr lang="en-US" sz="2300" dirty="0">
                <a:latin typeface="Times New Roman" panose="02020603050405020304" pitchFamily="18" charset="0"/>
                <a:cs typeface="Times New Roman" panose="02020603050405020304" pitchFamily="18" charset="0"/>
              </a:rPr>
              <a:t>("finalD.csv", </a:t>
            </a:r>
            <a:r>
              <a:rPr lang="en-US" sz="2300" dirty="0" err="1">
                <a:latin typeface="Times New Roman" panose="02020603050405020304" pitchFamily="18" charset="0"/>
                <a:cs typeface="Times New Roman" panose="02020603050405020304" pitchFamily="18" charset="0"/>
              </a:rPr>
              <a:t>encoding_errors</a:t>
            </a:r>
            <a:r>
              <a:rPr lang="en-US" sz="2300" dirty="0">
                <a:latin typeface="Times New Roman" panose="02020603050405020304" pitchFamily="18" charset="0"/>
                <a:cs typeface="Times New Roman" panose="02020603050405020304" pitchFamily="18" charset="0"/>
              </a:rPr>
              <a:t>='ignore', </a:t>
            </a:r>
            <a:r>
              <a:rPr lang="en-US" sz="2300" dirty="0" err="1">
                <a:latin typeface="Times New Roman" panose="02020603050405020304" pitchFamily="18" charset="0"/>
                <a:cs typeface="Times New Roman" panose="02020603050405020304" pitchFamily="18" charset="0"/>
              </a:rPr>
              <a:t>low_memory</a:t>
            </a:r>
            <a:r>
              <a:rPr lang="en-US" sz="2300" dirty="0">
                <a:latin typeface="Times New Roman" panose="02020603050405020304" pitchFamily="18" charset="0"/>
                <a:cs typeface="Times New Roman" panose="02020603050405020304" pitchFamily="18" charset="0"/>
              </a:rPr>
              <a:t>=False)</a:t>
            </a:r>
          </a:p>
          <a:p>
            <a:pPr marL="0" indent="0">
              <a:buNone/>
            </a:pPr>
            <a:r>
              <a:rPr lang="en-US" sz="2300" dirty="0">
                <a:latin typeface="Times New Roman" panose="02020603050405020304" pitchFamily="18" charset="0"/>
                <a:cs typeface="Times New Roman" panose="02020603050405020304" pitchFamily="18" charset="0"/>
              </a:rPr>
              <a:t>                    data = </a:t>
            </a:r>
            <a:r>
              <a:rPr lang="en-US" sz="2300" dirty="0" err="1">
                <a:latin typeface="Times New Roman" panose="02020603050405020304" pitchFamily="18" charset="0"/>
                <a:cs typeface="Times New Roman" panose="02020603050405020304" pitchFamily="18" charset="0"/>
              </a:rPr>
              <a:t>data.dropna</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data = </a:t>
            </a:r>
            <a:r>
              <a:rPr lang="en-US" sz="2300" dirty="0" err="1">
                <a:latin typeface="Times New Roman" panose="02020603050405020304" pitchFamily="18" charset="0"/>
                <a:cs typeface="Times New Roman" panose="02020603050405020304" pitchFamily="18" charset="0"/>
              </a:rPr>
              <a:t>data.reset_index</a:t>
            </a:r>
            <a:r>
              <a:rPr lang="en-US" sz="2300" dirty="0">
                <a:latin typeface="Times New Roman" panose="02020603050405020304" pitchFamily="18" charset="0"/>
                <a:cs typeface="Times New Roman" panose="02020603050405020304" pitchFamily="18" charset="0"/>
              </a:rPr>
              <a:t>(drop=True)</a:t>
            </a:r>
          </a:p>
          <a:p>
            <a:pPr marL="0" indent="0">
              <a:buNone/>
            </a:pPr>
            <a:r>
              <a:rPr lang="en-US" sz="2300" dirty="0">
                <a:latin typeface="Times New Roman" panose="02020603050405020304" pitchFamily="18" charset="0"/>
                <a:cs typeface="Times New Roman" panose="02020603050405020304" pitchFamily="18" charset="0"/>
              </a:rPr>
              <a:t>                    XX=data['Cleaned Tweet Text']</a:t>
            </a:r>
          </a:p>
          <a:p>
            <a:pPr marL="0" indent="0">
              <a:buNone/>
            </a:pPr>
            <a:r>
              <a:rPr lang="en-US" sz="2300" dirty="0">
                <a:latin typeface="Times New Roman" panose="02020603050405020304" pitchFamily="18" charset="0"/>
                <a:cs typeface="Times New Roman" panose="02020603050405020304" pitchFamily="18" charset="0"/>
              </a:rPr>
              <a:t>                    YY=data['Result']</a:t>
            </a:r>
          </a:p>
          <a:p>
            <a:pPr marL="0" indent="0">
              <a:buNone/>
            </a:pP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XX_train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XX_test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YY_train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YY_test</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train_test_split</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XX,YY,test_size</a:t>
            </a:r>
            <a:r>
              <a:rPr lang="en-US" sz="2300" dirty="0">
                <a:latin typeface="Times New Roman" panose="02020603050405020304" pitchFamily="18" charset="0"/>
                <a:cs typeface="Times New Roman" panose="02020603050405020304" pitchFamily="18" charset="0"/>
              </a:rPr>
              <a:t>=0.2,random_state=42)</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tfacc</a:t>
            </a:r>
            <a:r>
              <a:rPr lang="en-US" sz="2300" dirty="0">
                <a:latin typeface="Times New Roman" panose="02020603050405020304" pitchFamily="18" charset="0"/>
                <a:cs typeface="Times New Roman" panose="02020603050405020304" pitchFamily="18" charset="0"/>
              </a:rPr>
              <a:t> = TfidfVectorizer(</a:t>
            </a:r>
            <a:r>
              <a:rPr lang="en-US" sz="2300" dirty="0" err="1">
                <a:latin typeface="Times New Roman" panose="02020603050405020304" pitchFamily="18" charset="0"/>
                <a:cs typeface="Times New Roman" panose="02020603050405020304" pitchFamily="18" charset="0"/>
              </a:rPr>
              <a:t>ngram_range</a:t>
            </a:r>
            <a:r>
              <a:rPr lang="en-US" sz="2300" dirty="0">
                <a:latin typeface="Times New Roman" panose="02020603050405020304" pitchFamily="18" charset="0"/>
                <a:cs typeface="Times New Roman" panose="02020603050405020304" pitchFamily="18" charset="0"/>
              </a:rPr>
              <a:t>=(2,2))</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xx_train</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tfacc.fit_transform</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XX_train</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xx_test</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tfacc.transform</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XX_test</a:t>
            </a:r>
            <a:r>
              <a:rPr lang="en-US" sz="2300" dirty="0">
                <a:latin typeface="Times New Roman" panose="02020603050405020304" pitchFamily="18" charset="0"/>
                <a:cs typeface="Times New Roman" panose="02020603050405020304" pitchFamily="18" charset="0"/>
              </a:rPr>
              <a: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BNBmodel = BernoulliNB()</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BNBmodel.fit</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xx_train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YY_train</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y_predBNB</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BNBmodel.predict</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xx_test</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score = round(</a:t>
            </a:r>
            <a:r>
              <a:rPr lang="en-US" sz="2300" dirty="0" err="1">
                <a:latin typeface="Times New Roman" panose="02020603050405020304" pitchFamily="18" charset="0"/>
                <a:cs typeface="Times New Roman" panose="02020603050405020304" pitchFamily="18" charset="0"/>
              </a:rPr>
              <a:t>accuracy_score</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YY_test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y_predBNB</a:t>
            </a:r>
            <a:r>
              <a:rPr lang="en-US" sz="2300" dirty="0">
                <a:latin typeface="Times New Roman" panose="02020603050405020304" pitchFamily="18" charset="0"/>
                <a:cs typeface="Times New Roman" panose="02020603050405020304" pitchFamily="18" charset="0"/>
              </a:rPr>
              <a:t>)*100, 3)</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pscore</a:t>
            </a:r>
            <a:r>
              <a:rPr lang="en-US" sz="2300" dirty="0">
                <a:latin typeface="Times New Roman" panose="02020603050405020304" pitchFamily="18" charset="0"/>
                <a:cs typeface="Times New Roman" panose="02020603050405020304" pitchFamily="18" charset="0"/>
              </a:rPr>
              <a:t> = round(</a:t>
            </a:r>
            <a:r>
              <a:rPr lang="en-US" sz="2300" dirty="0" err="1">
                <a:latin typeface="Times New Roman" panose="02020603050405020304" pitchFamily="18" charset="0"/>
                <a:cs typeface="Times New Roman" panose="02020603050405020304" pitchFamily="18" charset="0"/>
              </a:rPr>
              <a:t>precision_score</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YY_test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y_predBNB</a:t>
            </a:r>
            <a:r>
              <a:rPr lang="en-US" sz="2300" dirty="0">
                <a:latin typeface="Times New Roman" panose="02020603050405020304" pitchFamily="18" charset="0"/>
                <a:cs typeface="Times New Roman" panose="02020603050405020304" pitchFamily="18" charset="0"/>
              </a:rPr>
              <a:t>, average="micro")*100, 3)</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22</a:t>
            </a:fld>
            <a:endParaRPr lang="en-US"/>
          </a:p>
        </p:txBody>
      </p:sp>
    </p:spTree>
    <p:extLst>
      <p:ext uri="{BB962C8B-B14F-4D97-AF65-F5344CB8AC3E}">
        <p14:creationId xmlns:p14="http://schemas.microsoft.com/office/powerpoint/2010/main" val="72745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9282"/>
            <a:ext cx="8943975" cy="602816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Vader Analysis</a:t>
            </a:r>
          </a:p>
          <a:p>
            <a:pPr marL="0" indent="0">
              <a:buNone/>
            </a:pPr>
            <a:r>
              <a:rPr lang="en-US" sz="1600" dirty="0" err="1">
                <a:latin typeface="Times New Roman" panose="02020603050405020304" pitchFamily="18" charset="0"/>
                <a:cs typeface="Times New Roman" panose="02020603050405020304" pitchFamily="18" charset="0"/>
              </a:rPr>
              <a:t>def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get_tweet_sentiment</a:t>
            </a:r>
            <a:r>
              <a:rPr lang="en-US" sz="1600" dirty="0">
                <a:latin typeface="Times New Roman" panose="02020603050405020304" pitchFamily="18" charset="0"/>
                <a:cs typeface="Times New Roman" panose="02020603050405020304" pitchFamily="18" charset="0"/>
              </a:rPr>
              <a:t>(self, tweet):</a:t>
            </a:r>
          </a:p>
          <a:p>
            <a:pPr marL="0" indent="0">
              <a:buNone/>
            </a:pPr>
            <a:r>
              <a:rPr lang="en-US" sz="1600" dirty="0">
                <a:latin typeface="Times New Roman" panose="02020603050405020304" pitchFamily="18" charset="0"/>
                <a:cs typeface="Times New Roman" panose="02020603050405020304" pitchFamily="18" charset="0"/>
              </a:rPr>
              <a:t>        #cleaning of tweet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sid_obj</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SentimentIntensityAnalyzer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sentiment_dict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sid_obj.polarity_scores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sentiment_analysis_code</a:t>
            </a:r>
            <a:r>
              <a:rPr lang="en-US" sz="1600" dirty="0">
                <a:latin typeface="Times New Roman" panose="02020603050405020304" pitchFamily="18" charset="0"/>
                <a:cs typeface="Times New Roman" panose="02020603050405020304" pitchFamily="18" charset="0"/>
              </a:rPr>
              <a:t>().cleaning(tweet))</a:t>
            </a:r>
          </a:p>
          <a:p>
            <a:pPr marL="0" indent="0">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sentiment_dict</a:t>
            </a:r>
            <a:r>
              <a:rPr lang="en-US" sz="1600" dirty="0">
                <a:latin typeface="Times New Roman" panose="02020603050405020304" pitchFamily="18" charset="0"/>
                <a:cs typeface="Times New Roman" panose="02020603050405020304" pitchFamily="18" charset="0"/>
              </a:rPr>
              <a:t>['compound'] &gt;= 0.05 :</a:t>
            </a:r>
          </a:p>
          <a:p>
            <a:pPr marL="0" indent="0">
              <a:buNone/>
            </a:pPr>
            <a:r>
              <a:rPr lang="en-US" sz="1600" dirty="0">
                <a:latin typeface="Times New Roman" panose="02020603050405020304" pitchFamily="18" charset="0"/>
                <a:cs typeface="Times New Roman" panose="02020603050405020304" pitchFamily="18" charset="0"/>
              </a:rPr>
              <a:t>            return 'Positive'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sentiment_dict</a:t>
            </a:r>
            <a:r>
              <a:rPr lang="en-US" sz="1600" dirty="0">
                <a:latin typeface="Times New Roman" panose="02020603050405020304" pitchFamily="18" charset="0"/>
                <a:cs typeface="Times New Roman" panose="02020603050405020304" pitchFamily="18" charset="0"/>
              </a:rPr>
              <a:t>['compound'] &lt;= - 0.05 :</a:t>
            </a:r>
          </a:p>
          <a:p>
            <a:pPr marL="0" indent="0">
              <a:buNone/>
            </a:pPr>
            <a:r>
              <a:rPr lang="en-US" sz="1600" dirty="0">
                <a:latin typeface="Times New Roman" panose="02020603050405020304" pitchFamily="18" charset="0"/>
                <a:cs typeface="Times New Roman" panose="02020603050405020304" pitchFamily="18" charset="0"/>
              </a:rPr>
              <a:t>            return 'Negative'</a:t>
            </a:r>
          </a:p>
          <a:p>
            <a:pPr marL="0" indent="0">
              <a:buNone/>
            </a:pPr>
            <a:r>
              <a:rPr lang="en-US" sz="1600" dirty="0">
                <a:latin typeface="Times New Roman" panose="02020603050405020304" pitchFamily="18" charset="0"/>
                <a:cs typeface="Times New Roman" panose="02020603050405020304" pitchFamily="18" charset="0"/>
              </a:rPr>
              <a:t>        else :</a:t>
            </a:r>
          </a:p>
          <a:p>
            <a:pPr marL="0" indent="0">
              <a:buNone/>
            </a:pPr>
            <a:r>
              <a:rPr lang="en-US" sz="1600" dirty="0">
                <a:latin typeface="Times New Roman" panose="02020603050405020304" pitchFamily="18" charset="0"/>
                <a:cs typeface="Times New Roman" panose="02020603050405020304" pitchFamily="18" charset="0"/>
              </a:rPr>
              <a:t>            return 'Neutral'</a:t>
            </a:r>
          </a:p>
          <a:p>
            <a:pPr marL="0" indent="0">
              <a:buNone/>
            </a:pPr>
            <a:endParaRPr lang="en-US" sz="2400" b="1"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23</a:t>
            </a:fld>
            <a:endParaRPr lang="en-US"/>
          </a:p>
        </p:txBody>
      </p:sp>
    </p:spTree>
    <p:extLst>
      <p:ext uri="{BB962C8B-B14F-4D97-AF65-F5344CB8AC3E}">
        <p14:creationId xmlns:p14="http://schemas.microsoft.com/office/powerpoint/2010/main" val="893202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RESULTS </a:t>
            </a:r>
            <a:br>
              <a:rPr lang="en-US" sz="3600" b="1" dirty="0">
                <a:solidFill>
                  <a:srgbClr val="C00000"/>
                </a:solidFill>
                <a:latin typeface="Times New Roman" pitchFamily="18" charset="0"/>
                <a:cs typeface="Times New Roman" pitchFamily="18" charset="0"/>
              </a:rPr>
            </a:br>
            <a:endParaRPr lang="en-US" b="1" dirty="0">
              <a:solidFill>
                <a:srgbClr val="C00000"/>
              </a:solidFill>
            </a:endParaRPr>
          </a:p>
        </p:txBody>
      </p:sp>
      <p:sp>
        <p:nvSpPr>
          <p:cNvPr id="3" name="Content Placeholder 2"/>
          <p:cNvSpPr>
            <a:spLocks noGrp="1"/>
          </p:cNvSpPr>
          <p:nvPr>
            <p:ph idx="1"/>
          </p:nvPr>
        </p:nvSpPr>
        <p:spPr>
          <a:xfrm>
            <a:off x="838200" y="1847850"/>
            <a:ext cx="10515600" cy="4351338"/>
          </a:xfrm>
        </p:spPr>
        <p:txBody>
          <a:bodyPr/>
          <a:lstStyle/>
          <a:p>
            <a:pPr marL="914400" lvl="2" indent="0">
              <a:lnSpc>
                <a:spcPct val="150000"/>
              </a:lnSpc>
              <a:buNone/>
            </a:pPr>
            <a:r>
              <a:rPr lang="en-US" sz="2800" dirty="0">
                <a:latin typeface="Times New Roman" pitchFamily="18" charset="0"/>
                <a:cs typeface="Times New Roman" pitchFamily="18" charset="0"/>
              </a:rPr>
              <a:t>Snapshots of the Project</a:t>
            </a:r>
          </a:p>
          <a:p>
            <a:pPr lvl="2">
              <a:lnSpc>
                <a:spcPct val="150000"/>
              </a:lnSpc>
            </a:pPr>
            <a:endParaRPr lang="en-US" sz="2800" dirty="0">
              <a:latin typeface="Times New Roman" pitchFamily="18" charset="0"/>
              <a:cs typeface="Times New Roman" pitchFamily="18" charset="0"/>
            </a:endParaRPr>
          </a:p>
          <a:p>
            <a:pPr lvl="2">
              <a:lnSpc>
                <a:spcPct val="150000"/>
              </a:lnSpc>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24</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9158" y="2458249"/>
            <a:ext cx="7793439" cy="3028151"/>
          </a:xfrm>
          <a:prstGeom prst="rect">
            <a:avLst/>
          </a:prstGeom>
        </p:spPr>
      </p:pic>
      <p:sp>
        <p:nvSpPr>
          <p:cNvPr id="9" name="TextBox 8">
            <a:extLst>
              <a:ext uri="{FF2B5EF4-FFF2-40B4-BE49-F238E27FC236}">
                <a16:creationId xmlns:a16="http://schemas.microsoft.com/office/drawing/2014/main" id="{8A95C06F-A565-A2E2-569C-198A3F0F879E}"/>
              </a:ext>
            </a:extLst>
          </p:cNvPr>
          <p:cNvSpPr txBox="1"/>
          <p:nvPr/>
        </p:nvSpPr>
        <p:spPr>
          <a:xfrm>
            <a:off x="1847850" y="5772150"/>
            <a:ext cx="46577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 Tweets Search Screen.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00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690" y="424115"/>
            <a:ext cx="9592915" cy="4347910"/>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25</a:t>
            </a:fld>
            <a:endParaRPr lang="en-US"/>
          </a:p>
        </p:txBody>
      </p:sp>
      <p:sp>
        <p:nvSpPr>
          <p:cNvPr id="2" name="TextBox 1">
            <a:extLst>
              <a:ext uri="{FF2B5EF4-FFF2-40B4-BE49-F238E27FC236}">
                <a16:creationId xmlns:a16="http://schemas.microsoft.com/office/drawing/2014/main" id="{9CAE6F94-6F7A-7A2D-FCFD-13634C475FCC}"/>
              </a:ext>
            </a:extLst>
          </p:cNvPr>
          <p:cNvSpPr txBox="1"/>
          <p:nvPr/>
        </p:nvSpPr>
        <p:spPr>
          <a:xfrm>
            <a:off x="1485900" y="5114925"/>
            <a:ext cx="944870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2. Tweets Fetched from Twitter along with Twitter Username, Tweets, Cleaned Tweets and other columns.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37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027" y="649480"/>
            <a:ext cx="8957424" cy="5387627"/>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26</a:t>
            </a:fld>
            <a:endParaRPr lang="en-US"/>
          </a:p>
        </p:txBody>
      </p:sp>
    </p:spTree>
    <p:extLst>
      <p:ext uri="{BB962C8B-B14F-4D97-AF65-F5344CB8AC3E}">
        <p14:creationId xmlns:p14="http://schemas.microsoft.com/office/powerpoint/2010/main" val="1382089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389" y="264920"/>
            <a:ext cx="9173222" cy="5912043"/>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27</a:t>
            </a:fld>
            <a:endParaRPr lang="en-US"/>
          </a:p>
        </p:txBody>
      </p:sp>
    </p:spTree>
    <p:extLst>
      <p:ext uri="{BB962C8B-B14F-4D97-AF65-F5344CB8AC3E}">
        <p14:creationId xmlns:p14="http://schemas.microsoft.com/office/powerpoint/2010/main" val="3976168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484" y="709301"/>
            <a:ext cx="9249032" cy="5467662"/>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28</a:t>
            </a:fld>
            <a:endParaRPr lang="en-US"/>
          </a:p>
        </p:txBody>
      </p:sp>
    </p:spTree>
    <p:extLst>
      <p:ext uri="{BB962C8B-B14F-4D97-AF65-F5344CB8AC3E}">
        <p14:creationId xmlns:p14="http://schemas.microsoft.com/office/powerpoint/2010/main" val="1116962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6408" y="709301"/>
            <a:ext cx="9219183" cy="5467662"/>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29</a:t>
            </a:fld>
            <a:endParaRPr lang="en-US"/>
          </a:p>
        </p:txBody>
      </p:sp>
    </p:spTree>
    <p:extLst>
      <p:ext uri="{BB962C8B-B14F-4D97-AF65-F5344CB8AC3E}">
        <p14:creationId xmlns:p14="http://schemas.microsoft.com/office/powerpoint/2010/main" val="35157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321" y="122380"/>
            <a:ext cx="8229600" cy="785818"/>
          </a:xfrm>
        </p:spPr>
        <p:txBody>
          <a:bodyPr>
            <a:noAutofit/>
          </a:bodyPr>
          <a:lstStyle/>
          <a:p>
            <a:pPr algn="ctr"/>
            <a:r>
              <a:rPr lang="en-US" sz="3600" b="1" dirty="0">
                <a:solidFill>
                  <a:srgbClr val="C00000"/>
                </a:solidFill>
                <a:latin typeface="Times New Roman" pitchFamily="18" charset="0"/>
                <a:cs typeface="Times New Roman" pitchFamily="18" charset="0"/>
              </a:rPr>
              <a:t>INTRODUCTION</a:t>
            </a:r>
            <a:endParaRPr lang="en-IN"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244719" y="908198"/>
            <a:ext cx="8886202" cy="5448152"/>
          </a:xfrm>
        </p:spPr>
        <p:txBody>
          <a:bodyPr>
            <a:normAutofit lnSpcReduction="10000"/>
          </a:bodyPr>
          <a:lstStyle/>
          <a:p>
            <a:pPr marL="457200" lvl="1" indent="0">
              <a:buNone/>
            </a:pPr>
            <a:r>
              <a:rPr lang="en-US" b="1" dirty="0">
                <a:latin typeface="Times New Roman" panose="02020603050405020304" pitchFamily="18" charset="0"/>
                <a:cs typeface="Times New Roman" pitchFamily="18" charset="0"/>
              </a:rPr>
              <a:t>Problem Statement</a:t>
            </a:r>
          </a:p>
          <a:p>
            <a:pPr marL="457200" lvl="1" indent="0" algn="just">
              <a:buNone/>
            </a:pPr>
            <a:r>
              <a:rPr lang="en-IN" sz="1900" dirty="0">
                <a:latin typeface="Times New Roman" panose="02020603050405020304" pitchFamily="18" charset="0"/>
                <a:cs typeface="Times New Roman" panose="02020603050405020304" pitchFamily="18" charset="0"/>
              </a:rPr>
              <a:t>COVID-19 created some severe issues in every nation like downfall in the economy and thus in GDP and other impacts. The social media platforms like Twitter, Facebook, etc. gave people to just express their opinions but did not feature any type analysis on these opinions. </a:t>
            </a:r>
            <a:endParaRPr lang="en-US" sz="1900" dirty="0">
              <a:latin typeface="Times New Roman" panose="02020603050405020304" pitchFamily="18" charset="0"/>
              <a:cs typeface="Times New Roman" panose="02020603050405020304" pitchFamily="18" charset="0"/>
            </a:endParaRPr>
          </a:p>
          <a:p>
            <a:pPr marL="457200" lvl="1" indent="0">
              <a:buNone/>
            </a:pPr>
            <a:endParaRPr lang="en-US" sz="2400" b="1" dirty="0">
              <a:latin typeface="Times New Roman" panose="02020603050405020304" pitchFamily="18" charset="0"/>
              <a:cs typeface="Times New Roman" pitchFamily="18" charset="0"/>
            </a:endParaRPr>
          </a:p>
          <a:p>
            <a:pPr marL="0" indent="0">
              <a:buNone/>
            </a:pPr>
            <a:r>
              <a:rPr lang="en-US" sz="2400" b="1" dirty="0">
                <a:latin typeface="Times New Roman" panose="02020603050405020304" pitchFamily="18" charset="0"/>
                <a:cs typeface="Times New Roman" pitchFamily="18" charset="0"/>
              </a:rPr>
              <a:t>      Existing System and Limitations</a:t>
            </a:r>
          </a:p>
          <a:p>
            <a:pPr marL="457200" lvl="1" indent="0" algn="just">
              <a:buNone/>
            </a:pPr>
            <a:r>
              <a:rPr lang="en-IN" sz="1900" dirty="0">
                <a:latin typeface="Times New Roman" panose="02020603050405020304" pitchFamily="18" charset="0"/>
                <a:cs typeface="Times New Roman" panose="02020603050405020304" pitchFamily="18" charset="0"/>
              </a:rPr>
              <a:t>The social media platforms like Twitter, Facebook, etc gives people to express their opinions but did not feature any type analysis on these opinions to bring sentiments out of it which is valuable.</a:t>
            </a:r>
          </a:p>
          <a:p>
            <a:pPr marL="457200" lvl="1" indent="0" algn="just">
              <a:buNone/>
            </a:pPr>
            <a:endParaRPr lang="en-IN" sz="1900" b="1" dirty="0">
              <a:latin typeface="Times New Roman" panose="02020603050405020304" pitchFamily="18" charset="0"/>
              <a:cs typeface="Times New Roman" panose="02020603050405020304" pitchFamily="18" charset="0"/>
            </a:endParaRPr>
          </a:p>
          <a:p>
            <a:pPr marL="457200" lvl="1" indent="0" algn="just">
              <a:buNone/>
            </a:pPr>
            <a:r>
              <a:rPr lang="en-US" b="1" dirty="0">
                <a:latin typeface="Times New Roman" panose="02020603050405020304" pitchFamily="18" charset="0"/>
                <a:cs typeface="Times New Roman" pitchFamily="18" charset="0"/>
              </a:rPr>
              <a:t>Proposed system</a:t>
            </a:r>
          </a:p>
          <a:p>
            <a:pPr marL="457200" lvl="1" indent="0" algn="just">
              <a:buNone/>
            </a:pPr>
            <a:r>
              <a:rPr lang="en-IN" sz="1900" dirty="0">
                <a:latin typeface="Times New Roman" panose="02020603050405020304" pitchFamily="18" charset="0"/>
                <a:cs typeface="Times New Roman" panose="02020603050405020304" pitchFamily="18" charset="0"/>
              </a:rPr>
              <a:t>Through our project we will analyse sentiments of various tweets on economic crisis tweeted by various twitter users. This analytics can help various organizations in improving their service to the people or to their employees leading to its growth in various aspects including in finance and social relationships and government of different countries for better governance of people or improving its foreign relationships among countries or to assess and improve on economic situation.</a:t>
            </a:r>
            <a:endParaRPr lang="en-US" sz="1900" dirty="0">
              <a:latin typeface="Times New Roman" panose="02020603050405020304" pitchFamily="18" charset="0"/>
              <a:cs typeface="Times New Roman" panose="02020603050405020304" pitchFamily="18" charset="0"/>
            </a:endParaRPr>
          </a:p>
          <a:p>
            <a:pPr lvl="1"/>
            <a:endParaRPr lang="en-US" dirty="0">
              <a:latin typeface="Times New Roman" pitchFamily="18" charset="0"/>
              <a:cs typeface="Times New Roman" pitchFamily="18" charset="0"/>
            </a:endParaRPr>
          </a:p>
          <a:p>
            <a:pPr lvl="1" algn="just">
              <a:buFont typeface="Wingdings" pitchFamily="2" charset="2"/>
              <a:buChar char="§"/>
            </a:pP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a:t>Dept. of CSE,RNSIT</a:t>
            </a:r>
            <a:endParaRPr lang="en-IN"/>
          </a:p>
        </p:txBody>
      </p:sp>
      <p:sp>
        <p:nvSpPr>
          <p:cNvPr id="6" name="Footer Placeholder 5"/>
          <p:cNvSpPr>
            <a:spLocks noGrp="1"/>
          </p:cNvSpPr>
          <p:nvPr>
            <p:ph type="ftr" sz="quarter" idx="11"/>
          </p:nvPr>
        </p:nvSpPr>
        <p:spPr/>
        <p:txBody>
          <a:bodyPr/>
          <a:lstStyle/>
          <a:p>
            <a:r>
              <a:rPr lang="en-IN" dirty="0"/>
              <a:t>2022- 23</a:t>
            </a:r>
          </a:p>
        </p:txBody>
      </p:sp>
      <p:sp>
        <p:nvSpPr>
          <p:cNvPr id="7" name="Slide Number Placeholder 6"/>
          <p:cNvSpPr>
            <a:spLocks noGrp="1"/>
          </p:cNvSpPr>
          <p:nvPr>
            <p:ph type="sldNum" sz="quarter" idx="12"/>
          </p:nvPr>
        </p:nvSpPr>
        <p:spPr/>
        <p:txBody>
          <a:bodyPr/>
          <a:lstStyle/>
          <a:p>
            <a:fld id="{8D76E3B0-E7CB-4A4B-BFAB-903D23419947}" type="slidenum">
              <a:rPr lang="en-IN" smtClean="0"/>
              <a:pPr/>
              <a:t>3</a:t>
            </a:fld>
            <a:endParaRPr lang="en-IN"/>
          </a:p>
        </p:txBody>
      </p:sp>
    </p:spTree>
    <p:extLst>
      <p:ext uri="{BB962C8B-B14F-4D97-AF65-F5344CB8AC3E}">
        <p14:creationId xmlns:p14="http://schemas.microsoft.com/office/powerpoint/2010/main" val="3123800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itchFamily="18" charset="0"/>
                <a:cs typeface="Times New Roman" pitchFamily="18" charset="0"/>
              </a:rPr>
              <a:t>CONCLUSION</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29555" y="1600200"/>
            <a:ext cx="9749307" cy="3886200"/>
          </a:xfrm>
        </p:spPr>
        <p:txBody>
          <a:bodyPr>
            <a:normAutofit lnSpcReduction="10000"/>
          </a:bodyPr>
          <a:lstStyle/>
          <a:p>
            <a:pPr algn="just">
              <a:lnSpc>
                <a:spcPct val="150000"/>
              </a:lnSpc>
            </a:pPr>
            <a:r>
              <a:rPr lang="en-US" sz="1900" dirty="0">
                <a:latin typeface="Times New Roman" panose="02020603050405020304" pitchFamily="18" charset="0"/>
                <a:cs typeface="Times New Roman" panose="02020603050405020304" pitchFamily="18" charset="0"/>
              </a:rPr>
              <a:t>Social media is witnessing a massive increase in the number of users per day.</a:t>
            </a:r>
          </a:p>
          <a:p>
            <a:pPr lvl="0" algn="just">
              <a:lnSpc>
                <a:spcPct val="150000"/>
              </a:lnSpc>
            </a:pPr>
            <a:r>
              <a:rPr lang="en-US" sz="1900" dirty="0">
                <a:latin typeface="Times New Roman" panose="02020603050405020304" pitchFamily="18" charset="0"/>
                <a:cs typeface="Times New Roman" panose="02020603050405020304" pitchFamily="18" charset="0"/>
              </a:rPr>
              <a:t>People prefer to share their honest opinions on social media instead of sharing with someone in person. </a:t>
            </a:r>
          </a:p>
          <a:p>
            <a:pPr lvl="0" algn="just">
              <a:lnSpc>
                <a:spcPct val="150000"/>
              </a:lnSpc>
            </a:pPr>
            <a:r>
              <a:rPr lang="en-US" sz="1900" dirty="0">
                <a:latin typeface="Times New Roman" panose="02020603050405020304" pitchFamily="18" charset="0"/>
                <a:cs typeface="Times New Roman" panose="02020603050405020304" pitchFamily="18" charset="0"/>
              </a:rPr>
              <a:t>Using the posts from Twitter, we can examine the common public’s aggregate reaction on economic impact due to COVID-19.</a:t>
            </a:r>
          </a:p>
          <a:p>
            <a:pPr algn="just">
              <a:lnSpc>
                <a:spcPct val="150000"/>
              </a:lnSpc>
            </a:pPr>
            <a:r>
              <a:rPr lang="en-US" sz="1900" dirty="0">
                <a:latin typeface="Times New Roman" panose="02020603050405020304" pitchFamily="18" charset="0"/>
                <a:cs typeface="Times New Roman" panose="02020603050405020304" pitchFamily="18" charset="0"/>
              </a:rPr>
              <a:t>Then the web application which takes the tweets as input and predict the sentiments using  Machine Learning models are used to obtain the sentiment of new tweets along with Vader library results and compared to see that both results are comparable.</a:t>
            </a: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7" name="Slide Number Placeholder 6"/>
          <p:cNvSpPr>
            <a:spLocks noGrp="1"/>
          </p:cNvSpPr>
          <p:nvPr>
            <p:ph type="sldNum" sz="quarter" idx="12"/>
          </p:nvPr>
        </p:nvSpPr>
        <p:spPr/>
        <p:txBody>
          <a:bodyPr/>
          <a:lstStyle/>
          <a:p>
            <a:fld id="{8D76E3B0-E7CB-4A4B-BFAB-903D23419947}" type="slidenum">
              <a:rPr lang="en-IN" smtClean="0"/>
              <a:pPr/>
              <a:t>30</a:t>
            </a:fld>
            <a:endParaRPr lang="en-IN"/>
          </a:p>
        </p:txBody>
      </p:sp>
    </p:spTree>
    <p:extLst>
      <p:ext uri="{BB962C8B-B14F-4D97-AF65-F5344CB8AC3E}">
        <p14:creationId xmlns:p14="http://schemas.microsoft.com/office/powerpoint/2010/main" val="1418113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imes New Roman" pitchFamily="18" charset="0"/>
                <a:cs typeface="Times New Roman" pitchFamily="18" charset="0"/>
              </a:rPr>
              <a:t>REFERENCES</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500174"/>
            <a:ext cx="8229600" cy="4643470"/>
          </a:xfrm>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[1]	Wu, J. T., Leung, K., &amp; Leung, G. M. (2020). </a:t>
            </a:r>
            <a:r>
              <a:rPr lang="en-US" sz="1900" dirty="0" err="1">
                <a:latin typeface="Times New Roman" panose="02020603050405020304" pitchFamily="18" charset="0"/>
                <a:cs typeface="Times New Roman" panose="02020603050405020304" pitchFamily="18" charset="0"/>
              </a:rPr>
              <a:t>Nowcasting</a:t>
            </a:r>
            <a:r>
              <a:rPr lang="en-US" sz="1900" dirty="0">
                <a:latin typeface="Times New Roman" panose="02020603050405020304" pitchFamily="18" charset="0"/>
                <a:cs typeface="Times New Roman" panose="02020603050405020304" pitchFamily="18" charset="0"/>
              </a:rPr>
              <a:t> and forecasting the potential domestic and international spread of the 2019-nCoV outbreak originating in Wuhan, China: a modelling study. The Lancet, 395(10225), 689-697.</a:t>
            </a:r>
          </a:p>
          <a:p>
            <a:r>
              <a:rPr lang="en-US" sz="1900" dirty="0">
                <a:latin typeface="Times New Roman" panose="02020603050405020304" pitchFamily="18" charset="0"/>
                <a:cs typeface="Times New Roman" panose="02020603050405020304" pitchFamily="18" charset="0"/>
              </a:rPr>
              <a:t>[2]	Medford, R. J., Saleh, S. N., </a:t>
            </a:r>
            <a:r>
              <a:rPr lang="en-US" sz="1900" dirty="0" err="1">
                <a:latin typeface="Times New Roman" panose="02020603050405020304" pitchFamily="18" charset="0"/>
                <a:cs typeface="Times New Roman" panose="02020603050405020304" pitchFamily="18" charset="0"/>
              </a:rPr>
              <a:t>Sumarsono</a:t>
            </a:r>
            <a:r>
              <a:rPr lang="en-US" sz="1900" dirty="0">
                <a:latin typeface="Times New Roman" panose="02020603050405020304" pitchFamily="18" charset="0"/>
                <a:cs typeface="Times New Roman" panose="02020603050405020304" pitchFamily="18" charset="0"/>
              </a:rPr>
              <a:t>, A., Perl, T. M., &amp; Lehmann, C. U. (2020). An “</a:t>
            </a:r>
            <a:r>
              <a:rPr lang="en-US" sz="1900" dirty="0" err="1">
                <a:latin typeface="Times New Roman" panose="02020603050405020304" pitchFamily="18" charset="0"/>
                <a:cs typeface="Times New Roman" panose="02020603050405020304" pitchFamily="18" charset="0"/>
              </a:rPr>
              <a:t>Infodemic</a:t>
            </a:r>
            <a:r>
              <a:rPr lang="en-US" sz="1900" dirty="0">
                <a:latin typeface="Times New Roman" panose="02020603050405020304" pitchFamily="18" charset="0"/>
                <a:cs typeface="Times New Roman" panose="02020603050405020304" pitchFamily="18" charset="0"/>
              </a:rPr>
              <a:t>”: leveraging high-volume Twitter data to understand public sentiment for the COVID-19 outbreak. </a:t>
            </a:r>
            <a:r>
              <a:rPr lang="en-US" sz="1900" dirty="0" err="1">
                <a:latin typeface="Times New Roman" panose="02020603050405020304" pitchFamily="18" charset="0"/>
                <a:cs typeface="Times New Roman" panose="02020603050405020304" pitchFamily="18" charset="0"/>
              </a:rPr>
              <a:t>medRxiv</a:t>
            </a:r>
            <a:r>
              <a:rPr lang="en-US" sz="1900" dirty="0">
                <a:latin typeface="Times New Roman" panose="02020603050405020304" pitchFamily="18" charset="0"/>
                <a:cs typeface="Times New Roman" panose="02020603050405020304" pitchFamily="18" charset="0"/>
              </a:rPr>
              <a:t>. Preprint posted online April 7. </a:t>
            </a:r>
          </a:p>
          <a:p>
            <a:r>
              <a:rPr lang="en-US" sz="1900" dirty="0">
                <a:latin typeface="Times New Roman" panose="02020603050405020304" pitchFamily="18" charset="0"/>
                <a:cs typeface="Times New Roman" panose="02020603050405020304" pitchFamily="18" charset="0"/>
              </a:rPr>
              <a:t>[3]	Li, S., Wang, Y., </a:t>
            </a:r>
            <a:r>
              <a:rPr lang="en-US" sz="1900" dirty="0" err="1">
                <a:latin typeface="Times New Roman" panose="02020603050405020304" pitchFamily="18" charset="0"/>
                <a:cs typeface="Times New Roman" panose="02020603050405020304" pitchFamily="18" charset="0"/>
              </a:rPr>
              <a:t>Xue</a:t>
            </a:r>
            <a:r>
              <a:rPr lang="en-US" sz="1900" dirty="0">
                <a:latin typeface="Times New Roman" panose="02020603050405020304" pitchFamily="18" charset="0"/>
                <a:cs typeface="Times New Roman" panose="02020603050405020304" pitchFamily="18" charset="0"/>
              </a:rPr>
              <a:t>, J., Zhao, N., &amp; Zhu, T. (2020). The impact of COVID-19 epidemic declaration on psychological consequences: a study on active </a:t>
            </a:r>
            <a:r>
              <a:rPr lang="en-US" sz="1900" dirty="0" err="1">
                <a:latin typeface="Times New Roman" panose="02020603050405020304" pitchFamily="18" charset="0"/>
                <a:cs typeface="Times New Roman" panose="02020603050405020304" pitchFamily="18" charset="0"/>
              </a:rPr>
              <a:t>Weibo</a:t>
            </a:r>
            <a:r>
              <a:rPr lang="en-US" sz="1900" dirty="0">
                <a:latin typeface="Times New Roman" panose="02020603050405020304" pitchFamily="18" charset="0"/>
                <a:cs typeface="Times New Roman" panose="02020603050405020304" pitchFamily="18" charset="0"/>
              </a:rPr>
              <a:t> users. International journal of environmental research and public health, 17(6), 2032.</a:t>
            </a:r>
          </a:p>
          <a:p>
            <a:r>
              <a:rPr lang="en-US" sz="1900" dirty="0">
                <a:latin typeface="Times New Roman" panose="02020603050405020304" pitchFamily="18" charset="0"/>
                <a:cs typeface="Times New Roman" panose="02020603050405020304" pitchFamily="18" charset="0"/>
              </a:rPr>
              <a:t>[4]	Jung, S. M., Kinoshita, R., Thompson, R. N., Linton, N. M., Yang, Y., </a:t>
            </a:r>
            <a:r>
              <a:rPr lang="en-US" sz="1900" dirty="0" err="1">
                <a:latin typeface="Times New Roman" panose="02020603050405020304" pitchFamily="18" charset="0"/>
                <a:cs typeface="Times New Roman" panose="02020603050405020304" pitchFamily="18" charset="0"/>
              </a:rPr>
              <a:t>Akhmetzhanov</a:t>
            </a:r>
            <a:r>
              <a:rPr lang="en-US" sz="1900" dirty="0">
                <a:latin typeface="Times New Roman" panose="02020603050405020304" pitchFamily="18" charset="0"/>
                <a:cs typeface="Times New Roman" panose="02020603050405020304" pitchFamily="18" charset="0"/>
              </a:rPr>
              <a:t>, A. R., &amp; Nishiura, H. (2020). Epidemiological Identification of A Novel Pathogen in Real Time: Analysis of the Atypical Pneumonia Outbreak in Wuhan, China, 2019–2020. Journal of clinical medicine, 9(3), 637.  </a:t>
            </a:r>
          </a:p>
          <a:p>
            <a:r>
              <a:rPr lang="en-US" sz="1900" dirty="0">
                <a:latin typeface="Times New Roman" panose="02020603050405020304" pitchFamily="18" charset="0"/>
                <a:cs typeface="Times New Roman" panose="02020603050405020304" pitchFamily="18" charset="0"/>
              </a:rPr>
              <a:t>[5]	Pandey, R., </a:t>
            </a:r>
            <a:r>
              <a:rPr lang="en-US" sz="1900" dirty="0" err="1">
                <a:latin typeface="Times New Roman" panose="02020603050405020304" pitchFamily="18" charset="0"/>
                <a:cs typeface="Times New Roman" panose="02020603050405020304" pitchFamily="18" charset="0"/>
              </a:rPr>
              <a:t>Gautam</a:t>
            </a:r>
            <a:r>
              <a:rPr lang="en-US" sz="1900" dirty="0">
                <a:latin typeface="Times New Roman" panose="02020603050405020304" pitchFamily="18" charset="0"/>
                <a:cs typeface="Times New Roman" panose="02020603050405020304" pitchFamily="18" charset="0"/>
              </a:rPr>
              <a:t>, V., Pal, R., </a:t>
            </a:r>
            <a:r>
              <a:rPr lang="en-US" sz="1900" dirty="0" err="1">
                <a:latin typeface="Times New Roman" panose="02020603050405020304" pitchFamily="18" charset="0"/>
                <a:cs typeface="Times New Roman" panose="02020603050405020304" pitchFamily="18" charset="0"/>
              </a:rPr>
              <a:t>Bandhey</a:t>
            </a:r>
            <a:r>
              <a:rPr lang="en-US" sz="1900" dirty="0">
                <a:latin typeface="Times New Roman" panose="02020603050405020304" pitchFamily="18" charset="0"/>
                <a:cs typeface="Times New Roman" panose="02020603050405020304" pitchFamily="18" charset="0"/>
              </a:rPr>
              <a:t>, H., </a:t>
            </a:r>
            <a:r>
              <a:rPr lang="en-US" sz="1900" dirty="0" err="1">
                <a:latin typeface="Times New Roman" panose="02020603050405020304" pitchFamily="18" charset="0"/>
                <a:cs typeface="Times New Roman" panose="02020603050405020304" pitchFamily="18" charset="0"/>
              </a:rPr>
              <a:t>Dhingra</a:t>
            </a:r>
            <a:r>
              <a:rPr lang="en-US" sz="1900" dirty="0">
                <a:latin typeface="Times New Roman" panose="02020603050405020304" pitchFamily="18" charset="0"/>
                <a:cs typeface="Times New Roman" panose="02020603050405020304" pitchFamily="18" charset="0"/>
              </a:rPr>
              <a:t>, L. S., </a:t>
            </a:r>
            <a:r>
              <a:rPr lang="en-US" sz="1900" dirty="0" err="1">
                <a:latin typeface="Times New Roman" panose="02020603050405020304" pitchFamily="18" charset="0"/>
                <a:cs typeface="Times New Roman" panose="02020603050405020304" pitchFamily="18" charset="0"/>
              </a:rPr>
              <a:t>Misra</a:t>
            </a:r>
            <a:r>
              <a:rPr lang="en-US" sz="1900" dirty="0">
                <a:latin typeface="Times New Roman" panose="02020603050405020304" pitchFamily="18" charset="0"/>
                <a:cs typeface="Times New Roman" panose="02020603050405020304" pitchFamily="18" charset="0"/>
              </a:rPr>
              <a:t>, V., ... &amp; </a:t>
            </a:r>
            <a:r>
              <a:rPr lang="en-US" sz="1900" dirty="0" err="1">
                <a:latin typeface="Times New Roman" panose="02020603050405020304" pitchFamily="18" charset="0"/>
                <a:cs typeface="Times New Roman" panose="02020603050405020304" pitchFamily="18" charset="0"/>
              </a:rPr>
              <a:t>Sethi</a:t>
            </a:r>
            <a:r>
              <a:rPr lang="en-US" sz="1900" dirty="0">
                <a:latin typeface="Times New Roman" panose="02020603050405020304" pitchFamily="18" charset="0"/>
                <a:cs typeface="Times New Roman" panose="02020603050405020304" pitchFamily="18" charset="0"/>
              </a:rPr>
              <a:t>, T. (2022). A machine learning application for raising wash awareness in the times of covid-19 pandemic. Scientific reports, 12(1), 1-10. </a:t>
            </a:r>
          </a:p>
          <a:p>
            <a:r>
              <a:rPr lang="en-US" sz="1900" dirty="0">
                <a:latin typeface="Times New Roman" panose="02020603050405020304" pitchFamily="18" charset="0"/>
                <a:cs typeface="Times New Roman" panose="02020603050405020304" pitchFamily="18" charset="0"/>
              </a:rPr>
              <a:t>[6]	</a:t>
            </a:r>
            <a:r>
              <a:rPr lang="en-US" sz="1900" dirty="0" err="1">
                <a:latin typeface="Times New Roman" panose="02020603050405020304" pitchFamily="18" charset="0"/>
                <a:cs typeface="Times New Roman" panose="02020603050405020304" pitchFamily="18" charset="0"/>
              </a:rPr>
              <a:t>Kayes</a:t>
            </a:r>
            <a:r>
              <a:rPr lang="en-US" sz="1900" dirty="0">
                <a:latin typeface="Times New Roman" panose="02020603050405020304" pitchFamily="18" charset="0"/>
                <a:cs typeface="Times New Roman" panose="02020603050405020304" pitchFamily="18" charset="0"/>
              </a:rPr>
              <a:t>, A. S. M., Islam, M. S., Watters, P. A., Ng, A., &amp; </a:t>
            </a:r>
            <a:r>
              <a:rPr lang="en-US" sz="1900" dirty="0" err="1">
                <a:latin typeface="Times New Roman" panose="02020603050405020304" pitchFamily="18" charset="0"/>
                <a:cs typeface="Times New Roman" panose="02020603050405020304" pitchFamily="18" charset="0"/>
              </a:rPr>
              <a:t>Kayesh</a:t>
            </a:r>
            <a:r>
              <a:rPr lang="en-US" sz="1900" dirty="0">
                <a:latin typeface="Times New Roman" panose="02020603050405020304" pitchFamily="18" charset="0"/>
                <a:cs typeface="Times New Roman" panose="02020603050405020304" pitchFamily="18" charset="0"/>
              </a:rPr>
              <a:t>, H. (2020). Automated measurement of attitudes towards social distancing using social media: a COVID-19 case study.  </a:t>
            </a:r>
          </a:p>
          <a:p>
            <a:pPr lvl="0" algn="just">
              <a:buNone/>
            </a:pPr>
            <a:endParaRPr lang="en-IN" sz="2000" dirty="0">
              <a:latin typeface="Times New Roman" pitchFamily="18" charset="0"/>
              <a:cs typeface="Times New Roman" pitchFamily="18" charset="0"/>
            </a:endParaRPr>
          </a:p>
          <a:p>
            <a:pPr lvl="0" algn="just">
              <a:buNone/>
            </a:pPr>
            <a:endParaRPr lang="en-IN" sz="2000" dirty="0">
              <a:latin typeface="Times New Roman" pitchFamily="18" charset="0"/>
              <a:cs typeface="Times New Roman" pitchFamily="18" charset="0"/>
            </a:endParaRPr>
          </a:p>
          <a:p>
            <a:pPr lvl="0" algn="just">
              <a:buNone/>
            </a:pPr>
            <a:endParaRPr lang="en-IN" sz="1800" dirty="0">
              <a:latin typeface="Times New Roman" pitchFamily="18" charset="0"/>
              <a:cs typeface="Times New Roman" pitchFamily="18" charset="0"/>
            </a:endParaRPr>
          </a:p>
          <a:p>
            <a:pPr lvl="0" algn="just">
              <a:buNone/>
            </a:pPr>
            <a:endParaRPr lang="en-IN"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7" name="Slide Number Placeholder 6"/>
          <p:cNvSpPr>
            <a:spLocks noGrp="1"/>
          </p:cNvSpPr>
          <p:nvPr>
            <p:ph type="sldNum" sz="quarter" idx="12"/>
          </p:nvPr>
        </p:nvSpPr>
        <p:spPr/>
        <p:txBody>
          <a:bodyPr/>
          <a:lstStyle/>
          <a:p>
            <a:fld id="{8D76E3B0-E7CB-4A4B-BFAB-903D23419947}" type="slidenum">
              <a:rPr lang="en-IN" smtClean="0"/>
              <a:pPr/>
              <a:t>31</a:t>
            </a:fld>
            <a:endParaRPr lang="en-IN"/>
          </a:p>
        </p:txBody>
      </p:sp>
    </p:spTree>
    <p:extLst>
      <p:ext uri="{BB962C8B-B14F-4D97-AF65-F5344CB8AC3E}">
        <p14:creationId xmlns:p14="http://schemas.microsoft.com/office/powerpoint/2010/main" val="2141427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PROJECT SETUP AND DEMONSTRATION</a:t>
            </a:r>
            <a:endParaRPr lang="en-US" sz="3200"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32</a:t>
            </a:fld>
            <a:endParaRPr lang="en-US"/>
          </a:p>
        </p:txBody>
      </p:sp>
      <p:pic>
        <p:nvPicPr>
          <p:cNvPr id="2050" name="Picture 2" descr="Image result for PROJECT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02790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61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solidFill>
                  <a:srgbClr val="0070C0"/>
                </a:solidFill>
                <a:latin typeface="Times New Roman" pitchFamily="18" charset="0"/>
                <a:cs typeface="Times New Roman" pitchFamily="18" charset="0"/>
              </a:rPr>
              <a:t>Suggestions….!</a:t>
            </a:r>
          </a:p>
        </p:txBody>
      </p:sp>
      <p:sp>
        <p:nvSpPr>
          <p:cNvPr id="2" name="Date Placeholder 1"/>
          <p:cNvSpPr>
            <a:spLocks noGrp="1"/>
          </p:cNvSpPr>
          <p:nvPr>
            <p:ph type="dt" sz="half" idx="10"/>
          </p:nvPr>
        </p:nvSpPr>
        <p:spPr/>
        <p:txBody>
          <a:bodyPr/>
          <a:lstStyle/>
          <a:p>
            <a:r>
              <a:rPr lang="en-US"/>
              <a:t>Dept. of CSE,RNSIT</a:t>
            </a:r>
          </a:p>
        </p:txBody>
      </p:sp>
      <p:sp>
        <p:nvSpPr>
          <p:cNvPr id="3" name="Footer Placeholder 2"/>
          <p:cNvSpPr>
            <a:spLocks noGrp="1"/>
          </p:cNvSpPr>
          <p:nvPr>
            <p:ph type="ftr" sz="quarter" idx="11"/>
          </p:nvPr>
        </p:nvSpPr>
        <p:spPr/>
        <p:txBody>
          <a:bodyPr/>
          <a:lstStyle/>
          <a:p>
            <a:r>
              <a:rPr lang="en-IN" dirty="0"/>
              <a:t>2022 - 23</a:t>
            </a:r>
          </a:p>
        </p:txBody>
      </p:sp>
      <p:sp>
        <p:nvSpPr>
          <p:cNvPr id="4" name="Slide Number Placeholder 3"/>
          <p:cNvSpPr>
            <a:spLocks noGrp="1"/>
          </p:cNvSpPr>
          <p:nvPr>
            <p:ph type="sldNum" sz="quarter" idx="12"/>
          </p:nvPr>
        </p:nvSpPr>
        <p:spPr/>
        <p:txBody>
          <a:bodyPr/>
          <a:lstStyle/>
          <a:p>
            <a:fld id="{4C442D41-FF4A-46A6-A5B6-D9D1BC6ADE1D}" type="slidenum">
              <a:rPr lang="en-US" smtClean="0"/>
              <a:t>33</a:t>
            </a:fld>
            <a:endParaRPr lang="en-US"/>
          </a:p>
        </p:txBody>
      </p:sp>
    </p:spTree>
    <p:extLst>
      <p:ext uri="{BB962C8B-B14F-4D97-AF65-F5344CB8AC3E}">
        <p14:creationId xmlns:p14="http://schemas.microsoft.com/office/powerpoint/2010/main" val="665051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473338"/>
          </a:xfrm>
        </p:spPr>
        <p:txBody>
          <a:bodyPr>
            <a:normAutofit lnSpcReduction="10000"/>
          </a:bodyPr>
          <a:lstStyle/>
          <a:p>
            <a:endParaRPr lang="en-US" dirty="0"/>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endParaRPr lang="en-US" sz="5400" dirty="0">
              <a:latin typeface="Times New Roman" pitchFamily="18" charset="0"/>
              <a:cs typeface="Times New Roman" pitchFamily="18" charset="0"/>
            </a:endParaRPr>
          </a:p>
          <a:p>
            <a:pPr algn="ctr">
              <a:buNone/>
            </a:pPr>
            <a:r>
              <a:rPr lang="en-US" sz="5400" dirty="0">
                <a:solidFill>
                  <a:srgbClr val="0070C0"/>
                </a:solidFill>
                <a:latin typeface="Times New Roman" pitchFamily="18" charset="0"/>
                <a:cs typeface="Times New Roman" pitchFamily="18" charset="0"/>
              </a:rPr>
              <a:t>THANK YOU!!!</a:t>
            </a:r>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endParaRPr lang="en-US" dirty="0"/>
          </a:p>
          <a:p>
            <a:pPr>
              <a:buNone/>
            </a:pPr>
            <a:r>
              <a:rPr lang="en-US" dirty="0"/>
              <a:t>			</a:t>
            </a:r>
            <a:endParaRPr lang="en-IN" dirty="0"/>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34</a:t>
            </a:fld>
            <a:endParaRPr lang="en-IN"/>
          </a:p>
        </p:txBody>
      </p:sp>
    </p:spTree>
    <p:extLst>
      <p:ext uri="{BB962C8B-B14F-4D97-AF65-F5344CB8AC3E}">
        <p14:creationId xmlns:p14="http://schemas.microsoft.com/office/powerpoint/2010/main" val="79634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357166"/>
            <a:ext cx="8229600" cy="785818"/>
          </a:xfrm>
        </p:spPr>
        <p:txBody>
          <a:bodyPr>
            <a:noAutofit/>
          </a:bodyPr>
          <a:lstStyle/>
          <a:p>
            <a:pPr algn="ctr"/>
            <a:br>
              <a:rPr lang="en-US" sz="3200"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REQUIREMENTS</a:t>
            </a:r>
            <a:br>
              <a:rPr lang="en-US" sz="3200" b="1"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 </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635093" y="1047736"/>
            <a:ext cx="9423432" cy="4981589"/>
          </a:xfrm>
        </p:spPr>
        <p:txBody>
          <a:bodyPr>
            <a:normAutofit fontScale="25000" lnSpcReduction="20000"/>
          </a:bodyPr>
          <a:lstStyle/>
          <a:p>
            <a:pPr marL="457200" lvl="1" indent="0" algn="just">
              <a:lnSpc>
                <a:spcPct val="120000"/>
              </a:lnSpc>
              <a:buNone/>
            </a:pPr>
            <a:r>
              <a:rPr lang="en-US" sz="9600" b="1" dirty="0">
                <a:latin typeface="Times New Roman" panose="02020603050405020304" pitchFamily="18" charset="0"/>
                <a:cs typeface="Times New Roman" pitchFamily="18" charset="0"/>
              </a:rPr>
              <a:t>Functional Requirements</a:t>
            </a:r>
          </a:p>
          <a:p>
            <a:pPr lvl="1" algn="just">
              <a:lnSpc>
                <a:spcPct val="120000"/>
              </a:lnSpc>
            </a:pPr>
            <a:r>
              <a:rPr lang="en-US" sz="8000" b="1" dirty="0">
                <a:latin typeface="Times New Roman" panose="02020603050405020304" pitchFamily="18" charset="0"/>
                <a:cs typeface="Times New Roman" panose="02020603050405020304" pitchFamily="18" charset="0"/>
              </a:rPr>
              <a:t>Data Extraction:-</a:t>
            </a:r>
            <a:r>
              <a:rPr lang="en-US" sz="8000" dirty="0">
                <a:latin typeface="Times New Roman" panose="02020603050405020304" pitchFamily="18" charset="0"/>
                <a:cs typeface="Times New Roman" panose="02020603050405020304" pitchFamily="18" charset="0"/>
              </a:rPr>
              <a:t> </a:t>
            </a:r>
            <a:r>
              <a:rPr lang="en-US" sz="7600" dirty="0">
                <a:latin typeface="Times New Roman" panose="02020603050405020304" pitchFamily="18" charset="0"/>
                <a:cs typeface="Times New Roman" panose="02020603050405020304" pitchFamily="18" charset="0"/>
              </a:rPr>
              <a:t>Using “Tweepy” API python to extract tweets.</a:t>
            </a:r>
          </a:p>
          <a:p>
            <a:pPr lvl="1" algn="just">
              <a:lnSpc>
                <a:spcPct val="120000"/>
              </a:lnSpc>
            </a:pPr>
            <a:r>
              <a:rPr lang="en-US" sz="8000" b="1" dirty="0">
                <a:latin typeface="Times New Roman" panose="02020603050405020304" pitchFamily="18" charset="0"/>
                <a:cs typeface="Times New Roman" panose="02020603050405020304" pitchFamily="18" charset="0"/>
              </a:rPr>
              <a:t>Data Preprocessing:-</a:t>
            </a:r>
            <a:r>
              <a:rPr lang="en-US" sz="8000" dirty="0">
                <a:latin typeface="Times New Roman" panose="02020603050405020304" pitchFamily="18" charset="0"/>
                <a:cs typeface="Times New Roman" panose="02020603050405020304" pitchFamily="18" charset="0"/>
              </a:rPr>
              <a:t> </a:t>
            </a:r>
            <a:r>
              <a:rPr lang="en-US" sz="7600" dirty="0">
                <a:latin typeface="Times New Roman" panose="02020603050405020304" pitchFamily="18" charset="0"/>
                <a:cs typeface="Times New Roman" panose="02020603050405020304" pitchFamily="18" charset="0"/>
              </a:rPr>
              <a:t>Using Natural Language Toolkit (NLTK) library of Python and regular expressions.</a:t>
            </a:r>
          </a:p>
          <a:p>
            <a:pPr lvl="1" algn="just">
              <a:lnSpc>
                <a:spcPct val="120000"/>
              </a:lnSpc>
            </a:pPr>
            <a:r>
              <a:rPr lang="en-US" sz="8000" b="1" dirty="0">
                <a:latin typeface="Times New Roman" panose="02020603050405020304" pitchFamily="18" charset="0"/>
                <a:cs typeface="Times New Roman" panose="02020603050405020304" pitchFamily="18" charset="0"/>
              </a:rPr>
              <a:t>Vader Lexicon Sentiment Analysis Tool</a:t>
            </a:r>
            <a:r>
              <a:rPr lang="en-US" sz="8000" dirty="0">
                <a:latin typeface="Times New Roman" panose="02020603050405020304" pitchFamily="18" charset="0"/>
                <a:cs typeface="Times New Roman" panose="02020603050405020304" pitchFamily="18" charset="0"/>
              </a:rPr>
              <a:t>:-</a:t>
            </a:r>
            <a:r>
              <a:rPr lang="en-US" sz="7600" dirty="0">
                <a:latin typeface="Times New Roman" panose="02020603050405020304" pitchFamily="18" charset="0"/>
                <a:cs typeface="Times New Roman" panose="02020603050405020304" pitchFamily="18" charset="0"/>
              </a:rPr>
              <a:t> Tweets are classified as positive, negative, neutral, using Vader library</a:t>
            </a:r>
          </a:p>
          <a:p>
            <a:pPr lvl="1" algn="just">
              <a:lnSpc>
                <a:spcPct val="120000"/>
              </a:lnSpc>
            </a:pPr>
            <a:r>
              <a:rPr lang="en-US" sz="8000" b="1" dirty="0">
                <a:latin typeface="Times New Roman" panose="02020603050405020304" pitchFamily="18" charset="0"/>
                <a:cs typeface="Times New Roman" panose="02020603050405020304" pitchFamily="18" charset="0"/>
              </a:rPr>
              <a:t>Machine learning classification techniques</a:t>
            </a:r>
            <a:r>
              <a:rPr lang="en-US" sz="8000" dirty="0">
                <a:latin typeface="Times New Roman" pitchFamily="18" charset="0"/>
                <a:cs typeface="Times New Roman" pitchFamily="18" charset="0"/>
              </a:rPr>
              <a:t>:- </a:t>
            </a:r>
            <a:r>
              <a:rPr lang="en-US" sz="7600" dirty="0">
                <a:latin typeface="Times New Roman" pitchFamily="18" charset="0"/>
                <a:cs typeface="Times New Roman" pitchFamily="18" charset="0"/>
              </a:rPr>
              <a:t>Primarily algorithms like </a:t>
            </a:r>
            <a:r>
              <a:rPr lang="en-US" sz="7600" b="1" dirty="0">
                <a:latin typeface="Times New Roman" pitchFamily="18" charset="0"/>
                <a:cs typeface="Times New Roman" pitchFamily="18" charset="0"/>
              </a:rPr>
              <a:t>Naïve Bayes, Support Vector Machine (SVM), Logistic Regression models</a:t>
            </a:r>
            <a:r>
              <a:rPr lang="en-US" sz="7600" dirty="0">
                <a:latin typeface="Times New Roman" pitchFamily="18" charset="0"/>
                <a:cs typeface="Times New Roman" pitchFamily="18" charset="0"/>
              </a:rPr>
              <a:t> are trained on tweets dataset which can be later used to analyze sentiment of new tweets. </a:t>
            </a:r>
            <a:endParaRPr lang="en-US" sz="5000" dirty="0">
              <a:latin typeface="Times New Roman" pitchFamily="18" charset="0"/>
              <a:cs typeface="Times New Roman" pitchFamily="18" charset="0"/>
            </a:endParaRPr>
          </a:p>
          <a:p>
            <a:pPr marL="457200" lvl="1" indent="0" algn="just">
              <a:lnSpc>
                <a:spcPct val="120000"/>
              </a:lnSpc>
              <a:buNone/>
            </a:pPr>
            <a:r>
              <a:rPr lang="en-US" sz="9600" b="1" dirty="0">
                <a:latin typeface="Times New Roman" panose="02020603050405020304" pitchFamily="18" charset="0"/>
                <a:cs typeface="Times New Roman" pitchFamily="18" charset="0"/>
              </a:rPr>
              <a:t>Non-functional Requirements</a:t>
            </a:r>
          </a:p>
          <a:p>
            <a:pPr lvl="1" algn="just">
              <a:lnSpc>
                <a:spcPct val="120000"/>
              </a:lnSpc>
            </a:pPr>
            <a:r>
              <a:rPr lang="en-US" sz="8000" b="1" dirty="0">
                <a:latin typeface="Times New Roman" panose="02020603050405020304" pitchFamily="18" charset="0"/>
                <a:cs typeface="Times New Roman" panose="02020603050405020304" pitchFamily="18" charset="0"/>
              </a:rPr>
              <a:t>Accessibility:-</a:t>
            </a:r>
            <a:r>
              <a:rPr lang="en-US" sz="8000" dirty="0">
                <a:latin typeface="Times New Roman" panose="02020603050405020304" pitchFamily="18" charset="0"/>
                <a:cs typeface="Times New Roman" panose="02020603050405020304" pitchFamily="18" charset="0"/>
              </a:rPr>
              <a:t> </a:t>
            </a:r>
            <a:r>
              <a:rPr lang="en-US" sz="7600" dirty="0">
                <a:latin typeface="Times New Roman" panose="02020603050405020304" pitchFamily="18" charset="0"/>
                <a:cs typeface="Times New Roman" panose="02020603050405020304" pitchFamily="18" charset="0"/>
              </a:rPr>
              <a:t>The design of services or environments so as to be easily usable by people. (Web Application)</a:t>
            </a:r>
          </a:p>
          <a:p>
            <a:pPr lvl="1" algn="just">
              <a:lnSpc>
                <a:spcPct val="120000"/>
              </a:lnSpc>
            </a:pPr>
            <a:r>
              <a:rPr lang="en-US" sz="8000" b="1" dirty="0">
                <a:latin typeface="Times New Roman" panose="02020603050405020304" pitchFamily="18" charset="0"/>
                <a:cs typeface="Times New Roman" panose="02020603050405020304" pitchFamily="18" charset="0"/>
              </a:rPr>
              <a:t>Emotional factors:- </a:t>
            </a:r>
            <a:r>
              <a:rPr lang="en-US" sz="7600" dirty="0">
                <a:latin typeface="Times New Roman" panose="02020603050405020304" pitchFamily="18" charset="0"/>
                <a:cs typeface="Times New Roman" panose="02020603050405020304" pitchFamily="18" charset="0"/>
              </a:rPr>
              <a:t>Users emotions can be understood.</a:t>
            </a:r>
          </a:p>
          <a:p>
            <a:pPr lvl="1" algn="just">
              <a:lnSpc>
                <a:spcPct val="120000"/>
              </a:lnSpc>
            </a:pPr>
            <a:r>
              <a:rPr lang="en-US" sz="8000" b="1" dirty="0">
                <a:latin typeface="Times New Roman" panose="02020603050405020304" pitchFamily="18" charset="0"/>
                <a:cs typeface="Times New Roman" panose="02020603050405020304" pitchFamily="18" charset="0"/>
              </a:rPr>
              <a:t>Maintainability:-  </a:t>
            </a:r>
            <a:r>
              <a:rPr lang="en-US" sz="7600" dirty="0">
                <a:latin typeface="Times New Roman" panose="02020603050405020304" pitchFamily="18" charset="0"/>
                <a:cs typeface="Times New Roman" panose="02020603050405020304" pitchFamily="18" charset="0"/>
              </a:rPr>
              <a:t>Tools used are open source and has easy documentation support.</a:t>
            </a:r>
          </a:p>
          <a:p>
            <a:pPr marL="457200" lvl="1" indent="0">
              <a:lnSpc>
                <a:spcPct val="150000"/>
              </a:lnSpc>
              <a:buNone/>
            </a:pPr>
            <a:endParaRPr lang="en-IN" sz="1600" i="1" dirty="0">
              <a:latin typeface="Times New Roman" panose="02020603050405020304" pitchFamily="18" charset="0"/>
              <a:cs typeface="Times New Roman" pitchFamily="18" charset="0"/>
            </a:endParaRPr>
          </a:p>
          <a:p>
            <a:pPr algn="just">
              <a:lnSpc>
                <a:spcPct val="150000"/>
              </a:lnSpc>
              <a:spcBef>
                <a:spcPts val="1200"/>
              </a:spcBef>
              <a:buNone/>
            </a:pPr>
            <a:r>
              <a:rPr lang="en-US" sz="1800" i="1" dirty="0">
                <a:latin typeface="Times New Roman" panose="02020603050405020304" pitchFamily="18" charset="0"/>
                <a:cs typeface="Times New Roman" pitchFamily="18" charset="0"/>
              </a:rPr>
              <a:t>	</a:t>
            </a:r>
            <a:endParaRPr lang="en-IN" sz="1800" dirty="0">
              <a:latin typeface="Times New Roman" panose="02020603050405020304" pitchFamily="18" charset="0"/>
              <a:cs typeface="Times New Roman" pitchFamily="18" charset="0"/>
            </a:endParaRPr>
          </a:p>
          <a:p>
            <a:pPr>
              <a:buNone/>
            </a:pPr>
            <a:r>
              <a:rPr lang="en-US" dirty="0">
                <a:latin typeface="Times New Roman" panose="02020603050405020304" pitchFamily="18" charset="0"/>
                <a:cs typeface="Times New Roman" pitchFamily="18" charset="0"/>
              </a:rPr>
              <a:t>  </a:t>
            </a:r>
          </a:p>
          <a:p>
            <a:pPr>
              <a:buNone/>
            </a:pPr>
            <a:endParaRPr lang="en-US" dirty="0">
              <a:latin typeface="Times New Roman" panose="02020603050405020304" pitchFamily="18" charset="0"/>
              <a:cs typeface="Times New Roman" pitchFamily="18" charset="0"/>
            </a:endParaRP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7" name="Slide Number Placeholder 6"/>
          <p:cNvSpPr>
            <a:spLocks noGrp="1"/>
          </p:cNvSpPr>
          <p:nvPr>
            <p:ph type="sldNum" sz="quarter" idx="12"/>
          </p:nvPr>
        </p:nvSpPr>
        <p:spPr/>
        <p:txBody>
          <a:bodyPr/>
          <a:lstStyle/>
          <a:p>
            <a:fld id="{8D76E3B0-E7CB-4A4B-BFAB-903D23419947}" type="slidenum">
              <a:rPr lang="en-IN" smtClean="0"/>
              <a:pPr/>
              <a:t>4</a:t>
            </a:fld>
            <a:endParaRPr lang="en-IN"/>
          </a:p>
        </p:txBody>
      </p:sp>
    </p:spTree>
    <p:extLst>
      <p:ext uri="{BB962C8B-B14F-4D97-AF65-F5344CB8AC3E}">
        <p14:creationId xmlns:p14="http://schemas.microsoft.com/office/powerpoint/2010/main" val="395594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sz="2700" dirty="0">
                <a:latin typeface="Times New Roman" pitchFamily="18" charset="0"/>
                <a:cs typeface="Times New Roman" pitchFamily="18" charset="0"/>
              </a:rPr>
              <a:t>Hardware Requirements</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sz="2700" dirty="0">
                <a:latin typeface="Times New Roman" pitchFamily="18" charset="0"/>
                <a:cs typeface="Times New Roman" pitchFamily="18" charset="0"/>
              </a:rPr>
              <a:t>Software Requirements</a:t>
            </a:r>
            <a:endParaRPr lang="en-US" sz="27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67560747"/>
              </p:ext>
            </p:extLst>
          </p:nvPr>
        </p:nvGraphicFramePr>
        <p:xfrm>
          <a:off x="1380145" y="4000501"/>
          <a:ext cx="6039831" cy="2171701"/>
        </p:xfrm>
        <a:graphic>
          <a:graphicData uri="http://schemas.openxmlformats.org/drawingml/2006/table">
            <a:tbl>
              <a:tblPr firstRow="1" firstCol="1" lastRow="1" lastCol="1" bandRow="1" bandCol="1">
                <a:tableStyleId>{5C22544A-7EE6-4342-B048-85BDC9FD1C3A}</a:tableStyleId>
              </a:tblPr>
              <a:tblGrid>
                <a:gridCol w="2781536">
                  <a:extLst>
                    <a:ext uri="{9D8B030D-6E8A-4147-A177-3AD203B41FA5}">
                      <a16:colId xmlns:a16="http://schemas.microsoft.com/office/drawing/2014/main" val="20000"/>
                    </a:ext>
                  </a:extLst>
                </a:gridCol>
                <a:gridCol w="3258295">
                  <a:extLst>
                    <a:ext uri="{9D8B030D-6E8A-4147-A177-3AD203B41FA5}">
                      <a16:colId xmlns:a16="http://schemas.microsoft.com/office/drawing/2014/main" val="20001"/>
                    </a:ext>
                  </a:extLst>
                </a:gridCol>
              </a:tblGrid>
              <a:tr h="778137">
                <a:tc>
                  <a:txBody>
                    <a:bodyPr/>
                    <a:lstStyle/>
                    <a:p>
                      <a:pPr marL="1066165" marR="452120" algn="l">
                        <a:spcBef>
                          <a:spcPts val="305"/>
                        </a:spcBef>
                        <a:spcAft>
                          <a:spcPts val="0"/>
                        </a:spcAft>
                      </a:pPr>
                      <a:r>
                        <a:rPr lang="en-US" sz="1800" spc="-5" dirty="0">
                          <a:solidFill>
                            <a:schemeClr val="tx1"/>
                          </a:solidFill>
                          <a:effectLst/>
                          <a:latin typeface="Times New Roman" panose="02020603050405020304" pitchFamily="18" charset="0"/>
                          <a:cs typeface="Times New Roman" panose="02020603050405020304" pitchFamily="18" charset="0"/>
                        </a:rPr>
                        <a:t>Name</a:t>
                      </a:r>
                      <a:r>
                        <a:rPr lang="en-US" sz="1800" spc="-75"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of</a:t>
                      </a:r>
                      <a:r>
                        <a:rPr lang="en-US" sz="1800" spc="-55" baseline="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Components</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556260" marR="499110" algn="ctr">
                        <a:spcBef>
                          <a:spcPts val="305"/>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Specification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38390">
                <a:tc>
                  <a:txBody>
                    <a:bodyPr/>
                    <a:lstStyle/>
                    <a:p>
                      <a:pPr marL="1081405" marR="452120" algn="l">
                        <a:spcBef>
                          <a:spcPts val="300"/>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Processor</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600710" marR="499110" algn="ctr">
                        <a:spcBef>
                          <a:spcPts val="300"/>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Intel CORE</a:t>
                      </a:r>
                      <a:r>
                        <a:rPr lang="en-US" sz="1500" spc="-4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i5 10</a:t>
                      </a:r>
                      <a:r>
                        <a:rPr lang="en-US" sz="1500" baseline="30000" dirty="0">
                          <a:solidFill>
                            <a:schemeClr val="tx1"/>
                          </a:solidFill>
                          <a:effectLst/>
                          <a:latin typeface="Times New Roman" panose="02020603050405020304" pitchFamily="18" charset="0"/>
                          <a:cs typeface="Times New Roman" panose="02020603050405020304" pitchFamily="18" charset="0"/>
                        </a:rPr>
                        <a:t>th</a:t>
                      </a:r>
                      <a:r>
                        <a:rPr lang="en-US" sz="1500" dirty="0">
                          <a:solidFill>
                            <a:schemeClr val="tx1"/>
                          </a:solidFill>
                          <a:effectLst/>
                          <a:latin typeface="Times New Roman" panose="02020603050405020304" pitchFamily="18" charset="0"/>
                          <a:cs typeface="Times New Roman" panose="02020603050405020304" pitchFamily="18" charset="0"/>
                        </a:rPr>
                        <a:t> Gen</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516784">
                <a:tc>
                  <a:txBody>
                    <a:bodyPr/>
                    <a:lstStyle/>
                    <a:p>
                      <a:pPr marL="1209675" marR="110045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RAM</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600710" marR="49339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8GB</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438390">
                <a:tc>
                  <a:txBody>
                    <a:bodyPr/>
                    <a:lstStyle/>
                    <a:p>
                      <a:pPr marL="1087755" marR="452120" algn="l">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Hard</a:t>
                      </a:r>
                      <a:r>
                        <a:rPr lang="en-US" sz="1500" spc="-45"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Disk</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489585" lvl="0" indent="0" algn="ctr">
                        <a:spcBef>
                          <a:spcPts val="275"/>
                        </a:spcBef>
                        <a:spcAft>
                          <a:spcPts val="0"/>
                        </a:spcAft>
                        <a:buFont typeface="+mj-lt"/>
                        <a:buNone/>
                      </a:pPr>
                      <a:r>
                        <a:rPr lang="en-US" sz="1500" dirty="0">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256 GB</a:t>
                      </a:r>
                      <a:r>
                        <a:rPr lang="en-US" sz="1500" spc="-2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SSD</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236669592"/>
              </p:ext>
            </p:extLst>
          </p:nvPr>
        </p:nvGraphicFramePr>
        <p:xfrm>
          <a:off x="1418602" y="901403"/>
          <a:ext cx="6001374" cy="2527598"/>
        </p:xfrm>
        <a:graphic>
          <a:graphicData uri="http://schemas.openxmlformats.org/drawingml/2006/table">
            <a:tbl>
              <a:tblPr firstRow="1" firstCol="1" lastRow="1" lastCol="1" bandRow="1" bandCol="1">
                <a:tableStyleId>{5C22544A-7EE6-4342-B048-85BDC9FD1C3A}</a:tableStyleId>
              </a:tblPr>
              <a:tblGrid>
                <a:gridCol w="2240085">
                  <a:extLst>
                    <a:ext uri="{9D8B030D-6E8A-4147-A177-3AD203B41FA5}">
                      <a16:colId xmlns:a16="http://schemas.microsoft.com/office/drawing/2014/main" val="20000"/>
                    </a:ext>
                  </a:extLst>
                </a:gridCol>
                <a:gridCol w="3761289">
                  <a:extLst>
                    <a:ext uri="{9D8B030D-6E8A-4147-A177-3AD203B41FA5}">
                      <a16:colId xmlns:a16="http://schemas.microsoft.com/office/drawing/2014/main" val="20001"/>
                    </a:ext>
                  </a:extLst>
                </a:gridCol>
              </a:tblGrid>
              <a:tr h="581439">
                <a:tc>
                  <a:txBody>
                    <a:bodyPr/>
                    <a:lstStyle/>
                    <a:p>
                      <a:pPr marL="372745" marR="260350" algn="ctr">
                        <a:spcBef>
                          <a:spcPts val="235"/>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Name</a:t>
                      </a:r>
                      <a:r>
                        <a:rPr lang="en-US" sz="1800" spc="-55"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of</a:t>
                      </a:r>
                      <a:r>
                        <a:rPr lang="en-US" sz="1800" spc="-65"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Components</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125095" marR="24130" algn="ctr">
                        <a:spcBef>
                          <a:spcPts val="235"/>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Specification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325384">
                <a:tc>
                  <a:txBody>
                    <a:bodyPr/>
                    <a:lstStyle/>
                    <a:p>
                      <a:pPr marL="372745" marR="26098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Operating</a:t>
                      </a:r>
                      <a:r>
                        <a:rPr lang="en-US" sz="1500" spc="-8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System</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123825" marR="2730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Windows</a:t>
                      </a:r>
                      <a:r>
                        <a:rPr lang="en-US" sz="1500" spc="-65"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10 or 11</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325384">
                <a:tc>
                  <a:txBody>
                    <a:bodyPr/>
                    <a:lstStyle/>
                    <a:p>
                      <a:pPr marL="365125" marR="262255" algn="ctr">
                        <a:spcBef>
                          <a:spcPts val="300"/>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Language</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125095" marR="26035" algn="ctr">
                        <a:spcBef>
                          <a:spcPts val="300"/>
                        </a:spcBef>
                        <a:spcAft>
                          <a:spcPts val="0"/>
                        </a:spcAft>
                      </a:pPr>
                      <a:r>
                        <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Python, HTML, CSS, JavaScript</a:t>
                      </a: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326327">
                <a:tc>
                  <a:txBody>
                    <a:bodyPr/>
                    <a:lstStyle/>
                    <a:p>
                      <a:pPr marL="365125" marR="26225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Browser</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124460" marR="27305" algn="ctr">
                        <a:spcBef>
                          <a:spcPts val="775"/>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Google</a:t>
                      </a:r>
                      <a:r>
                        <a:rPr lang="en-US" sz="1500" spc="-6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Chrome</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r h="969064">
                <a:tc>
                  <a:txBody>
                    <a:bodyPr/>
                    <a:lstStyle/>
                    <a:p>
                      <a:pPr marL="372745" marR="262255" algn="ctr">
                        <a:spcBef>
                          <a:spcPts val="300"/>
                        </a:spcBef>
                        <a:spcAft>
                          <a:spcPts val="0"/>
                        </a:spcAft>
                      </a:pPr>
                      <a:r>
                        <a:rPr lang="en-US" sz="1500" spc="-5" dirty="0">
                          <a:solidFill>
                            <a:schemeClr val="tx1"/>
                          </a:solidFill>
                          <a:effectLst/>
                          <a:latin typeface="Times New Roman" panose="02020603050405020304" pitchFamily="18" charset="0"/>
                          <a:cs typeface="Times New Roman" panose="02020603050405020304" pitchFamily="18" charset="0"/>
                        </a:rPr>
                        <a:t>Integrated</a:t>
                      </a:r>
                      <a:r>
                        <a:rPr lang="en-US" sz="1500" spc="-8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Development</a:t>
                      </a:r>
                    </a:p>
                    <a:p>
                      <a:pPr marL="372745" marR="262255" algn="ctr">
                        <a:spcBef>
                          <a:spcPts val="640"/>
                        </a:spcBef>
                        <a:spcAft>
                          <a:spcPts val="0"/>
                        </a:spcAft>
                      </a:pPr>
                      <a:r>
                        <a:rPr lang="en-US" sz="1500" dirty="0">
                          <a:solidFill>
                            <a:schemeClr val="tx1"/>
                          </a:solidFill>
                          <a:effectLst/>
                          <a:latin typeface="Times New Roman" panose="02020603050405020304" pitchFamily="18" charset="0"/>
                          <a:cs typeface="Times New Roman" panose="02020603050405020304" pitchFamily="18" charset="0"/>
                        </a:rPr>
                        <a:t>Environment</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448945" marR="452120" algn="l">
                        <a:spcBef>
                          <a:spcPts val="35"/>
                        </a:spcBef>
                        <a:spcAft>
                          <a:spcPts val="0"/>
                        </a:spcAft>
                      </a:pPr>
                      <a:r>
                        <a:rPr lang="en-US" sz="1500" dirty="0">
                          <a:effectLst/>
                          <a:latin typeface="Times New Roman" panose="02020603050405020304" pitchFamily="18" charset="0"/>
                          <a:cs typeface="Times New Roman" panose="02020603050405020304" pitchFamily="18" charset="0"/>
                        </a:rPr>
                        <a:t> </a:t>
                      </a:r>
                    </a:p>
                    <a:p>
                      <a:pPr marL="125095" marR="27305" algn="ctr">
                        <a:spcBef>
                          <a:spcPts val="775"/>
                        </a:spcBef>
                        <a:spcAft>
                          <a:spcPts val="0"/>
                        </a:spcAft>
                      </a:pPr>
                      <a:r>
                        <a:rPr lang="en-US" sz="1500" spc="-10" dirty="0">
                          <a:solidFill>
                            <a:schemeClr val="tx1"/>
                          </a:solidFill>
                          <a:effectLst/>
                          <a:latin typeface="Times New Roman" panose="02020603050405020304" pitchFamily="18" charset="0"/>
                          <a:cs typeface="Times New Roman" panose="02020603050405020304" pitchFamily="18" charset="0"/>
                        </a:rPr>
                        <a:t>Microsoft</a:t>
                      </a:r>
                      <a:r>
                        <a:rPr lang="en-US" sz="1500" spc="-25" dirty="0">
                          <a:solidFill>
                            <a:schemeClr val="tx1"/>
                          </a:solidFill>
                          <a:effectLst/>
                          <a:latin typeface="Times New Roman" panose="02020603050405020304" pitchFamily="18" charset="0"/>
                          <a:cs typeface="Times New Roman" panose="02020603050405020304" pitchFamily="18" charset="0"/>
                        </a:rPr>
                        <a:t> </a:t>
                      </a:r>
                      <a:r>
                        <a:rPr lang="en-US" sz="1500" spc="-5" dirty="0">
                          <a:solidFill>
                            <a:schemeClr val="tx1"/>
                          </a:solidFill>
                          <a:effectLst/>
                          <a:latin typeface="Times New Roman" panose="02020603050405020304" pitchFamily="18" charset="0"/>
                          <a:cs typeface="Times New Roman" panose="02020603050405020304" pitchFamily="18" charset="0"/>
                        </a:rPr>
                        <a:t>Visual</a:t>
                      </a:r>
                      <a:r>
                        <a:rPr lang="en-US" sz="1500" spc="15" dirty="0">
                          <a:solidFill>
                            <a:schemeClr val="tx1"/>
                          </a:solidFill>
                          <a:effectLst/>
                          <a:latin typeface="Times New Roman" panose="02020603050405020304" pitchFamily="18" charset="0"/>
                          <a:cs typeface="Times New Roman" panose="02020603050405020304" pitchFamily="18" charset="0"/>
                        </a:rPr>
                        <a:t> </a:t>
                      </a:r>
                      <a:r>
                        <a:rPr lang="en-US" sz="1500" spc="-5" dirty="0">
                          <a:solidFill>
                            <a:schemeClr val="tx1"/>
                          </a:solidFill>
                          <a:effectLst/>
                          <a:latin typeface="Times New Roman" panose="02020603050405020304" pitchFamily="18" charset="0"/>
                          <a:cs typeface="Times New Roman" panose="02020603050405020304" pitchFamily="18" charset="0"/>
                        </a:rPr>
                        <a:t>Studio</a:t>
                      </a:r>
                      <a:r>
                        <a:rPr lang="en-US" sz="1500" spc="-35" dirty="0">
                          <a:solidFill>
                            <a:schemeClr val="tx1"/>
                          </a:solidFill>
                          <a:effectLst/>
                          <a:latin typeface="Times New Roman" panose="02020603050405020304" pitchFamily="18" charset="0"/>
                          <a:cs typeface="Times New Roman" panose="02020603050405020304" pitchFamily="18" charset="0"/>
                        </a:rPr>
                        <a:t> </a:t>
                      </a:r>
                      <a:r>
                        <a:rPr lang="en-US" sz="1500" spc="-5" dirty="0">
                          <a:solidFill>
                            <a:schemeClr val="tx1"/>
                          </a:solidFill>
                          <a:effectLst/>
                          <a:latin typeface="Times New Roman" panose="02020603050405020304" pitchFamily="18" charset="0"/>
                          <a:cs typeface="Times New Roman" panose="02020603050405020304" pitchFamily="18" charset="0"/>
                        </a:rPr>
                        <a:t>Code</a:t>
                      </a:r>
                      <a:endParaRPr lang="en-US"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0490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pPr marL="342900" indent="-342900" algn="ctr">
              <a:spcBef>
                <a:spcPct val="20000"/>
              </a:spcBef>
            </a:pPr>
            <a:br>
              <a:rPr lang="en-US" sz="3100" dirty="0">
                <a:solidFill>
                  <a:srgbClr val="C00000"/>
                </a:solidFill>
                <a:latin typeface="Times New Roman" pitchFamily="18" charset="0"/>
                <a:ea typeface="+mn-ea"/>
                <a:cs typeface="Times New Roman" pitchFamily="18" charset="0"/>
              </a:rPr>
            </a:br>
            <a:r>
              <a:rPr lang="en-US" sz="3600" b="1" dirty="0">
                <a:solidFill>
                  <a:srgbClr val="C00000"/>
                </a:solidFill>
                <a:latin typeface="Times New Roman" pitchFamily="18" charset="0"/>
                <a:ea typeface="+mn-ea"/>
                <a:cs typeface="Times New Roman" pitchFamily="18" charset="0"/>
              </a:rPr>
              <a:t>SYSTEM ARCHITECTURE/BLOCK DIAGRAM</a:t>
            </a:r>
            <a:br>
              <a:rPr lang="en-US" sz="2400" dirty="0">
                <a:solidFill>
                  <a:prstClr val="black"/>
                </a:solidFill>
                <a:latin typeface="Times New Roman" pitchFamily="18" charset="0"/>
                <a:ea typeface="+mn-ea"/>
                <a:cs typeface="Times New Roman" pitchFamily="18" charset="0"/>
              </a:rPr>
            </a:br>
            <a:endParaRPr lang="en-US" dirty="0"/>
          </a:p>
        </p:txBody>
      </p:sp>
      <p:sp>
        <p:nvSpPr>
          <p:cNvPr id="3" name="Content Placeholder 2"/>
          <p:cNvSpPr>
            <a:spLocks noGrp="1"/>
          </p:cNvSpPr>
          <p:nvPr>
            <p:ph idx="1"/>
          </p:nvPr>
        </p:nvSpPr>
        <p:spPr>
          <a:xfrm>
            <a:off x="1378038" y="1600200"/>
            <a:ext cx="9975761" cy="4053625"/>
          </a:xfrm>
        </p:spPr>
        <p:txBody>
          <a:bodyPr>
            <a:normAutofit/>
          </a:bodyPr>
          <a:lstStyle/>
          <a:p>
            <a:pPr marL="457200" lvl="1" indent="0">
              <a:buNone/>
            </a:pPr>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2022 - 23</a:t>
            </a:r>
          </a:p>
        </p:txBody>
      </p:sp>
      <p:sp>
        <p:nvSpPr>
          <p:cNvPr id="6" name="Slide Number Placeholder 5"/>
          <p:cNvSpPr>
            <a:spLocks noGrp="1"/>
          </p:cNvSpPr>
          <p:nvPr>
            <p:ph type="sldNum" sz="quarter" idx="12"/>
          </p:nvPr>
        </p:nvSpPr>
        <p:spPr/>
        <p:txBody>
          <a:bodyPr/>
          <a:lstStyle/>
          <a:p>
            <a:fld id="{8D76E3B0-E7CB-4A4B-BFAB-903D23419947}" type="slidenum">
              <a:rPr lang="en-IN" smtClean="0"/>
              <a:pPr/>
              <a:t>6</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380" y="2080534"/>
            <a:ext cx="6022840" cy="3415391"/>
          </a:xfrm>
          <a:prstGeom prst="rect">
            <a:avLst/>
          </a:prstGeom>
        </p:spPr>
      </p:pic>
    </p:spTree>
    <p:extLst>
      <p:ext uri="{BB962C8B-B14F-4D97-AF65-F5344CB8AC3E}">
        <p14:creationId xmlns:p14="http://schemas.microsoft.com/office/powerpoint/2010/main" val="147756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746" y="726393"/>
            <a:ext cx="10515600" cy="5467662"/>
          </a:xfrm>
        </p:spPr>
        <p:txBody>
          <a:bodyPr>
            <a:normAutofit/>
          </a:bodyPr>
          <a:lstStyle/>
          <a:p>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first step is to collect a sample of Twitter data related to the topic of interest (in this case it is on economic crisis). This can be done using the Twitter API or by using web scraping tools to extract tweets containing specific hashtags.</a:t>
            </a:r>
            <a:endParaRPr lang="en-US" sz="19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cleaning and preprocessing:-</a:t>
            </a:r>
            <a:r>
              <a:rPr lang="en-US" sz="20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Once the data has been collected, it needs to be cleaned and preprocessed to remove any irrelevant information and prepare it for analysis. This may involve removing, twitter handles, hyperlinks, hashtags, stop words, punctuation, and special characters, as well as stemming or lemmatizing the text to reduce the dimensionality of the data.</a:t>
            </a:r>
            <a:endParaRPr lang="en-US" sz="19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Text representation:-</a:t>
            </a:r>
            <a:r>
              <a:rPr lang="en-US" sz="20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next step is to represent the preprocessed text in a numerical format that can be used for analysis. This can be done using methods such as bag-of-words, TF-IDF (term frequency-inverse document frequency), or word embeddings. </a:t>
            </a:r>
            <a:endParaRPr lang="en-US" sz="19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Classification Procedure:- </a:t>
            </a:r>
            <a:r>
              <a:rPr lang="en-US" sz="1900" dirty="0">
                <a:latin typeface="Times New Roman" panose="02020603050405020304" pitchFamily="18" charset="0"/>
                <a:cs typeface="Times New Roman" panose="02020603050405020304" pitchFamily="18" charset="0"/>
              </a:rPr>
              <a:t>Machine Learning models are trained from dataset. Then new tweets are imported from twitter by providing hash tag or a query on a subject by using SNScrape or </a:t>
            </a:r>
            <a:r>
              <a:rPr lang="en-US" sz="1900" dirty="0" err="1">
                <a:latin typeface="Times New Roman" panose="02020603050405020304" pitchFamily="18" charset="0"/>
                <a:cs typeface="Times New Roman" panose="02020603050405020304" pitchFamily="18" charset="0"/>
              </a:rPr>
              <a:t>tweepy</a:t>
            </a:r>
            <a:r>
              <a:rPr lang="en-US" sz="1900" dirty="0">
                <a:latin typeface="Times New Roman" panose="02020603050405020304" pitchFamily="18" charset="0"/>
                <a:cs typeface="Times New Roman" panose="02020603050405020304" pitchFamily="18" charset="0"/>
              </a:rPr>
              <a:t> libraries. The imported tweets are analyzed for their sentiments and classified as positive, negative, and neutral by trained Machine Learning models like Naïve Bayes, Support Vector Machine (SVM), Logistic Regression models along with Vader Library and the results of ML models and Vader are compared to prove that the Machine Learning models prediction are comparable with Vader library’s classification.</a:t>
            </a:r>
          </a:p>
          <a:p>
            <a:endParaRPr lang="en-US" sz="19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p:txBody>
      </p:sp>
      <p:sp>
        <p:nvSpPr>
          <p:cNvPr id="6" name="Slide Number Placeholder 5"/>
          <p:cNvSpPr>
            <a:spLocks noGrp="1"/>
          </p:cNvSpPr>
          <p:nvPr>
            <p:ph type="sldNum" sz="quarter" idx="12"/>
          </p:nvPr>
        </p:nvSpPr>
        <p:spPr/>
        <p:txBody>
          <a:bodyPr/>
          <a:lstStyle/>
          <a:p>
            <a:fld id="{4C442D41-FF4A-46A6-A5B6-D9D1BC6ADE1D}" type="slidenum">
              <a:rPr lang="en-US" smtClean="0"/>
              <a:t>7</a:t>
            </a:fld>
            <a:endParaRPr lang="en-US"/>
          </a:p>
        </p:txBody>
      </p:sp>
    </p:spTree>
    <p:extLst>
      <p:ext uri="{BB962C8B-B14F-4D97-AF65-F5344CB8AC3E}">
        <p14:creationId xmlns:p14="http://schemas.microsoft.com/office/powerpoint/2010/main" val="72507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912"/>
            <a:ext cx="10515600" cy="6100051"/>
          </a:xfrm>
        </p:spPr>
        <p:txBody>
          <a:bodyPr/>
          <a:lstStyle/>
          <a:p>
            <a:pPr marL="457200" lvl="1" indent="0">
              <a:buNone/>
            </a:pPr>
            <a:r>
              <a:rPr lang="en-US" dirty="0">
                <a:latin typeface="Times New Roman" pitchFamily="18" charset="0"/>
                <a:cs typeface="Times New Roman" pitchFamily="18" charset="0"/>
              </a:rPr>
              <a:t>Data Flow Diagrams (DFD)/ Flow charts</a:t>
            </a:r>
          </a:p>
          <a:p>
            <a:pPr marL="457200" lvl="1" indent="0">
              <a:buNone/>
            </a:pPr>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dirty="0"/>
              <a:t>2022 - 23</a:t>
            </a:r>
          </a:p>
          <a:p>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8</a:t>
            </a:fld>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5074"/>
          <a:stretch/>
        </p:blipFill>
        <p:spPr>
          <a:xfrm>
            <a:off x="2107525" y="991312"/>
            <a:ext cx="7284303" cy="4477996"/>
          </a:xfrm>
          <a:prstGeom prst="rect">
            <a:avLst/>
          </a:prstGeom>
        </p:spPr>
      </p:pic>
      <p:sp>
        <p:nvSpPr>
          <p:cNvPr id="9" name="Rectangle 8">
            <a:extLst>
              <a:ext uri="{FF2B5EF4-FFF2-40B4-BE49-F238E27FC236}">
                <a16:creationId xmlns:a16="http://schemas.microsoft.com/office/drawing/2014/main" id="{02DF2275-49F6-F3A0-358E-537F242F91EC}"/>
              </a:ext>
            </a:extLst>
          </p:cNvPr>
          <p:cNvSpPr/>
          <p:nvPr/>
        </p:nvSpPr>
        <p:spPr>
          <a:xfrm>
            <a:off x="2571750" y="1647825"/>
            <a:ext cx="4057650" cy="147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542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976" y="341832"/>
            <a:ext cx="8178325" cy="5835131"/>
          </a:xfrm>
        </p:spPr>
      </p:pic>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9</a:t>
            </a:fld>
            <a:endParaRPr lang="en-US"/>
          </a:p>
        </p:txBody>
      </p:sp>
      <p:sp>
        <p:nvSpPr>
          <p:cNvPr id="2" name="Rectangle 1">
            <a:extLst>
              <a:ext uri="{FF2B5EF4-FFF2-40B4-BE49-F238E27FC236}">
                <a16:creationId xmlns:a16="http://schemas.microsoft.com/office/drawing/2014/main" id="{52D7DA42-52D4-0CEF-2222-39CD5D3533E6}"/>
              </a:ext>
            </a:extLst>
          </p:cNvPr>
          <p:cNvSpPr/>
          <p:nvPr/>
        </p:nvSpPr>
        <p:spPr>
          <a:xfrm>
            <a:off x="2409825" y="771525"/>
            <a:ext cx="4257675" cy="120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78EC73B-64AB-3160-3D74-725DCC1A832A}"/>
              </a:ext>
            </a:extLst>
          </p:cNvPr>
          <p:cNvSpPr/>
          <p:nvPr/>
        </p:nvSpPr>
        <p:spPr>
          <a:xfrm>
            <a:off x="4410075" y="4695825"/>
            <a:ext cx="1352550"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9F27057-1863-2FF3-86FD-71C855C575B1}"/>
              </a:ext>
            </a:extLst>
          </p:cNvPr>
          <p:cNvSpPr txBox="1"/>
          <p:nvPr/>
        </p:nvSpPr>
        <p:spPr>
          <a:xfrm>
            <a:off x="4410075" y="4630579"/>
            <a:ext cx="2096924" cy="492443"/>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Compare ML and Vader Library Results</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88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3507</Words>
  <Application>Microsoft Office PowerPoint</Application>
  <PresentationFormat>Widescreen</PresentationFormat>
  <Paragraphs>348</Paragraphs>
  <Slides>34</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Calibri Light</vt:lpstr>
      <vt:lpstr>Times New Roman</vt:lpstr>
      <vt:lpstr>Wingdings</vt:lpstr>
      <vt:lpstr>Office Theme</vt:lpstr>
      <vt:lpstr>Picture</vt:lpstr>
      <vt:lpstr>Project Presentation &amp; Demonstration on  Sentimental analysis of Twitter Data on Economic Crisis During COVID-19 </vt:lpstr>
      <vt:lpstr>CONTENTS</vt:lpstr>
      <vt:lpstr>INTRODUCTION</vt:lpstr>
      <vt:lpstr> REQUIREMENTS  </vt:lpstr>
      <vt:lpstr>         Hardware Requirements          Software Requirements</vt:lpstr>
      <vt:lpstr> SYSTEM ARCHITECTURE/BLOCK DIAGRAM </vt:lpstr>
      <vt:lpstr>PowerPoint Presentation</vt:lpstr>
      <vt:lpstr>PowerPoint Presentation</vt:lpstr>
      <vt:lpstr>PowerPoint Presentation</vt:lpstr>
      <vt:lpstr>PowerPoint Presentation</vt:lpstr>
      <vt:lpstr>PowerPoint Presentation</vt:lpstr>
      <vt:lpstr> IMPLEMENTATION </vt:lpstr>
      <vt:lpstr>PowerPoint Presentation</vt:lpstr>
      <vt:lpstr>PowerPoint Presentation</vt:lpstr>
      <vt:lpstr>PowerPoint Presentation</vt:lpstr>
      <vt:lpstr>PowerPoint Presentation</vt:lpstr>
      <vt:lpstr>Logistic Regression Example</vt:lpstr>
      <vt:lpstr>PowerPoint Presentation</vt:lpstr>
      <vt:lpstr>PowerPoint Presentation</vt:lpstr>
      <vt:lpstr>PowerPoint Presentation</vt:lpstr>
      <vt:lpstr>PowerPoint Presentation</vt:lpstr>
      <vt:lpstr>PowerPoint Presentation</vt:lpstr>
      <vt:lpstr>PowerPoint Presentation</vt:lpstr>
      <vt:lpstr> RESULTS  </vt:lpstr>
      <vt:lpstr>PowerPoint Presentation</vt:lpstr>
      <vt:lpstr>PowerPoint Presentation</vt:lpstr>
      <vt:lpstr>PowerPoint Presentation</vt:lpstr>
      <vt:lpstr>PowerPoint Presentation</vt:lpstr>
      <vt:lpstr>PowerPoint Presentation</vt:lpstr>
      <vt:lpstr>CONCLUSION</vt:lpstr>
      <vt:lpstr>REFERENCES</vt:lpstr>
      <vt:lpstr>PROJECT SETUP AND DEMONSTRATION</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Vinay H R</cp:lastModifiedBy>
  <cp:revision>98</cp:revision>
  <dcterms:created xsi:type="dcterms:W3CDTF">2018-09-27T13:10:55Z</dcterms:created>
  <dcterms:modified xsi:type="dcterms:W3CDTF">2023-04-25T11:14:54Z</dcterms:modified>
</cp:coreProperties>
</file>