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firstSlideNum="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7010400" cy="9296400"/>
  <p:embeddedFontLst>
    <p:embeddedFont>
      <p:font typeface="Source Code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176" orient="horz"/>
        <p:guide pos="763" orient="horz"/>
        <p:guide pos="288" orient="horz"/>
        <p:guide pos="708" orient="horz"/>
        <p:guide pos="240"/>
        <p:guide pos="5035"/>
        <p:guide pos="3437"/>
        <p:guide pos="3495"/>
        <p:guide pos="1825"/>
        <p:guide pos="1882"/>
        <p:guide pos="3399"/>
        <p:guide pos="2122"/>
        <p:guide pos="765" orient="horz"/>
        <p:guide pos="2880"/>
        <p:guide pos="1440"/>
        <p:guide pos="4320"/>
      </p:guideLst>
    </p:cSldViewPr>
  </p:slideViewPr>
  <p:notesViewPr>
    <p:cSldViewPr snapToGrid="0">
      <p:cViewPr varScale="1">
        <p:scale>
          <a:sx n="100" d="100"/>
          <a:sy n="100" d="100"/>
        </p:scale>
        <p:origin x="0" y="0"/>
      </p:cViewPr>
      <p:guideLst>
        <p:guide pos="3002" orient="horz"/>
        <p:guide pos="2282"/>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ourceCodePr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037840" cy="464820"/>
          </a:xfrm>
          <a:prstGeom prst="rect">
            <a:avLst/>
          </a:prstGeom>
          <a:noFill/>
          <a:ln>
            <a:noFill/>
          </a:ln>
        </p:spPr>
        <p:txBody>
          <a:bodyPr anchorCtr="0" anchor="t" bIns="46575" lIns="93150" spcFirstLastPara="1" rIns="93150" wrap="square" tIns="4657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50" spcFirstLastPara="1" rIns="93150" wrap="square" tIns="4657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8829965"/>
            <a:ext cx="3037840" cy="464820"/>
          </a:xfrm>
          <a:prstGeom prst="rect">
            <a:avLst/>
          </a:prstGeom>
          <a:noFill/>
          <a:ln>
            <a:noFill/>
          </a:ln>
        </p:spPr>
        <p:txBody>
          <a:bodyPr anchorCtr="0" anchor="b" bIns="46575" lIns="93150" spcFirstLastPara="1" rIns="93150" wrap="square" tIns="4657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5"/>
            <a:ext cx="3037840" cy="46482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1" name="Google Shape;211;p1:notes"/>
          <p:cNvSpPr txBox="1"/>
          <p:nvPr>
            <p:ph idx="12" type="sldNum"/>
          </p:nvPr>
        </p:nvSpPr>
        <p:spPr>
          <a:xfrm>
            <a:off x="3970938" y="8829965"/>
            <a:ext cx="3037840" cy="46482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505063df0_1_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505063df0_1_8: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96" name="Google Shape;296;g4505063df0_1_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6: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11" name="Google Shape;311;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8: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18" name="Google Shape;318;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505063df0_3_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505063df0_3_9: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27" name="Google Shape;327;g4505063df0_3_9: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505063df0_3_3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505063df0_3_30: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35" name="Google Shape;335;g4505063df0_3_3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505063df0_3_1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505063df0_3_16: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45" name="Google Shape;345;g4505063df0_3_16: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505063df0_3_2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505063df0_3_23: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56" name="Google Shape;356;g4505063df0_3_23: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505063df0_3_3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505063df0_3_37: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66" name="Google Shape;366;g4505063df0_3_3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1: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76" name="Google Shape;376;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12: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83" name="Google Shape;383;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505063df0_1_2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505063df0_1_29: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18" name="Google Shape;218;g4505063df0_1_29: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406d51a34_1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406d51a34_1_0: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91" name="Google Shape;391;g4406d51a34_1_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13: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98" name="Google Shape;398;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505063df0_3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505063df0_3_0: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rPr lang="en-US"/>
              <a:t>more topics of discussion just in case these questions come up later.</a:t>
            </a:r>
            <a:endParaRPr/>
          </a:p>
        </p:txBody>
      </p:sp>
      <p:sp>
        <p:nvSpPr>
          <p:cNvPr id="408" name="Google Shape;408;g4505063df0_3_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25" name="Google Shape;225;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3: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32" name="Google Shape;232;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4: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39" name="Google Shape;239;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505063df0_0_1: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46" name="Google Shape;246;g4505063df0_0_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505063df0_1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505063df0_1_0: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72" name="Google Shape;272;g4505063df0_1_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5:notes"/>
          <p:cNvSpPr txBox="1"/>
          <p:nvPr>
            <p:ph idx="1" type="body"/>
          </p:nvPr>
        </p:nvSpPr>
        <p:spPr>
          <a:xfrm>
            <a:off x="701040" y="4415790"/>
            <a:ext cx="5608320" cy="418338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79" name="Google Shape;279;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505063df0_1_1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505063df0_1_15:notes"/>
          <p:cNvSpPr txBox="1"/>
          <p:nvPr>
            <p:ph idx="1" type="body"/>
          </p:nvPr>
        </p:nvSpPr>
        <p:spPr>
          <a:xfrm>
            <a:off x="701040" y="4415790"/>
            <a:ext cx="5608200" cy="41835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87" name="Google Shape;287;g4505063df0_1_15: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b="649" l="0" r="0" t="33848"/>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4" name="Google Shape;54;p2"/>
          <p:cNvSpPr txBox="1"/>
          <p:nvPr>
            <p:ph type="ctrTitle"/>
          </p:nvPr>
        </p:nvSpPr>
        <p:spPr>
          <a:xfrm>
            <a:off x="496177" y="320634"/>
            <a:ext cx="6807148" cy="2543545"/>
          </a:xfrm>
          <a:prstGeom prst="rect">
            <a:avLst/>
          </a:prstGeom>
          <a:noFill/>
          <a:ln>
            <a:noFill/>
          </a:ln>
        </p:spPr>
        <p:txBody>
          <a:bodyPr anchorCtr="0" anchor="b" bIns="45700" lIns="91425" spcFirstLastPara="1" rIns="91425" wrap="square" tIns="45700"/>
          <a:lstStyle>
            <a:lvl1pPr lvl="0" marR="0" rtl="0" algn="l">
              <a:lnSpc>
                <a:spcPct val="80000"/>
              </a:lnSpc>
              <a:spcBef>
                <a:spcPts val="0"/>
              </a:spcBef>
              <a:spcAft>
                <a:spcPts val="0"/>
              </a:spcAft>
              <a:buClr>
                <a:schemeClr val="accent1"/>
              </a:buClr>
              <a:buSzPts val="4400"/>
              <a:buFont typeface="Arial"/>
              <a:buNone/>
              <a:defRPr b="1" i="0" sz="44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2"/>
          <p:cNvSpPr txBox="1"/>
          <p:nvPr>
            <p:ph idx="1" type="subTitle"/>
          </p:nvPr>
        </p:nvSpPr>
        <p:spPr>
          <a:xfrm>
            <a:off x="496176" y="2924299"/>
            <a:ext cx="6814614" cy="1752600"/>
          </a:xfrm>
          <a:prstGeom prst="rect">
            <a:avLst/>
          </a:prstGeom>
          <a:noFill/>
          <a:ln>
            <a:noFill/>
          </a:ln>
        </p:spPr>
        <p:txBody>
          <a:bodyPr anchorCtr="0" anchor="t" bIns="45700" lIns="91425" spcFirstLastPara="1" rIns="91425" wrap="square" tIns="45700"/>
          <a:lstStyle>
            <a:lvl1pPr lvl="0" marR="0" rtl="0" algn="l">
              <a:spcBef>
                <a:spcPts val="560"/>
              </a:spcBef>
              <a:spcAft>
                <a:spcPts val="0"/>
              </a:spcAft>
              <a:buClr>
                <a:schemeClr val="accent1"/>
              </a:buClr>
              <a:buSzPts val="2800"/>
              <a:buFont typeface="Arial"/>
              <a:buNone/>
              <a:defRPr b="1" i="0" sz="2800" u="none" cap="none" strike="noStrike">
                <a:solidFill>
                  <a:schemeClr val="lt1"/>
                </a:solidFill>
                <a:latin typeface="Arial"/>
                <a:ea typeface="Arial"/>
                <a:cs typeface="Arial"/>
                <a:sym typeface="Arial"/>
              </a:defRPr>
            </a:lvl1pPr>
            <a:lvl2pPr lvl="1" marR="0" rtl="0" algn="ctr">
              <a:spcBef>
                <a:spcPts val="480"/>
              </a:spcBef>
              <a:spcAft>
                <a:spcPts val="0"/>
              </a:spcAft>
              <a:buClr>
                <a:schemeClr val="accent1"/>
              </a:buClr>
              <a:buSzPts val="2400"/>
              <a:buFont typeface="Arial"/>
              <a:buNone/>
              <a:defRPr b="0" i="0" sz="2400" u="none" cap="none" strike="noStrike">
                <a:solidFill>
                  <a:srgbClr val="888888"/>
                </a:solidFill>
                <a:latin typeface="Arial"/>
                <a:ea typeface="Arial"/>
                <a:cs typeface="Arial"/>
                <a:sym typeface="Arial"/>
              </a:defRPr>
            </a:lvl2pPr>
            <a:lvl3pPr lvl="2" marR="0" rtl="0" algn="ctr">
              <a:spcBef>
                <a:spcPts val="400"/>
              </a:spcBef>
              <a:spcAft>
                <a:spcPts val="0"/>
              </a:spcAft>
              <a:buClr>
                <a:schemeClr val="accent1"/>
              </a:buClr>
              <a:buSzPts val="2000"/>
              <a:buFont typeface="Arial"/>
              <a:buNone/>
              <a:defRPr b="0" i="0" sz="2000" u="none" cap="none" strike="noStrike">
                <a:solidFill>
                  <a:srgbClr val="888888"/>
                </a:solidFill>
                <a:latin typeface="Arial"/>
                <a:ea typeface="Arial"/>
                <a:cs typeface="Arial"/>
                <a:sym typeface="Arial"/>
              </a:defRPr>
            </a:lvl3pPr>
            <a:lvl4pPr lvl="3"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Only" showMasterSp="0">
  <p:cSld name="3_Title Only">
    <p:spTree>
      <p:nvGrpSpPr>
        <p:cNvPr id="171" name="Shape 171"/>
        <p:cNvGrpSpPr/>
        <p:nvPr/>
      </p:nvGrpSpPr>
      <p:grpSpPr>
        <a:xfrm>
          <a:off x="0" y="0"/>
          <a:ext cx="0" cy="0"/>
          <a:chOff x="0" y="0"/>
          <a:chExt cx="0" cy="0"/>
        </a:xfrm>
      </p:grpSpPr>
      <p:pic>
        <p:nvPicPr>
          <p:cNvPr id="172" name="Google Shape;172;p11"/>
          <p:cNvPicPr preferRelativeResize="0"/>
          <p:nvPr/>
        </p:nvPicPr>
        <p:blipFill rotWithShape="1">
          <a:blip r:embed="rId2">
            <a:alphaModFix/>
          </a:blip>
          <a:srcRect b="648" l="0" r="0" t="91557"/>
          <a:stretch/>
        </p:blipFill>
        <p:spPr>
          <a:xfrm>
            <a:off x="-1" y="6259484"/>
            <a:ext cx="9144002" cy="598516"/>
          </a:xfrm>
          <a:prstGeom prst="rect">
            <a:avLst/>
          </a:prstGeom>
          <a:noFill/>
          <a:ln>
            <a:noFill/>
          </a:ln>
        </p:spPr>
      </p:pic>
      <p:sp>
        <p:nvSpPr>
          <p:cNvPr id="173" name="Google Shape;173;p11"/>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11"/>
          <p:cNvSpPr/>
          <p:nvPr>
            <p:ph idx="2" type="dgm"/>
          </p:nvPr>
        </p:nvSpPr>
        <p:spPr>
          <a:xfrm>
            <a:off x="133350" y="125413"/>
            <a:ext cx="8850313" cy="6008687"/>
          </a:xfrm>
          <a:prstGeom prst="rect">
            <a:avLst/>
          </a:prstGeom>
          <a:noFill/>
          <a:ln>
            <a:noFill/>
          </a:ln>
        </p:spPr>
        <p:txBody>
          <a:bodyPr anchorCtr="0" anchor="t" bIns="45700" lIns="91425" spcFirstLastPara="1" rIns="91425" wrap="square" tIns="45700"/>
          <a:lstStyle>
            <a:lvl1pPr lvl="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lvl="1"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lvl="2"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lvl="3"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lvl="4"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Only" showMasterSp="0">
  <p:cSld name="2_Title Only">
    <p:spTree>
      <p:nvGrpSpPr>
        <p:cNvPr id="175" name="Shape 175"/>
        <p:cNvGrpSpPr/>
        <p:nvPr/>
      </p:nvGrpSpPr>
      <p:grpSpPr>
        <a:xfrm>
          <a:off x="0" y="0"/>
          <a:ext cx="0" cy="0"/>
          <a:chOff x="0" y="0"/>
          <a:chExt cx="0" cy="0"/>
        </a:xfrm>
      </p:grpSpPr>
      <p:sp>
        <p:nvSpPr>
          <p:cNvPr id="176" name="Google Shape;176;p12"/>
          <p:cNvSpPr/>
          <p:nvPr/>
        </p:nvSpPr>
        <p:spPr>
          <a:xfrm>
            <a:off x="0" y="6251171"/>
            <a:ext cx="9144000" cy="60682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2"/>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lt1"/>
                </a:solidFill>
                <a:latin typeface="Arial"/>
                <a:ea typeface="Arial"/>
                <a:cs typeface="Arial"/>
                <a:sym typeface="Arial"/>
              </a:defRPr>
            </a:lvl1pPr>
            <a:lvl2pPr indent="0" lvl="1" marL="0" marR="0" rtl="0" algn="r">
              <a:spcBef>
                <a:spcPts val="0"/>
              </a:spcBef>
              <a:buNone/>
              <a:defRPr b="0" sz="1200">
                <a:solidFill>
                  <a:schemeClr val="lt1"/>
                </a:solidFill>
                <a:latin typeface="Arial"/>
                <a:ea typeface="Arial"/>
                <a:cs typeface="Arial"/>
                <a:sym typeface="Arial"/>
              </a:defRPr>
            </a:lvl2pPr>
            <a:lvl3pPr indent="0" lvl="2" marL="0" marR="0" rtl="0" algn="r">
              <a:spcBef>
                <a:spcPts val="0"/>
              </a:spcBef>
              <a:buNone/>
              <a:defRPr b="0" sz="1200">
                <a:solidFill>
                  <a:schemeClr val="lt1"/>
                </a:solidFill>
                <a:latin typeface="Arial"/>
                <a:ea typeface="Arial"/>
                <a:cs typeface="Arial"/>
                <a:sym typeface="Arial"/>
              </a:defRPr>
            </a:lvl3pPr>
            <a:lvl4pPr indent="0" lvl="3" marL="0" marR="0" rtl="0" algn="r">
              <a:spcBef>
                <a:spcPts val="0"/>
              </a:spcBef>
              <a:buNone/>
              <a:defRPr b="0" sz="1200">
                <a:solidFill>
                  <a:schemeClr val="lt1"/>
                </a:solidFill>
                <a:latin typeface="Arial"/>
                <a:ea typeface="Arial"/>
                <a:cs typeface="Arial"/>
                <a:sym typeface="Arial"/>
              </a:defRPr>
            </a:lvl4pPr>
            <a:lvl5pPr indent="0" lvl="4" marL="0" marR="0" rtl="0" algn="r">
              <a:spcBef>
                <a:spcPts val="0"/>
              </a:spcBef>
              <a:buNone/>
              <a:defRPr b="0" sz="1200">
                <a:solidFill>
                  <a:schemeClr val="lt1"/>
                </a:solidFill>
                <a:latin typeface="Arial"/>
                <a:ea typeface="Arial"/>
                <a:cs typeface="Arial"/>
                <a:sym typeface="Arial"/>
              </a:defRPr>
            </a:lvl5pPr>
            <a:lvl6pPr indent="0" lvl="5" marL="0" marR="0" rtl="0" algn="r">
              <a:spcBef>
                <a:spcPts val="0"/>
              </a:spcBef>
              <a:buNone/>
              <a:defRPr b="0" sz="1200">
                <a:solidFill>
                  <a:schemeClr val="lt1"/>
                </a:solidFill>
                <a:latin typeface="Arial"/>
                <a:ea typeface="Arial"/>
                <a:cs typeface="Arial"/>
                <a:sym typeface="Arial"/>
              </a:defRPr>
            </a:lvl6pPr>
            <a:lvl7pPr indent="0" lvl="6" marL="0" marR="0" rtl="0" algn="r">
              <a:spcBef>
                <a:spcPts val="0"/>
              </a:spcBef>
              <a:buNone/>
              <a:defRPr b="0" sz="1200">
                <a:solidFill>
                  <a:schemeClr val="lt1"/>
                </a:solidFill>
                <a:latin typeface="Arial"/>
                <a:ea typeface="Arial"/>
                <a:cs typeface="Arial"/>
                <a:sym typeface="Arial"/>
              </a:defRPr>
            </a:lvl7pPr>
            <a:lvl8pPr indent="0" lvl="7" marL="0" marR="0" rtl="0" algn="r">
              <a:spcBef>
                <a:spcPts val="0"/>
              </a:spcBef>
              <a:buNone/>
              <a:defRPr b="0" sz="1200">
                <a:solidFill>
                  <a:schemeClr val="lt1"/>
                </a:solidFill>
                <a:latin typeface="Arial"/>
                <a:ea typeface="Arial"/>
                <a:cs typeface="Arial"/>
                <a:sym typeface="Arial"/>
              </a:defRPr>
            </a:lvl8pPr>
            <a:lvl9pPr indent="0" lvl="8" marL="0" marR="0" rtl="0" algn="r">
              <a:spcBef>
                <a:spcPts val="0"/>
              </a:spcBef>
              <a:buNone/>
              <a:defRPr b="0"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78" name="Google Shape;178;p12"/>
          <p:cNvPicPr preferRelativeResize="0"/>
          <p:nvPr/>
        </p:nvPicPr>
        <p:blipFill rotWithShape="1">
          <a:blip r:embed="rId2">
            <a:alphaModFix/>
          </a:blip>
          <a:srcRect b="0" l="0" r="0" t="0"/>
          <a:stretch/>
        </p:blipFill>
        <p:spPr>
          <a:xfrm>
            <a:off x="227765" y="6367323"/>
            <a:ext cx="1260213" cy="394766"/>
          </a:xfrm>
          <a:prstGeom prst="rect">
            <a:avLst/>
          </a:prstGeom>
          <a:noFill/>
          <a:ln>
            <a:noFill/>
          </a:ln>
        </p:spPr>
      </p:pic>
      <p:sp>
        <p:nvSpPr>
          <p:cNvPr id="179" name="Google Shape;179;p12"/>
          <p:cNvSpPr txBox="1"/>
          <p:nvPr>
            <p:ph type="title"/>
          </p:nvPr>
        </p:nvSpPr>
        <p:spPr>
          <a:xfrm>
            <a:off x="380010" y="-4950"/>
            <a:ext cx="8383980" cy="84453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accent1"/>
              </a:buClr>
              <a:buSzPts val="2400"/>
              <a:buFont typeface="Arial"/>
              <a:buNone/>
              <a:defRPr b="1" i="0" sz="24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12"/>
          <p:cNvSpPr txBox="1"/>
          <p:nvPr>
            <p:ph idx="1" type="body"/>
          </p:nvPr>
        </p:nvSpPr>
        <p:spPr>
          <a:xfrm>
            <a:off x="380010" y="1097280"/>
            <a:ext cx="8383980" cy="4910129"/>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type="titleOnly">
  <p:cSld name="TITLE_ONLY">
    <p:spTree>
      <p:nvGrpSpPr>
        <p:cNvPr id="181" name="Shape 181"/>
        <p:cNvGrpSpPr/>
        <p:nvPr/>
      </p:nvGrpSpPr>
      <p:grpSpPr>
        <a:xfrm>
          <a:off x="0" y="0"/>
          <a:ext cx="0" cy="0"/>
          <a:chOff x="0" y="0"/>
          <a:chExt cx="0" cy="0"/>
        </a:xfrm>
      </p:grpSpPr>
      <p:sp>
        <p:nvSpPr>
          <p:cNvPr id="182" name="Google Shape;182;p13"/>
          <p:cNvSpPr/>
          <p:nvPr/>
        </p:nvSpPr>
        <p:spPr>
          <a:xfrm flipH="1" rot="10800000">
            <a:off x="0" y="1219200"/>
            <a:ext cx="9144000" cy="5638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13"/>
          <p:cNvSpPr/>
          <p:nvPr/>
        </p:nvSpPr>
        <p:spPr>
          <a:xfrm>
            <a:off x="0" y="0"/>
            <a:ext cx="91440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13"/>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13"/>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86" name="Google Shape;186;p13"/>
          <p:cNvGrpSpPr/>
          <p:nvPr/>
        </p:nvGrpSpPr>
        <p:grpSpPr>
          <a:xfrm>
            <a:off x="7264458" y="365740"/>
            <a:ext cx="1553308" cy="487719"/>
            <a:chOff x="7264458" y="365740"/>
            <a:chExt cx="1553308" cy="487719"/>
          </a:xfrm>
        </p:grpSpPr>
        <p:sp>
          <p:nvSpPr>
            <p:cNvPr id="187" name="Google Shape;187;p13"/>
            <p:cNvSpPr/>
            <p:nvPr/>
          </p:nvSpPr>
          <p:spPr>
            <a:xfrm>
              <a:off x="7264458" y="705011"/>
              <a:ext cx="148988" cy="144669"/>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3"/>
            <p:cNvSpPr/>
            <p:nvPr/>
          </p:nvSpPr>
          <p:spPr>
            <a:xfrm>
              <a:off x="7450153" y="705011"/>
              <a:ext cx="131714" cy="144669"/>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13"/>
            <p:cNvSpPr/>
            <p:nvPr/>
          </p:nvSpPr>
          <p:spPr>
            <a:xfrm>
              <a:off x="7613446" y="705011"/>
              <a:ext cx="154116" cy="144669"/>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3"/>
            <p:cNvSpPr/>
            <p:nvPr/>
          </p:nvSpPr>
          <p:spPr>
            <a:xfrm>
              <a:off x="7767562" y="705011"/>
              <a:ext cx="173010" cy="144669"/>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3"/>
            <p:cNvSpPr/>
            <p:nvPr/>
          </p:nvSpPr>
          <p:spPr>
            <a:xfrm>
              <a:off x="7934364" y="705011"/>
              <a:ext cx="157895" cy="144669"/>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3"/>
            <p:cNvSpPr/>
            <p:nvPr/>
          </p:nvSpPr>
          <p:spPr>
            <a:xfrm>
              <a:off x="8122758" y="705011"/>
              <a:ext cx="154116" cy="148448"/>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3"/>
            <p:cNvSpPr/>
            <p:nvPr/>
          </p:nvSpPr>
          <p:spPr>
            <a:xfrm>
              <a:off x="8321678" y="705011"/>
              <a:ext cx="148448" cy="144669"/>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3"/>
            <p:cNvSpPr/>
            <p:nvPr/>
          </p:nvSpPr>
          <p:spPr>
            <a:xfrm>
              <a:off x="8507374" y="705011"/>
              <a:ext cx="131714" cy="144669"/>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3"/>
            <p:cNvSpPr/>
            <p:nvPr/>
          </p:nvSpPr>
          <p:spPr>
            <a:xfrm>
              <a:off x="7785916" y="618911"/>
              <a:ext cx="25911" cy="24831"/>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3"/>
            <p:cNvSpPr/>
            <p:nvPr/>
          </p:nvSpPr>
          <p:spPr>
            <a:xfrm>
              <a:off x="7868507" y="539289"/>
              <a:ext cx="37247" cy="44804"/>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3"/>
            <p:cNvSpPr/>
            <p:nvPr/>
          </p:nvSpPr>
          <p:spPr>
            <a:xfrm>
              <a:off x="7965403" y="477481"/>
              <a:ext cx="37787" cy="69366"/>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3"/>
            <p:cNvSpPr/>
            <p:nvPr/>
          </p:nvSpPr>
          <p:spPr>
            <a:xfrm>
              <a:off x="8070936" y="427548"/>
              <a:ext cx="32119" cy="95546"/>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3"/>
            <p:cNvSpPr/>
            <p:nvPr/>
          </p:nvSpPr>
          <p:spPr>
            <a:xfrm>
              <a:off x="8178358" y="392731"/>
              <a:ext cx="29690" cy="119568"/>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3"/>
            <p:cNvSpPr/>
            <p:nvPr/>
          </p:nvSpPr>
          <p:spPr>
            <a:xfrm>
              <a:off x="8280113" y="371948"/>
              <a:ext cx="46154" cy="141430"/>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3"/>
            <p:cNvSpPr/>
            <p:nvPr/>
          </p:nvSpPr>
          <p:spPr>
            <a:xfrm>
              <a:off x="8379438" y="365740"/>
              <a:ext cx="68826" cy="16167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8477144" y="377076"/>
              <a:ext cx="95007" cy="176788"/>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8573230" y="405416"/>
              <a:ext cx="122537" cy="187584"/>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8663109" y="450760"/>
              <a:ext cx="154656" cy="193522"/>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5"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14"/>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3"/>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3"/>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Google Shape;59;p3"/>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60" name="Shape 60"/>
        <p:cNvGrpSpPr/>
        <p:nvPr/>
      </p:nvGrpSpPr>
      <p:grpSpPr>
        <a:xfrm>
          <a:off x="0" y="0"/>
          <a:ext cx="0" cy="0"/>
          <a:chOff x="0" y="0"/>
          <a:chExt cx="0" cy="0"/>
        </a:xfrm>
      </p:grpSpPr>
      <p:pic>
        <p:nvPicPr>
          <p:cNvPr id="61" name="Google Shape;61;p4"/>
          <p:cNvPicPr preferRelativeResize="0"/>
          <p:nvPr/>
        </p:nvPicPr>
        <p:blipFill rotWithShape="1">
          <a:blip r:embed="rId2">
            <a:alphaModFix/>
          </a:blip>
          <a:srcRect b="1379" l="0" r="0" t="33085"/>
          <a:stretch/>
        </p:blipFill>
        <p:spPr>
          <a:xfrm flipH="1" rot="10800000">
            <a:off x="0" y="0"/>
            <a:ext cx="9144000" cy="5030078"/>
          </a:xfrm>
          <a:prstGeom prst="rect">
            <a:avLst/>
          </a:prstGeom>
          <a:noFill/>
          <a:ln>
            <a:noFill/>
          </a:ln>
        </p:spPr>
      </p:pic>
      <p:grpSp>
        <p:nvGrpSpPr>
          <p:cNvPr id="62" name="Google Shape;62;p4"/>
          <p:cNvGrpSpPr/>
          <p:nvPr/>
        </p:nvGrpSpPr>
        <p:grpSpPr>
          <a:xfrm>
            <a:off x="496176" y="5451818"/>
            <a:ext cx="3105481" cy="975083"/>
            <a:chOff x="2814452" y="4625522"/>
            <a:chExt cx="5459889" cy="1714337"/>
          </a:xfrm>
        </p:grpSpPr>
        <p:sp>
          <p:nvSpPr>
            <p:cNvPr id="63" name="Google Shape;63;p4"/>
            <p:cNvSpPr/>
            <p:nvPr/>
          </p:nvSpPr>
          <p:spPr>
            <a:xfrm>
              <a:off x="2814452" y="5818063"/>
              <a:ext cx="523694" cy="508514"/>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3467172" y="5818063"/>
              <a:ext cx="462976" cy="508514"/>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4041148" y="5818063"/>
              <a:ext cx="541720" cy="508514"/>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4582868" y="5818063"/>
              <a:ext cx="608130" cy="508514"/>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5169177" y="5818063"/>
              <a:ext cx="555002" cy="508514"/>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5831384" y="5818063"/>
              <a:ext cx="541720" cy="521796"/>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6530592" y="5818063"/>
              <a:ext cx="521796" cy="508514"/>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7183312" y="5818063"/>
              <a:ext cx="462976" cy="508514"/>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4647381" y="5515421"/>
              <a:ext cx="91077" cy="87282"/>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4937689" y="5235549"/>
              <a:ext cx="130923" cy="157487"/>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5278280" y="5018292"/>
              <a:ext cx="132821" cy="243821"/>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4"/>
            <p:cNvSpPr/>
            <p:nvPr/>
          </p:nvSpPr>
          <p:spPr>
            <a:xfrm>
              <a:off x="5649230" y="4842779"/>
              <a:ext cx="112898" cy="335847"/>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4"/>
            <p:cNvSpPr/>
            <p:nvPr/>
          </p:nvSpPr>
          <p:spPr>
            <a:xfrm>
              <a:off x="6026821" y="4720394"/>
              <a:ext cx="104359" cy="420283"/>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4"/>
            <p:cNvSpPr/>
            <p:nvPr/>
          </p:nvSpPr>
          <p:spPr>
            <a:xfrm>
              <a:off x="6384489" y="4647343"/>
              <a:ext cx="162232" cy="497129"/>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4"/>
            <p:cNvSpPr/>
            <p:nvPr/>
          </p:nvSpPr>
          <p:spPr>
            <a:xfrm>
              <a:off x="6733618" y="4625522"/>
              <a:ext cx="241924" cy="56828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4"/>
            <p:cNvSpPr/>
            <p:nvPr/>
          </p:nvSpPr>
          <p:spPr>
            <a:xfrm>
              <a:off x="7077055" y="4665368"/>
              <a:ext cx="333950" cy="621412"/>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4"/>
            <p:cNvSpPr/>
            <p:nvPr/>
          </p:nvSpPr>
          <p:spPr>
            <a:xfrm>
              <a:off x="7414800" y="4764984"/>
              <a:ext cx="430719" cy="659361"/>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4"/>
            <p:cNvSpPr/>
            <p:nvPr/>
          </p:nvSpPr>
          <p:spPr>
            <a:xfrm>
              <a:off x="7730724" y="4924369"/>
              <a:ext cx="543617" cy="680232"/>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1" name="Google Shape;81;p4"/>
          <p:cNvSpPr txBox="1"/>
          <p:nvPr>
            <p:ph type="ctrTitle"/>
          </p:nvPr>
        </p:nvSpPr>
        <p:spPr>
          <a:xfrm>
            <a:off x="496177" y="320634"/>
            <a:ext cx="6807148" cy="2543545"/>
          </a:xfrm>
          <a:prstGeom prst="rect">
            <a:avLst/>
          </a:prstGeom>
          <a:noFill/>
          <a:ln>
            <a:noFill/>
          </a:ln>
        </p:spPr>
        <p:txBody>
          <a:bodyPr anchorCtr="0" anchor="b" bIns="45700" lIns="91425" spcFirstLastPara="1" rIns="91425" wrap="square" tIns="45700"/>
          <a:lstStyle>
            <a:lvl1pPr lvl="0" marR="0" rtl="0" algn="l">
              <a:lnSpc>
                <a:spcPct val="80000"/>
              </a:lnSpc>
              <a:spcBef>
                <a:spcPts val="0"/>
              </a:spcBef>
              <a:spcAft>
                <a:spcPts val="0"/>
              </a:spcAft>
              <a:buClr>
                <a:schemeClr val="lt1"/>
              </a:buClr>
              <a:buSzPts val="4400"/>
              <a:buFont typeface="Arial"/>
              <a:buNone/>
              <a:defRPr b="1"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4"/>
          <p:cNvSpPr txBox="1"/>
          <p:nvPr>
            <p:ph idx="1" type="subTitle"/>
          </p:nvPr>
        </p:nvSpPr>
        <p:spPr>
          <a:xfrm>
            <a:off x="496176" y="2924299"/>
            <a:ext cx="6814614" cy="1752600"/>
          </a:xfrm>
          <a:prstGeom prst="rect">
            <a:avLst/>
          </a:prstGeom>
          <a:noFill/>
          <a:ln>
            <a:noFill/>
          </a:ln>
        </p:spPr>
        <p:txBody>
          <a:bodyPr anchorCtr="0" anchor="t" bIns="45700" lIns="91425" spcFirstLastPara="1" rIns="91425" wrap="square" tIns="45700"/>
          <a:lstStyle>
            <a:lvl1pPr lvl="0" marR="0" rtl="0" algn="l">
              <a:spcBef>
                <a:spcPts val="560"/>
              </a:spcBef>
              <a:spcAft>
                <a:spcPts val="0"/>
              </a:spcAft>
              <a:buClr>
                <a:schemeClr val="accent1"/>
              </a:buClr>
              <a:buSzPts val="2800"/>
              <a:buFont typeface="Arial"/>
              <a:buNone/>
              <a:defRPr b="0" i="0" sz="2800" u="none" cap="none" strike="noStrike">
                <a:solidFill>
                  <a:schemeClr val="dk2"/>
                </a:solidFill>
                <a:latin typeface="Arial"/>
                <a:ea typeface="Arial"/>
                <a:cs typeface="Arial"/>
                <a:sym typeface="Arial"/>
              </a:defRPr>
            </a:lvl1pPr>
            <a:lvl2pPr lvl="1" marR="0" rtl="0" algn="ctr">
              <a:spcBef>
                <a:spcPts val="480"/>
              </a:spcBef>
              <a:spcAft>
                <a:spcPts val="0"/>
              </a:spcAft>
              <a:buClr>
                <a:schemeClr val="accent1"/>
              </a:buClr>
              <a:buSzPts val="2400"/>
              <a:buFont typeface="Arial"/>
              <a:buNone/>
              <a:defRPr b="0" i="0" sz="2400" u="none" cap="none" strike="noStrike">
                <a:solidFill>
                  <a:srgbClr val="888888"/>
                </a:solidFill>
                <a:latin typeface="Arial"/>
                <a:ea typeface="Arial"/>
                <a:cs typeface="Arial"/>
                <a:sym typeface="Arial"/>
              </a:defRPr>
            </a:lvl2pPr>
            <a:lvl3pPr lvl="2" marR="0" rtl="0" algn="ctr">
              <a:spcBef>
                <a:spcPts val="400"/>
              </a:spcBef>
              <a:spcAft>
                <a:spcPts val="0"/>
              </a:spcAft>
              <a:buClr>
                <a:schemeClr val="accent1"/>
              </a:buClr>
              <a:buSzPts val="2000"/>
              <a:buFont typeface="Arial"/>
              <a:buNone/>
              <a:defRPr b="0" i="0" sz="2000" u="none" cap="none" strike="noStrike">
                <a:solidFill>
                  <a:srgbClr val="888888"/>
                </a:solidFill>
                <a:latin typeface="Arial"/>
                <a:ea typeface="Arial"/>
                <a:cs typeface="Arial"/>
                <a:sym typeface="Arial"/>
              </a:defRPr>
            </a:lvl3pPr>
            <a:lvl4pPr lvl="3"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p:cSld name="section">
    <p:spTree>
      <p:nvGrpSpPr>
        <p:cNvPr id="83" name="Shape 83"/>
        <p:cNvGrpSpPr/>
        <p:nvPr/>
      </p:nvGrpSpPr>
      <p:grpSpPr>
        <a:xfrm>
          <a:off x="0" y="0"/>
          <a:ext cx="0" cy="0"/>
          <a:chOff x="0" y="0"/>
          <a:chExt cx="0" cy="0"/>
        </a:xfrm>
      </p:grpSpPr>
      <p:sp>
        <p:nvSpPr>
          <p:cNvPr id="84" name="Google Shape;84;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5" name="Google Shape;85;p5"/>
          <p:cNvPicPr preferRelativeResize="0"/>
          <p:nvPr/>
        </p:nvPicPr>
        <p:blipFill rotWithShape="1">
          <a:blip r:embed="rId2">
            <a:alphaModFix/>
          </a:blip>
          <a:srcRect b="6701" l="0" r="0" t="67499"/>
          <a:stretch/>
        </p:blipFill>
        <p:spPr>
          <a:xfrm flipH="1" rot="10800000">
            <a:off x="0" y="1740436"/>
            <a:ext cx="9144000" cy="1502227"/>
          </a:xfrm>
          <a:prstGeom prst="rect">
            <a:avLst/>
          </a:prstGeom>
          <a:noFill/>
          <a:ln>
            <a:noFill/>
          </a:ln>
        </p:spPr>
      </p:pic>
      <p:pic>
        <p:nvPicPr>
          <p:cNvPr id="86" name="Google Shape;86;p5"/>
          <p:cNvPicPr preferRelativeResize="0"/>
          <p:nvPr/>
        </p:nvPicPr>
        <p:blipFill rotWithShape="1">
          <a:blip r:embed="rId3">
            <a:alphaModFix/>
          </a:blip>
          <a:srcRect b="16130" l="0" r="0" t="24620"/>
          <a:stretch/>
        </p:blipFill>
        <p:spPr>
          <a:xfrm flipH="1">
            <a:off x="2766" y="3242663"/>
            <a:ext cx="9144000" cy="3615334"/>
          </a:xfrm>
          <a:prstGeom prst="rect">
            <a:avLst/>
          </a:prstGeom>
          <a:noFill/>
          <a:ln>
            <a:noFill/>
          </a:ln>
        </p:spPr>
      </p:pic>
      <p:sp>
        <p:nvSpPr>
          <p:cNvPr id="87" name="Google Shape;87;p5"/>
          <p:cNvSpPr/>
          <p:nvPr/>
        </p:nvSpPr>
        <p:spPr>
          <a:xfrm>
            <a:off x="-3" y="0"/>
            <a:ext cx="9143999" cy="174043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8" name="Google Shape;88;p5"/>
          <p:cNvGrpSpPr/>
          <p:nvPr/>
        </p:nvGrpSpPr>
        <p:grpSpPr>
          <a:xfrm>
            <a:off x="496176" y="382676"/>
            <a:ext cx="3105481" cy="975083"/>
            <a:chOff x="2814452" y="4625522"/>
            <a:chExt cx="5459889" cy="1714337"/>
          </a:xfrm>
        </p:grpSpPr>
        <p:sp>
          <p:nvSpPr>
            <p:cNvPr id="89" name="Google Shape;89;p5"/>
            <p:cNvSpPr/>
            <p:nvPr/>
          </p:nvSpPr>
          <p:spPr>
            <a:xfrm>
              <a:off x="2814452" y="5818063"/>
              <a:ext cx="523694" cy="508514"/>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
            <p:cNvSpPr/>
            <p:nvPr/>
          </p:nvSpPr>
          <p:spPr>
            <a:xfrm>
              <a:off x="3467172" y="5818063"/>
              <a:ext cx="462976" cy="508514"/>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5"/>
            <p:cNvSpPr/>
            <p:nvPr/>
          </p:nvSpPr>
          <p:spPr>
            <a:xfrm>
              <a:off x="4041148" y="5818063"/>
              <a:ext cx="541720" cy="508514"/>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5"/>
            <p:cNvSpPr/>
            <p:nvPr/>
          </p:nvSpPr>
          <p:spPr>
            <a:xfrm>
              <a:off x="4582868" y="5818063"/>
              <a:ext cx="608130" cy="508514"/>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5"/>
            <p:cNvSpPr/>
            <p:nvPr/>
          </p:nvSpPr>
          <p:spPr>
            <a:xfrm>
              <a:off x="5169177" y="5818063"/>
              <a:ext cx="555002" cy="508514"/>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5"/>
            <p:cNvSpPr/>
            <p:nvPr/>
          </p:nvSpPr>
          <p:spPr>
            <a:xfrm>
              <a:off x="5831384" y="5818063"/>
              <a:ext cx="541720" cy="521796"/>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5"/>
            <p:cNvSpPr/>
            <p:nvPr/>
          </p:nvSpPr>
          <p:spPr>
            <a:xfrm>
              <a:off x="6530592" y="5818063"/>
              <a:ext cx="521796" cy="508514"/>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5"/>
            <p:cNvSpPr/>
            <p:nvPr/>
          </p:nvSpPr>
          <p:spPr>
            <a:xfrm>
              <a:off x="7183312" y="5818063"/>
              <a:ext cx="462976" cy="508514"/>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5"/>
            <p:cNvSpPr/>
            <p:nvPr/>
          </p:nvSpPr>
          <p:spPr>
            <a:xfrm>
              <a:off x="4647381" y="5515421"/>
              <a:ext cx="91077" cy="87282"/>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5"/>
            <p:cNvSpPr/>
            <p:nvPr/>
          </p:nvSpPr>
          <p:spPr>
            <a:xfrm>
              <a:off x="4937689" y="5235549"/>
              <a:ext cx="130923" cy="157487"/>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5"/>
            <p:cNvSpPr/>
            <p:nvPr/>
          </p:nvSpPr>
          <p:spPr>
            <a:xfrm>
              <a:off x="5278280" y="5018292"/>
              <a:ext cx="132821" cy="243821"/>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5"/>
            <p:cNvSpPr/>
            <p:nvPr/>
          </p:nvSpPr>
          <p:spPr>
            <a:xfrm>
              <a:off x="5649230" y="4842779"/>
              <a:ext cx="112898" cy="335847"/>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5"/>
            <p:cNvSpPr/>
            <p:nvPr/>
          </p:nvSpPr>
          <p:spPr>
            <a:xfrm>
              <a:off x="6026821" y="4720394"/>
              <a:ext cx="104359" cy="420283"/>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5"/>
            <p:cNvSpPr/>
            <p:nvPr/>
          </p:nvSpPr>
          <p:spPr>
            <a:xfrm>
              <a:off x="6384489" y="4647343"/>
              <a:ext cx="162232" cy="497129"/>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5"/>
            <p:cNvSpPr/>
            <p:nvPr/>
          </p:nvSpPr>
          <p:spPr>
            <a:xfrm>
              <a:off x="6733618" y="4625522"/>
              <a:ext cx="241924" cy="56828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5"/>
            <p:cNvSpPr/>
            <p:nvPr/>
          </p:nvSpPr>
          <p:spPr>
            <a:xfrm>
              <a:off x="7077055" y="4665368"/>
              <a:ext cx="333950" cy="621412"/>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5"/>
            <p:cNvSpPr/>
            <p:nvPr/>
          </p:nvSpPr>
          <p:spPr>
            <a:xfrm>
              <a:off x="7414800" y="4764984"/>
              <a:ext cx="430719" cy="659361"/>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5"/>
            <p:cNvSpPr/>
            <p:nvPr/>
          </p:nvSpPr>
          <p:spPr>
            <a:xfrm>
              <a:off x="7730724" y="4924369"/>
              <a:ext cx="543617" cy="680232"/>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7" name="Google Shape;107;p5"/>
          <p:cNvSpPr txBox="1"/>
          <p:nvPr>
            <p:ph idx="1" type="body"/>
          </p:nvPr>
        </p:nvSpPr>
        <p:spPr>
          <a:xfrm>
            <a:off x="323135" y="1846263"/>
            <a:ext cx="8441453" cy="1241425"/>
          </a:xfrm>
          <a:prstGeom prst="rect">
            <a:avLst/>
          </a:prstGeom>
          <a:noFill/>
          <a:ln>
            <a:noFill/>
          </a:ln>
        </p:spPr>
        <p:txBody>
          <a:bodyPr anchorCtr="0" anchor="ctr" bIns="45700" lIns="91425" spcFirstLastPara="1" rIns="91425" wrap="square" tIns="45700"/>
          <a:lstStyle>
            <a:lvl1pPr indent="-228600" lvl="0" marL="457200" marR="0" rtl="0" algn="l">
              <a:spcBef>
                <a:spcPts val="800"/>
              </a:spcBef>
              <a:spcAft>
                <a:spcPts val="0"/>
              </a:spcAft>
              <a:buClr>
                <a:schemeClr val="accent1"/>
              </a:buClr>
              <a:buSzPts val="4000"/>
              <a:buFont typeface="Arial"/>
              <a:buNone/>
              <a:defRPr b="1" i="0" sz="40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30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75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750"/>
                                        <p:tgtEl>
                                          <p:spTgt spid="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2">
  <p:cSld name="section 2">
    <p:spTree>
      <p:nvGrpSpPr>
        <p:cNvPr id="108" name="Shape 108"/>
        <p:cNvGrpSpPr/>
        <p:nvPr/>
      </p:nvGrpSpPr>
      <p:grpSpPr>
        <a:xfrm>
          <a:off x="0" y="0"/>
          <a:ext cx="0" cy="0"/>
          <a:chOff x="0" y="0"/>
          <a:chExt cx="0" cy="0"/>
        </a:xfrm>
      </p:grpSpPr>
      <p:pic>
        <p:nvPicPr>
          <p:cNvPr id="109" name="Google Shape;109;p6"/>
          <p:cNvPicPr preferRelativeResize="0"/>
          <p:nvPr/>
        </p:nvPicPr>
        <p:blipFill rotWithShape="1">
          <a:blip r:embed="rId2">
            <a:alphaModFix/>
          </a:blip>
          <a:srcRect b="1471" l="6614" r="80083" t="2065"/>
          <a:stretch/>
        </p:blipFill>
        <p:spPr>
          <a:xfrm rot="5400000">
            <a:off x="3820885" y="-2080448"/>
            <a:ext cx="1502227" cy="9143997"/>
          </a:xfrm>
          <a:prstGeom prst="rect">
            <a:avLst/>
          </a:prstGeom>
          <a:noFill/>
          <a:ln>
            <a:noFill/>
          </a:ln>
        </p:spPr>
      </p:pic>
      <p:pic>
        <p:nvPicPr>
          <p:cNvPr id="110" name="Google Shape;110;p6"/>
          <p:cNvPicPr preferRelativeResize="0"/>
          <p:nvPr/>
        </p:nvPicPr>
        <p:blipFill rotWithShape="1">
          <a:blip r:embed="rId3">
            <a:alphaModFix/>
          </a:blip>
          <a:srcRect b="20282" l="0" r="0" t="20282"/>
          <a:stretch/>
        </p:blipFill>
        <p:spPr>
          <a:xfrm>
            <a:off x="0" y="3242662"/>
            <a:ext cx="9144000" cy="3623223"/>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1" name="Google Shape;131;p6"/>
          <p:cNvSpPr txBox="1"/>
          <p:nvPr>
            <p:ph idx="1" type="body"/>
          </p:nvPr>
        </p:nvSpPr>
        <p:spPr>
          <a:xfrm>
            <a:off x="323135" y="1846263"/>
            <a:ext cx="8441453" cy="1241425"/>
          </a:xfrm>
          <a:prstGeom prst="rect">
            <a:avLst/>
          </a:prstGeom>
          <a:noFill/>
          <a:ln>
            <a:noFill/>
          </a:ln>
        </p:spPr>
        <p:txBody>
          <a:bodyPr anchorCtr="0" anchor="ctr" bIns="45700" lIns="91425" spcFirstLastPara="1" rIns="91425" wrap="square" tIns="45700"/>
          <a:lstStyle>
            <a:lvl1pPr indent="-228600" lvl="0" marL="457200" marR="0" rtl="0" algn="l">
              <a:spcBef>
                <a:spcPts val="800"/>
              </a:spcBef>
              <a:spcAft>
                <a:spcPts val="0"/>
              </a:spcAft>
              <a:buClr>
                <a:schemeClr val="accent1"/>
              </a:buClr>
              <a:buSzPts val="4000"/>
              <a:buFont typeface="Arial"/>
              <a:buNone/>
              <a:defRPr b="1" i="0" sz="40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750"/>
                                        <p:tgtEl>
                                          <p:spTgt spid="1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30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75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32" name="Shape 132"/>
        <p:cNvGrpSpPr/>
        <p:nvPr/>
      </p:nvGrpSpPr>
      <p:grpSpPr>
        <a:xfrm>
          <a:off x="0" y="0"/>
          <a:ext cx="0" cy="0"/>
          <a:chOff x="0" y="0"/>
          <a:chExt cx="0" cy="0"/>
        </a:xfrm>
      </p:grpSpPr>
      <p:sp>
        <p:nvSpPr>
          <p:cNvPr id="133" name="Google Shape;133;p7"/>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7"/>
          <p:cNvSpPr txBox="1"/>
          <p:nvPr>
            <p:ph idx="1" type="body"/>
          </p:nvPr>
        </p:nvSpPr>
        <p:spPr>
          <a:xfrm>
            <a:off x="380010" y="1481446"/>
            <a:ext cx="400911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5" name="Google Shape;135;p7"/>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2"/>
                </a:solidFill>
                <a:latin typeface="Arial"/>
                <a:ea typeface="Arial"/>
                <a:cs typeface="Arial"/>
                <a:sym typeface="Arial"/>
              </a:defRPr>
            </a:lvl1pPr>
            <a:lvl2pPr indent="0" lvl="1" marL="0" marR="0" rtl="0" algn="r">
              <a:spcBef>
                <a:spcPts val="0"/>
              </a:spcBef>
              <a:buNone/>
              <a:defRPr b="1" sz="1200">
                <a:solidFill>
                  <a:schemeClr val="accent2"/>
                </a:solidFill>
                <a:latin typeface="Arial"/>
                <a:ea typeface="Arial"/>
                <a:cs typeface="Arial"/>
                <a:sym typeface="Arial"/>
              </a:defRPr>
            </a:lvl2pPr>
            <a:lvl3pPr indent="0" lvl="2" marL="0" marR="0" rtl="0" algn="r">
              <a:spcBef>
                <a:spcPts val="0"/>
              </a:spcBef>
              <a:buNone/>
              <a:defRPr b="1" sz="1200">
                <a:solidFill>
                  <a:schemeClr val="accent2"/>
                </a:solidFill>
                <a:latin typeface="Arial"/>
                <a:ea typeface="Arial"/>
                <a:cs typeface="Arial"/>
                <a:sym typeface="Arial"/>
              </a:defRPr>
            </a:lvl3pPr>
            <a:lvl4pPr indent="0" lvl="3" marL="0" marR="0" rtl="0" algn="r">
              <a:spcBef>
                <a:spcPts val="0"/>
              </a:spcBef>
              <a:buNone/>
              <a:defRPr b="1" sz="1200">
                <a:solidFill>
                  <a:schemeClr val="accent2"/>
                </a:solidFill>
                <a:latin typeface="Arial"/>
                <a:ea typeface="Arial"/>
                <a:cs typeface="Arial"/>
                <a:sym typeface="Arial"/>
              </a:defRPr>
            </a:lvl4pPr>
            <a:lvl5pPr indent="0" lvl="4" marL="0" marR="0" rtl="0" algn="r">
              <a:spcBef>
                <a:spcPts val="0"/>
              </a:spcBef>
              <a:buNone/>
              <a:defRPr b="1" sz="1200">
                <a:solidFill>
                  <a:schemeClr val="accent2"/>
                </a:solidFill>
                <a:latin typeface="Arial"/>
                <a:ea typeface="Arial"/>
                <a:cs typeface="Arial"/>
                <a:sym typeface="Arial"/>
              </a:defRPr>
            </a:lvl5pPr>
            <a:lvl6pPr indent="0" lvl="5" marL="0" marR="0" rtl="0" algn="r">
              <a:spcBef>
                <a:spcPts val="0"/>
              </a:spcBef>
              <a:buNone/>
              <a:defRPr b="1" sz="1200">
                <a:solidFill>
                  <a:schemeClr val="accent2"/>
                </a:solidFill>
                <a:latin typeface="Arial"/>
                <a:ea typeface="Arial"/>
                <a:cs typeface="Arial"/>
                <a:sym typeface="Arial"/>
              </a:defRPr>
            </a:lvl6pPr>
            <a:lvl7pPr indent="0" lvl="6" marL="0" marR="0" rtl="0" algn="r">
              <a:spcBef>
                <a:spcPts val="0"/>
              </a:spcBef>
              <a:buNone/>
              <a:defRPr b="1" sz="1200">
                <a:solidFill>
                  <a:schemeClr val="accent2"/>
                </a:solidFill>
                <a:latin typeface="Arial"/>
                <a:ea typeface="Arial"/>
                <a:cs typeface="Arial"/>
                <a:sym typeface="Arial"/>
              </a:defRPr>
            </a:lvl7pPr>
            <a:lvl8pPr indent="0" lvl="7" marL="0" marR="0" rtl="0" algn="r">
              <a:spcBef>
                <a:spcPts val="0"/>
              </a:spcBef>
              <a:buNone/>
              <a:defRPr b="1" sz="1200">
                <a:solidFill>
                  <a:schemeClr val="accent2"/>
                </a:solidFill>
                <a:latin typeface="Arial"/>
                <a:ea typeface="Arial"/>
                <a:cs typeface="Arial"/>
                <a:sym typeface="Arial"/>
              </a:defRPr>
            </a:lvl8pPr>
            <a:lvl9pPr indent="0" lvl="8" marL="0" marR="0" rtl="0" algn="r">
              <a:spcBef>
                <a:spcPts val="0"/>
              </a:spcBef>
              <a:buNone/>
              <a:defRPr b="1"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7"/>
          <p:cNvSpPr txBox="1"/>
          <p:nvPr>
            <p:ph idx="2" type="body"/>
          </p:nvPr>
        </p:nvSpPr>
        <p:spPr>
          <a:xfrm>
            <a:off x="4644440" y="1481446"/>
            <a:ext cx="400911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137" name="Shape 137"/>
        <p:cNvGrpSpPr/>
        <p:nvPr/>
      </p:nvGrpSpPr>
      <p:grpSpPr>
        <a:xfrm>
          <a:off x="0" y="0"/>
          <a:ext cx="0" cy="0"/>
          <a:chOff x="0" y="0"/>
          <a:chExt cx="0" cy="0"/>
        </a:xfrm>
      </p:grpSpPr>
      <p:sp>
        <p:nvSpPr>
          <p:cNvPr id="138" name="Google Shape;138;p8"/>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9" name="Google Shape;139;p8"/>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8"/>
          <p:cNvSpPr txBox="1"/>
          <p:nvPr>
            <p:ph idx="1" type="body"/>
          </p:nvPr>
        </p:nvSpPr>
        <p:spPr>
          <a:xfrm>
            <a:off x="4708408" y="1538839"/>
            <a:ext cx="4107743" cy="2416827"/>
          </a:xfrm>
          <a:prstGeom prst="rect">
            <a:avLst/>
          </a:prstGeom>
          <a:noFill/>
          <a:ln>
            <a:noFill/>
          </a:ln>
        </p:spPr>
        <p:txBody>
          <a:bodyPr anchorCtr="0" anchor="t" bIns="45700" lIns="91425" spcFirstLastPara="1" rIns="91425" wrap="square" tIns="45700"/>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1" name="Google Shape;141;p8"/>
          <p:cNvSpPr txBox="1"/>
          <p:nvPr>
            <p:ph idx="2" type="body"/>
          </p:nvPr>
        </p:nvSpPr>
        <p:spPr>
          <a:xfrm>
            <a:off x="351116" y="1540358"/>
            <a:ext cx="4113904" cy="2415307"/>
          </a:xfrm>
          <a:prstGeom prst="rect">
            <a:avLst/>
          </a:prstGeom>
          <a:noFill/>
          <a:ln>
            <a:noFill/>
          </a:ln>
        </p:spPr>
        <p:txBody>
          <a:bodyPr anchorCtr="0" anchor="t" bIns="45700" lIns="91425" spcFirstLastPara="1" rIns="91425" wrap="square" tIns="45700"/>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2" name="Google Shape;142;p8"/>
          <p:cNvSpPr txBox="1"/>
          <p:nvPr>
            <p:ph idx="3" type="body"/>
          </p:nvPr>
        </p:nvSpPr>
        <p:spPr>
          <a:xfrm>
            <a:off x="4708408" y="4099159"/>
            <a:ext cx="4107743" cy="2416827"/>
          </a:xfrm>
          <a:prstGeom prst="rect">
            <a:avLst/>
          </a:prstGeom>
          <a:noFill/>
          <a:ln>
            <a:noFill/>
          </a:ln>
        </p:spPr>
        <p:txBody>
          <a:bodyPr anchorCtr="0" anchor="t" bIns="45700" lIns="91425" spcFirstLastPara="1" rIns="91425" wrap="square" tIns="45700"/>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3" name="Google Shape;143;p8"/>
          <p:cNvSpPr txBox="1"/>
          <p:nvPr>
            <p:ph idx="4" type="body"/>
          </p:nvPr>
        </p:nvSpPr>
        <p:spPr>
          <a:xfrm>
            <a:off x="351116" y="4100678"/>
            <a:ext cx="4113904" cy="2415307"/>
          </a:xfrm>
          <a:prstGeom prst="rect">
            <a:avLst/>
          </a:prstGeom>
          <a:noFill/>
          <a:ln>
            <a:noFill/>
          </a:ln>
        </p:spPr>
        <p:txBody>
          <a:bodyPr anchorCtr="0" anchor="t" bIns="45700" lIns="91425" spcFirstLastPara="1" rIns="91425" wrap="square" tIns="45700"/>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spTree>
      <p:nvGrpSpPr>
        <p:cNvPr id="144" name="Shape 144"/>
        <p:cNvGrpSpPr/>
        <p:nvPr/>
      </p:nvGrpSpPr>
      <p:grpSpPr>
        <a:xfrm>
          <a:off x="0" y="0"/>
          <a:ext cx="0" cy="0"/>
          <a:chOff x="0" y="0"/>
          <a:chExt cx="0" cy="0"/>
        </a:xfrm>
      </p:grpSpPr>
      <p:pic>
        <p:nvPicPr>
          <p:cNvPr id="145" name="Google Shape;145;p9"/>
          <p:cNvPicPr preferRelativeResize="0"/>
          <p:nvPr/>
        </p:nvPicPr>
        <p:blipFill rotWithShape="1">
          <a:blip r:embed="rId2">
            <a:alphaModFix/>
          </a:blip>
          <a:srcRect b="648" l="0" r="0" t="91557"/>
          <a:stretch/>
        </p:blipFill>
        <p:spPr>
          <a:xfrm>
            <a:off x="-1" y="6259484"/>
            <a:ext cx="9144002" cy="598516"/>
          </a:xfrm>
          <a:prstGeom prst="rect">
            <a:avLst/>
          </a:prstGeom>
          <a:noFill/>
          <a:ln>
            <a:noFill/>
          </a:ln>
        </p:spPr>
      </p:pic>
      <p:sp>
        <p:nvSpPr>
          <p:cNvPr id="146" name="Google Shape;146;p9"/>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7" name="Google Shape;147;p9"/>
          <p:cNvSpPr txBox="1"/>
          <p:nvPr>
            <p:ph idx="1" type="body"/>
          </p:nvPr>
        </p:nvSpPr>
        <p:spPr>
          <a:xfrm>
            <a:off x="157163" y="133350"/>
            <a:ext cx="8826500" cy="5951538"/>
          </a:xfrm>
          <a:prstGeom prst="rect">
            <a:avLst/>
          </a:prstGeom>
          <a:noFill/>
          <a:ln>
            <a:noFill/>
          </a:ln>
        </p:spPr>
        <p:txBody>
          <a:bodyPr anchorCtr="0" anchor="t" bIns="45700" lIns="91425" spcFirstLastPara="1" rIns="91425" wrap="square" tIns="45700"/>
          <a:lstStyle>
            <a:lvl1pPr indent="-228600" lvl="0" marL="457200" marR="0" rtl="0" algn="l">
              <a:spcBef>
                <a:spcPts val="560"/>
              </a:spcBef>
              <a:spcAft>
                <a:spcPts val="0"/>
              </a:spcAft>
              <a:buClr>
                <a:schemeClr val="accent1"/>
              </a:buClr>
              <a:buSzPts val="2800"/>
              <a:buFont typeface="Arial"/>
              <a:buNone/>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 white">
  <p:cSld name="title only - white">
    <p:spTree>
      <p:nvGrpSpPr>
        <p:cNvPr id="148" name="Shape 148"/>
        <p:cNvGrpSpPr/>
        <p:nvPr/>
      </p:nvGrpSpPr>
      <p:grpSpPr>
        <a:xfrm>
          <a:off x="0" y="0"/>
          <a:ext cx="0" cy="0"/>
          <a:chOff x="0" y="0"/>
          <a:chExt cx="0" cy="0"/>
        </a:xfrm>
      </p:grpSpPr>
      <p:sp>
        <p:nvSpPr>
          <p:cNvPr id="149" name="Google Shape;149;p10"/>
          <p:cNvSpPr/>
          <p:nvPr/>
        </p:nvSpPr>
        <p:spPr>
          <a:xfrm>
            <a:off x="0" y="0"/>
            <a:ext cx="91440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10"/>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accent3"/>
              </a:buClr>
              <a:buSzPts val="2400"/>
              <a:buFont typeface="Arial"/>
              <a:buNone/>
              <a:defRPr b="1" i="0" sz="2400" u="none" cap="none" strike="noStrik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10"/>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2" name="Google Shape;152;p10"/>
          <p:cNvGrpSpPr/>
          <p:nvPr/>
        </p:nvGrpSpPr>
        <p:grpSpPr>
          <a:xfrm>
            <a:off x="7264458" y="365740"/>
            <a:ext cx="1553308" cy="487719"/>
            <a:chOff x="7264458" y="365740"/>
            <a:chExt cx="1553308" cy="487719"/>
          </a:xfrm>
        </p:grpSpPr>
        <p:sp>
          <p:nvSpPr>
            <p:cNvPr id="153" name="Google Shape;153;p10"/>
            <p:cNvSpPr/>
            <p:nvPr/>
          </p:nvSpPr>
          <p:spPr>
            <a:xfrm>
              <a:off x="7264458" y="705011"/>
              <a:ext cx="148988" cy="144669"/>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0"/>
            <p:cNvSpPr/>
            <p:nvPr/>
          </p:nvSpPr>
          <p:spPr>
            <a:xfrm>
              <a:off x="7450153" y="705011"/>
              <a:ext cx="131714" cy="144669"/>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0"/>
            <p:cNvSpPr/>
            <p:nvPr/>
          </p:nvSpPr>
          <p:spPr>
            <a:xfrm>
              <a:off x="7613446" y="705011"/>
              <a:ext cx="154116" cy="144669"/>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0"/>
            <p:cNvSpPr/>
            <p:nvPr/>
          </p:nvSpPr>
          <p:spPr>
            <a:xfrm>
              <a:off x="7767562" y="705011"/>
              <a:ext cx="173010" cy="144669"/>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0"/>
            <p:cNvSpPr/>
            <p:nvPr/>
          </p:nvSpPr>
          <p:spPr>
            <a:xfrm>
              <a:off x="7934364" y="705011"/>
              <a:ext cx="157895" cy="144669"/>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0"/>
            <p:cNvSpPr/>
            <p:nvPr/>
          </p:nvSpPr>
          <p:spPr>
            <a:xfrm>
              <a:off x="8122758" y="705011"/>
              <a:ext cx="154116" cy="148448"/>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0"/>
            <p:cNvSpPr/>
            <p:nvPr/>
          </p:nvSpPr>
          <p:spPr>
            <a:xfrm>
              <a:off x="8321678" y="705011"/>
              <a:ext cx="148448" cy="144669"/>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0"/>
            <p:cNvSpPr/>
            <p:nvPr/>
          </p:nvSpPr>
          <p:spPr>
            <a:xfrm>
              <a:off x="8507374" y="705011"/>
              <a:ext cx="131714" cy="144669"/>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0"/>
            <p:cNvSpPr/>
            <p:nvPr/>
          </p:nvSpPr>
          <p:spPr>
            <a:xfrm>
              <a:off x="7785916" y="618911"/>
              <a:ext cx="25911" cy="24831"/>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0"/>
            <p:cNvSpPr/>
            <p:nvPr/>
          </p:nvSpPr>
          <p:spPr>
            <a:xfrm>
              <a:off x="7868507" y="539289"/>
              <a:ext cx="37247" cy="44804"/>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0"/>
            <p:cNvSpPr/>
            <p:nvPr/>
          </p:nvSpPr>
          <p:spPr>
            <a:xfrm>
              <a:off x="7965403" y="477481"/>
              <a:ext cx="37787" cy="69366"/>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0"/>
            <p:cNvSpPr/>
            <p:nvPr/>
          </p:nvSpPr>
          <p:spPr>
            <a:xfrm>
              <a:off x="8070936" y="427548"/>
              <a:ext cx="32119" cy="95546"/>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0"/>
            <p:cNvSpPr/>
            <p:nvPr/>
          </p:nvSpPr>
          <p:spPr>
            <a:xfrm>
              <a:off x="8178358" y="392731"/>
              <a:ext cx="29690" cy="119568"/>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10"/>
            <p:cNvSpPr/>
            <p:nvPr/>
          </p:nvSpPr>
          <p:spPr>
            <a:xfrm>
              <a:off x="8280113" y="371948"/>
              <a:ext cx="46154" cy="141430"/>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0"/>
            <p:cNvSpPr/>
            <p:nvPr/>
          </p:nvSpPr>
          <p:spPr>
            <a:xfrm>
              <a:off x="8379438" y="365740"/>
              <a:ext cx="68826" cy="16167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0"/>
            <p:cNvSpPr/>
            <p:nvPr/>
          </p:nvSpPr>
          <p:spPr>
            <a:xfrm>
              <a:off x="8477144" y="377076"/>
              <a:ext cx="95007" cy="176788"/>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0"/>
            <p:cNvSpPr/>
            <p:nvPr/>
          </p:nvSpPr>
          <p:spPr>
            <a:xfrm>
              <a:off x="8573230" y="405416"/>
              <a:ext cx="122537" cy="187584"/>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0"/>
            <p:cNvSpPr/>
            <p:nvPr/>
          </p:nvSpPr>
          <p:spPr>
            <a:xfrm>
              <a:off x="8663109" y="450760"/>
              <a:ext cx="154656" cy="193522"/>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 name="Google Shape;30;p1"/>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1"/>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accent2"/>
                </a:solidFill>
                <a:latin typeface="Arial"/>
                <a:ea typeface="Arial"/>
                <a:cs typeface="Arial"/>
                <a:sym typeface="Arial"/>
              </a:defRPr>
            </a:lvl1pPr>
            <a:lvl2pPr indent="0" lvl="1" marL="0" marR="0" rtl="0" algn="r">
              <a:spcBef>
                <a:spcPts val="0"/>
              </a:spcBef>
              <a:buNone/>
              <a:defRPr b="0" sz="1200" u="none">
                <a:solidFill>
                  <a:schemeClr val="accent2"/>
                </a:solidFill>
                <a:latin typeface="Arial"/>
                <a:ea typeface="Arial"/>
                <a:cs typeface="Arial"/>
                <a:sym typeface="Arial"/>
              </a:defRPr>
            </a:lvl2pPr>
            <a:lvl3pPr indent="0" lvl="2" marL="0" marR="0" rtl="0" algn="r">
              <a:spcBef>
                <a:spcPts val="0"/>
              </a:spcBef>
              <a:buNone/>
              <a:defRPr b="0" sz="1200" u="none">
                <a:solidFill>
                  <a:schemeClr val="accent2"/>
                </a:solidFill>
                <a:latin typeface="Arial"/>
                <a:ea typeface="Arial"/>
                <a:cs typeface="Arial"/>
                <a:sym typeface="Arial"/>
              </a:defRPr>
            </a:lvl3pPr>
            <a:lvl4pPr indent="0" lvl="3" marL="0" marR="0" rtl="0" algn="r">
              <a:spcBef>
                <a:spcPts val="0"/>
              </a:spcBef>
              <a:buNone/>
              <a:defRPr b="0" sz="1200" u="none">
                <a:solidFill>
                  <a:schemeClr val="accent2"/>
                </a:solidFill>
                <a:latin typeface="Arial"/>
                <a:ea typeface="Arial"/>
                <a:cs typeface="Arial"/>
                <a:sym typeface="Arial"/>
              </a:defRPr>
            </a:lvl4pPr>
            <a:lvl5pPr indent="0" lvl="4" marL="0" marR="0" rtl="0" algn="r">
              <a:spcBef>
                <a:spcPts val="0"/>
              </a:spcBef>
              <a:buNone/>
              <a:defRPr b="0" sz="1200" u="none">
                <a:solidFill>
                  <a:schemeClr val="accent2"/>
                </a:solidFill>
                <a:latin typeface="Arial"/>
                <a:ea typeface="Arial"/>
                <a:cs typeface="Arial"/>
                <a:sym typeface="Arial"/>
              </a:defRPr>
            </a:lvl5pPr>
            <a:lvl6pPr indent="0" lvl="5" marL="0" marR="0" rtl="0" algn="r">
              <a:spcBef>
                <a:spcPts val="0"/>
              </a:spcBef>
              <a:buNone/>
              <a:defRPr b="0" sz="1200" u="none">
                <a:solidFill>
                  <a:schemeClr val="accent2"/>
                </a:solidFill>
                <a:latin typeface="Arial"/>
                <a:ea typeface="Arial"/>
                <a:cs typeface="Arial"/>
                <a:sym typeface="Arial"/>
              </a:defRPr>
            </a:lvl6pPr>
            <a:lvl7pPr indent="0" lvl="6" marL="0" marR="0" rtl="0" algn="r">
              <a:spcBef>
                <a:spcPts val="0"/>
              </a:spcBef>
              <a:buNone/>
              <a:defRPr b="0" sz="1200" u="none">
                <a:solidFill>
                  <a:schemeClr val="accent2"/>
                </a:solidFill>
                <a:latin typeface="Arial"/>
                <a:ea typeface="Arial"/>
                <a:cs typeface="Arial"/>
                <a:sym typeface="Arial"/>
              </a:defRPr>
            </a:lvl7pPr>
            <a:lvl8pPr indent="0" lvl="7" marL="0" marR="0" rtl="0" algn="r">
              <a:spcBef>
                <a:spcPts val="0"/>
              </a:spcBef>
              <a:buNone/>
              <a:defRPr b="0" sz="1200" u="none">
                <a:solidFill>
                  <a:schemeClr val="accent2"/>
                </a:solidFill>
                <a:latin typeface="Arial"/>
                <a:ea typeface="Arial"/>
                <a:cs typeface="Arial"/>
                <a:sym typeface="Arial"/>
              </a:defRPr>
            </a:lvl8pPr>
            <a:lvl9pPr indent="0" lvl="8" marL="0" marR="0" rtl="0" algn="r">
              <a:spcBef>
                <a:spcPts val="0"/>
              </a:spcBef>
              <a:buNone/>
              <a:defRPr b="0" sz="1200" u="non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ngular.io/guide/architectur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5"/>
          <p:cNvSpPr txBox="1"/>
          <p:nvPr>
            <p:ph type="ctrTitle"/>
          </p:nvPr>
        </p:nvSpPr>
        <p:spPr>
          <a:xfrm>
            <a:off x="51000" y="2"/>
            <a:ext cx="6807000" cy="11217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4400"/>
              <a:buFont typeface="Arial"/>
              <a:buNone/>
            </a:pPr>
            <a:r>
              <a:rPr b="1" i="0" lang="en-US" sz="4400" u="none" cap="none" strike="noStrike">
                <a:solidFill>
                  <a:schemeClr val="accent1"/>
                </a:solidFill>
                <a:latin typeface="Arial"/>
                <a:ea typeface="Arial"/>
                <a:cs typeface="Arial"/>
                <a:sym typeface="Arial"/>
              </a:rPr>
              <a:t>Angular Fundamentals</a:t>
            </a:r>
            <a:endParaRPr/>
          </a:p>
        </p:txBody>
      </p:sp>
      <p:sp>
        <p:nvSpPr>
          <p:cNvPr id="214" name="Google Shape;214;p15"/>
          <p:cNvSpPr txBox="1"/>
          <p:nvPr>
            <p:ph idx="1" type="subTitle"/>
          </p:nvPr>
        </p:nvSpPr>
        <p:spPr>
          <a:xfrm>
            <a:off x="378000" y="1659200"/>
            <a:ext cx="8388000" cy="3048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960"/>
              <a:buFont typeface="Arial"/>
              <a:buNone/>
            </a:pPr>
            <a:r>
              <a:rPr b="1" i="0" lang="en-US" sz="1960" u="none" cap="none" strike="noStrike">
                <a:solidFill>
                  <a:schemeClr val="lt1"/>
                </a:solidFill>
                <a:latin typeface="Arial"/>
                <a:ea typeface="Arial"/>
                <a:cs typeface="Arial"/>
                <a:sym typeface="Arial"/>
              </a:rPr>
              <a:t>Objectives:</a:t>
            </a:r>
            <a:endParaRPr/>
          </a:p>
          <a:p>
            <a:pPr indent="-457200" lvl="0" marL="457200" marR="0" rtl="0" algn="l">
              <a:lnSpc>
                <a:spcPct val="80000"/>
              </a:lnSpc>
              <a:spcBef>
                <a:spcPts val="392"/>
              </a:spcBef>
              <a:spcAft>
                <a:spcPts val="0"/>
              </a:spcAft>
              <a:buClr>
                <a:schemeClr val="accent1"/>
              </a:buClr>
              <a:buSzPts val="1960"/>
              <a:buFont typeface="Arial"/>
              <a:buChar char="•"/>
            </a:pPr>
            <a:r>
              <a:rPr b="1" i="0" lang="en-US" sz="1960" u="none" cap="none" strike="noStrike">
                <a:solidFill>
                  <a:schemeClr val="lt1"/>
                </a:solidFill>
                <a:latin typeface="Arial"/>
                <a:ea typeface="Arial"/>
                <a:cs typeface="Arial"/>
                <a:sym typeface="Arial"/>
              </a:rPr>
              <a:t>Decorators</a:t>
            </a:r>
            <a:endParaRPr/>
          </a:p>
          <a:p>
            <a:pPr indent="-457200" lvl="0" marL="457200" marR="0" rtl="0" algn="l">
              <a:lnSpc>
                <a:spcPct val="80000"/>
              </a:lnSpc>
              <a:spcBef>
                <a:spcPts val="392"/>
              </a:spcBef>
              <a:spcAft>
                <a:spcPts val="0"/>
              </a:spcAft>
              <a:buClr>
                <a:schemeClr val="accent1"/>
              </a:buClr>
              <a:buSzPts val="1960"/>
              <a:buFont typeface="Arial"/>
              <a:buChar char="•"/>
            </a:pPr>
            <a:r>
              <a:rPr b="1" i="0" lang="en-US" sz="1960" u="none" cap="none" strike="noStrike">
                <a:solidFill>
                  <a:schemeClr val="lt1"/>
                </a:solidFill>
                <a:latin typeface="Arial"/>
                <a:ea typeface="Arial"/>
                <a:cs typeface="Arial"/>
                <a:sym typeface="Arial"/>
              </a:rPr>
              <a:t>Modules</a:t>
            </a:r>
            <a:endParaRPr/>
          </a:p>
          <a:p>
            <a:pPr indent="-457200" lvl="0" marL="457200" marR="0" rtl="0" algn="l">
              <a:lnSpc>
                <a:spcPct val="80000"/>
              </a:lnSpc>
              <a:spcBef>
                <a:spcPts val="392"/>
              </a:spcBef>
              <a:spcAft>
                <a:spcPts val="0"/>
              </a:spcAft>
              <a:buClr>
                <a:schemeClr val="accent1"/>
              </a:buClr>
              <a:buSzPts val="1960"/>
              <a:buFont typeface="Arial"/>
              <a:buChar char="•"/>
            </a:pPr>
            <a:r>
              <a:rPr b="1" i="0" lang="en-US" sz="1960" u="none" cap="none" strike="noStrike">
                <a:solidFill>
                  <a:schemeClr val="lt1"/>
                </a:solidFill>
                <a:latin typeface="Arial"/>
                <a:ea typeface="Arial"/>
                <a:cs typeface="Arial"/>
                <a:sym typeface="Arial"/>
              </a:rPr>
              <a:t>Components, Templates, and Data Binding</a:t>
            </a:r>
            <a:endParaRPr/>
          </a:p>
          <a:p>
            <a:pPr indent="-457200" lvl="0" marL="457200" marR="0" rtl="0" algn="l">
              <a:lnSpc>
                <a:spcPct val="80000"/>
              </a:lnSpc>
              <a:spcBef>
                <a:spcPts val="392"/>
              </a:spcBef>
              <a:spcAft>
                <a:spcPts val="0"/>
              </a:spcAft>
              <a:buClr>
                <a:schemeClr val="accent1"/>
              </a:buClr>
              <a:buSzPts val="1960"/>
              <a:buFont typeface="Arial"/>
              <a:buChar char="•"/>
            </a:pPr>
            <a:r>
              <a:rPr b="1" i="0" lang="en-US" sz="1960" u="none" cap="none" strike="noStrike">
                <a:solidFill>
                  <a:schemeClr val="lt1"/>
                </a:solidFill>
                <a:latin typeface="Arial"/>
                <a:ea typeface="Arial"/>
                <a:cs typeface="Arial"/>
                <a:sym typeface="Arial"/>
              </a:rPr>
              <a:t>Directives</a:t>
            </a:r>
            <a:endParaRPr/>
          </a:p>
          <a:p>
            <a:pPr indent="-457200" lvl="0" marL="457200" marR="0" rtl="0" algn="l">
              <a:lnSpc>
                <a:spcPct val="80000"/>
              </a:lnSpc>
              <a:spcBef>
                <a:spcPts val="392"/>
              </a:spcBef>
              <a:spcAft>
                <a:spcPts val="0"/>
              </a:spcAft>
              <a:buClr>
                <a:schemeClr val="accent1"/>
              </a:buClr>
              <a:buSzPts val="1960"/>
              <a:buFont typeface="Arial"/>
              <a:buChar char="•"/>
            </a:pPr>
            <a:r>
              <a:rPr b="1" i="0" lang="en-US" sz="1960" u="none" cap="none" strike="noStrike">
                <a:solidFill>
                  <a:schemeClr val="lt1"/>
                </a:solidFill>
                <a:latin typeface="Arial"/>
                <a:ea typeface="Arial"/>
                <a:cs typeface="Arial"/>
                <a:sym typeface="Arial"/>
              </a:rPr>
              <a:t>Services</a:t>
            </a:r>
            <a:endParaRPr b="1" i="0" sz="1960" u="none" cap="none" strike="noStrike">
              <a:solidFill>
                <a:schemeClr val="lt1"/>
              </a:solidFill>
              <a:latin typeface="Arial"/>
              <a:ea typeface="Arial"/>
              <a:cs typeface="Arial"/>
              <a:sym typeface="Arial"/>
            </a:endParaRPr>
          </a:p>
          <a:p>
            <a:pPr indent="-403860" lvl="0" marL="457200" rtl="0" algn="l">
              <a:lnSpc>
                <a:spcPct val="80000"/>
              </a:lnSpc>
              <a:spcBef>
                <a:spcPts val="392"/>
              </a:spcBef>
              <a:spcAft>
                <a:spcPts val="0"/>
              </a:spcAft>
              <a:buClr>
                <a:schemeClr val="accent1"/>
              </a:buClr>
              <a:buSzPts val="1960"/>
              <a:buFont typeface="Arial"/>
              <a:buChar char="•"/>
            </a:pPr>
            <a:r>
              <a:rPr lang="en-US" sz="1960"/>
              <a:t>Dependency Injection</a:t>
            </a:r>
            <a:endParaRPr sz="1960"/>
          </a:p>
          <a:p>
            <a:pPr indent="-457200" lvl="0" marL="457200" marR="0" rtl="0" algn="l">
              <a:lnSpc>
                <a:spcPct val="80000"/>
              </a:lnSpc>
              <a:spcBef>
                <a:spcPts val="392"/>
              </a:spcBef>
              <a:spcAft>
                <a:spcPts val="0"/>
              </a:spcAft>
              <a:buClr>
                <a:schemeClr val="accent1"/>
              </a:buClr>
              <a:buSzPts val="1960"/>
              <a:buFont typeface="Arial"/>
              <a:buChar char="•"/>
            </a:pPr>
            <a:r>
              <a:rPr b="1" i="0" lang="en-US" sz="1960" u="none" cap="none" strike="noStrike">
                <a:solidFill>
                  <a:schemeClr val="lt1"/>
                </a:solidFill>
                <a:latin typeface="Arial"/>
                <a:ea typeface="Arial"/>
                <a:cs typeface="Arial"/>
                <a:sym typeface="Arial"/>
              </a:rPr>
              <a:t>Pipes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4"/>
          <p:cNvSpPr txBox="1"/>
          <p:nvPr>
            <p:ph idx="1" type="body"/>
          </p:nvPr>
        </p:nvSpPr>
        <p:spPr>
          <a:xfrm>
            <a:off x="0" y="1308950"/>
            <a:ext cx="5769600" cy="53619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1600">
                <a:solidFill>
                  <a:srgbClr val="0088CC"/>
                </a:solidFill>
                <a:latin typeface="Verdana"/>
                <a:ea typeface="Verdana"/>
                <a:cs typeface="Verdana"/>
                <a:sym typeface="Verdana"/>
              </a:rPr>
              <a:t>@Component</a:t>
            </a:r>
            <a:r>
              <a:rPr lang="en-US" sz="1600">
                <a:solidFill>
                  <a:srgbClr val="666600"/>
                </a:solidFill>
                <a:latin typeface="Verdana"/>
                <a:ea typeface="Verdana"/>
                <a:cs typeface="Verdana"/>
                <a:sym typeface="Verdana"/>
              </a:rPr>
              <a:t>({</a:t>
            </a:r>
            <a:br>
              <a:rPr lang="en-US" sz="1600">
                <a:solidFill>
                  <a:schemeClr val="dk1"/>
                </a:solidFill>
                <a:latin typeface="Verdana"/>
                <a:ea typeface="Verdana"/>
                <a:cs typeface="Verdana"/>
                <a:sym typeface="Verdana"/>
              </a:rPr>
            </a:br>
            <a:r>
              <a:rPr lang="en-US" sz="1600">
                <a:solidFill>
                  <a:schemeClr val="dk1"/>
                </a:solidFill>
                <a:latin typeface="Verdana"/>
                <a:ea typeface="Verdana"/>
                <a:cs typeface="Verdana"/>
                <a:sym typeface="Verdana"/>
              </a:rPr>
              <a:t>  selector</a:t>
            </a:r>
            <a:r>
              <a:rPr lang="en-US" sz="1600">
                <a:solidFill>
                  <a:srgbClr val="666600"/>
                </a:solidFill>
                <a:latin typeface="Verdana"/>
                <a:ea typeface="Verdana"/>
                <a:cs typeface="Verdana"/>
                <a:sym typeface="Verdana"/>
              </a:rPr>
              <a:t>:</a:t>
            </a:r>
            <a:r>
              <a:rPr lang="en-US" sz="1600">
                <a:solidFill>
                  <a:schemeClr val="accent6"/>
                </a:solidFill>
                <a:latin typeface="Verdana"/>
                <a:ea typeface="Verdana"/>
                <a:cs typeface="Verdana"/>
                <a:sym typeface="Verdana"/>
              </a:rPr>
              <a:t> </a:t>
            </a:r>
            <a:r>
              <a:rPr lang="en-US" sz="1600">
                <a:solidFill>
                  <a:srgbClr val="FF0000"/>
                </a:solidFill>
                <a:latin typeface="Verdana"/>
                <a:ea typeface="Verdana"/>
                <a:cs typeface="Verdana"/>
                <a:sym typeface="Verdana"/>
              </a:rPr>
              <a:t>‘app-users’</a:t>
            </a:r>
            <a:r>
              <a:rPr lang="en-US" sz="1600">
                <a:solidFill>
                  <a:srgbClr val="666600"/>
                </a:solidFill>
                <a:latin typeface="Verdana"/>
                <a:ea typeface="Verdana"/>
                <a:cs typeface="Verdana"/>
                <a:sym typeface="Verdana"/>
              </a:rPr>
              <a:t>,</a:t>
            </a:r>
            <a:br>
              <a:rPr lang="en-US" sz="1600">
                <a:solidFill>
                  <a:schemeClr val="dk1"/>
                </a:solidFill>
                <a:latin typeface="Verdana"/>
                <a:ea typeface="Verdana"/>
                <a:cs typeface="Verdana"/>
                <a:sym typeface="Verdana"/>
              </a:rPr>
            </a:br>
            <a:r>
              <a:rPr lang="en-US" sz="1600">
                <a:solidFill>
                  <a:schemeClr val="dk1"/>
                </a:solidFill>
                <a:latin typeface="Verdana"/>
                <a:ea typeface="Verdana"/>
                <a:cs typeface="Verdana"/>
                <a:sym typeface="Verdana"/>
              </a:rPr>
              <a:t>  templateUrl: </a:t>
            </a:r>
            <a:r>
              <a:rPr lang="en-US" sz="1600">
                <a:solidFill>
                  <a:srgbClr val="FF0000"/>
                </a:solidFill>
                <a:latin typeface="Verdana"/>
                <a:ea typeface="Verdana"/>
                <a:cs typeface="Verdana"/>
                <a:sym typeface="Verdana"/>
              </a:rPr>
              <a:t>‘./users.component.html’</a:t>
            </a:r>
            <a:r>
              <a:rPr lang="en-US" sz="1600">
                <a:solidFill>
                  <a:srgbClr val="666600"/>
                </a:solidFill>
                <a:latin typeface="Verdana"/>
                <a:ea typeface="Verdana"/>
                <a:cs typeface="Verdana"/>
                <a:sym typeface="Verdana"/>
              </a:rPr>
              <a:t>,</a:t>
            </a:r>
            <a:br>
              <a:rPr lang="en-US" sz="1600">
                <a:solidFill>
                  <a:schemeClr val="dk1"/>
                </a:solidFill>
                <a:latin typeface="Verdana"/>
                <a:ea typeface="Verdana"/>
                <a:cs typeface="Verdana"/>
                <a:sym typeface="Verdana"/>
              </a:rPr>
            </a:br>
            <a:r>
              <a:rPr lang="en-US" sz="1600">
                <a:solidFill>
                  <a:schemeClr val="dk1"/>
                </a:solidFill>
                <a:latin typeface="Verdana"/>
                <a:ea typeface="Verdana"/>
                <a:cs typeface="Verdana"/>
                <a:sym typeface="Verdana"/>
              </a:rPr>
              <a:t>  styleUrls: </a:t>
            </a:r>
            <a:r>
              <a:rPr lang="en-US" sz="1600">
                <a:solidFill>
                  <a:schemeClr val="dk1"/>
                </a:solidFill>
                <a:latin typeface="Verdana"/>
                <a:ea typeface="Verdana"/>
                <a:cs typeface="Verdana"/>
                <a:sym typeface="Verdana"/>
              </a:rPr>
              <a:t>[</a:t>
            </a:r>
            <a:r>
              <a:rPr lang="en-US" sz="1600">
                <a:solidFill>
                  <a:srgbClr val="FF0000"/>
                </a:solidFill>
                <a:latin typeface="Verdana"/>
                <a:ea typeface="Verdana"/>
                <a:cs typeface="Verdana"/>
                <a:sym typeface="Verdana"/>
              </a:rPr>
              <a:t>‘./users.component.css’</a:t>
            </a:r>
            <a:r>
              <a:rPr lang="en-US" sz="1600">
                <a:solidFill>
                  <a:schemeClr val="dk1"/>
                </a:solidFill>
                <a:latin typeface="Verdana"/>
                <a:ea typeface="Verdana"/>
                <a:cs typeface="Verdana"/>
                <a:sym typeface="Verdana"/>
              </a:rPr>
              <a:t>]</a:t>
            </a:r>
            <a:br>
              <a:rPr lang="en-US" sz="1600">
                <a:solidFill>
                  <a:schemeClr val="dk1"/>
                </a:solidFill>
                <a:latin typeface="Verdana"/>
                <a:ea typeface="Verdana"/>
                <a:cs typeface="Verdana"/>
                <a:sym typeface="Verdana"/>
              </a:rPr>
            </a:br>
            <a:r>
              <a:rPr lang="en-US" sz="1600">
                <a:solidFill>
                  <a:srgbClr val="666600"/>
                </a:solidFill>
                <a:latin typeface="Verdana"/>
                <a:ea typeface="Verdana"/>
                <a:cs typeface="Verdana"/>
                <a:sym typeface="Verdana"/>
              </a:rPr>
              <a:t>})</a:t>
            </a:r>
            <a:br>
              <a:rPr lang="en-US" sz="1600">
                <a:solidFill>
                  <a:schemeClr val="dk1"/>
                </a:solidFill>
                <a:latin typeface="Verdana"/>
                <a:ea typeface="Verdana"/>
                <a:cs typeface="Verdana"/>
                <a:sym typeface="Verdana"/>
              </a:rPr>
            </a:br>
            <a:r>
              <a:rPr lang="en-US" sz="1600">
                <a:solidFill>
                  <a:srgbClr val="0000FF"/>
                </a:solidFill>
                <a:latin typeface="Verdana"/>
                <a:ea typeface="Verdana"/>
                <a:cs typeface="Verdana"/>
                <a:sym typeface="Verdana"/>
              </a:rPr>
              <a:t>export</a:t>
            </a:r>
            <a:r>
              <a:rPr lang="en-US" sz="1600">
                <a:solidFill>
                  <a:schemeClr val="dk1"/>
                </a:solidFill>
                <a:latin typeface="Verdana"/>
                <a:ea typeface="Verdana"/>
                <a:cs typeface="Verdana"/>
                <a:sym typeface="Verdana"/>
              </a:rPr>
              <a:t> </a:t>
            </a:r>
            <a:r>
              <a:rPr lang="en-US" sz="1600">
                <a:solidFill>
                  <a:srgbClr val="0000FF"/>
                </a:solidFill>
                <a:latin typeface="Verdana"/>
                <a:ea typeface="Verdana"/>
                <a:cs typeface="Verdana"/>
                <a:sym typeface="Verdana"/>
              </a:rPr>
              <a:t>class</a:t>
            </a:r>
            <a:r>
              <a:rPr lang="en-US" sz="1600">
                <a:solidFill>
                  <a:schemeClr val="dk1"/>
                </a:solidFill>
                <a:latin typeface="Verdana"/>
                <a:ea typeface="Verdana"/>
                <a:cs typeface="Verdana"/>
                <a:sym typeface="Verdana"/>
              </a:rPr>
              <a:t> </a:t>
            </a:r>
            <a:r>
              <a:rPr lang="en-US" sz="1600">
                <a:solidFill>
                  <a:srgbClr val="FF0000"/>
                </a:solidFill>
                <a:latin typeface="Verdana"/>
                <a:ea typeface="Verdana"/>
                <a:cs typeface="Verdana"/>
                <a:sym typeface="Verdana"/>
              </a:rPr>
              <a:t>Users</a:t>
            </a:r>
            <a:r>
              <a:rPr lang="en-US" sz="1600">
                <a:solidFill>
                  <a:srgbClr val="FF0000"/>
                </a:solidFill>
                <a:latin typeface="Verdana"/>
                <a:ea typeface="Verdana"/>
                <a:cs typeface="Verdana"/>
                <a:sym typeface="Verdana"/>
              </a:rPr>
              <a:t>Component</a:t>
            </a:r>
            <a:r>
              <a:rPr lang="en-US" sz="1600">
                <a:solidFill>
                  <a:schemeClr val="dk1"/>
                </a:solidFill>
                <a:latin typeface="Verdana"/>
                <a:ea typeface="Verdana"/>
                <a:cs typeface="Verdana"/>
                <a:sym typeface="Verdana"/>
              </a:rPr>
              <a:t> </a:t>
            </a:r>
            <a:r>
              <a:rPr lang="en-US" sz="1600">
                <a:solidFill>
                  <a:srgbClr val="666600"/>
                </a:solidFill>
                <a:latin typeface="Verdana"/>
                <a:ea typeface="Verdana"/>
                <a:cs typeface="Verdana"/>
                <a:sym typeface="Verdana"/>
              </a:rPr>
              <a:t>{</a:t>
            </a:r>
            <a:r>
              <a:rPr lang="en-US" sz="1600">
                <a:solidFill>
                  <a:schemeClr val="dk1"/>
                </a:solidFill>
                <a:latin typeface="Verdana"/>
                <a:ea typeface="Verdana"/>
                <a:cs typeface="Verdana"/>
                <a:sym typeface="Verdana"/>
              </a:rPr>
              <a:t> </a:t>
            </a:r>
            <a:endParaRPr sz="1600">
              <a:solidFill>
                <a:schemeClr val="dk1"/>
              </a:solidFill>
              <a:latin typeface="Verdana"/>
              <a:ea typeface="Verdana"/>
              <a:cs typeface="Verdana"/>
              <a:sym typeface="Verdana"/>
            </a:endParaRPr>
          </a:p>
          <a:p>
            <a:pPr indent="0" lvl="0" marL="0" rtl="0" algn="l">
              <a:spcBef>
                <a:spcPts val="560"/>
              </a:spcBef>
              <a:spcAft>
                <a:spcPts val="0"/>
              </a:spcAft>
              <a:buNone/>
            </a:pPr>
            <a:r>
              <a:rPr lang="en-US" sz="1600">
                <a:solidFill>
                  <a:schemeClr val="dk1"/>
                </a:solidFill>
                <a:latin typeface="Verdana"/>
                <a:ea typeface="Verdana"/>
                <a:cs typeface="Verdana"/>
                <a:sym typeface="Verdana"/>
              </a:rPr>
              <a:t>	</a:t>
            </a:r>
            <a:r>
              <a:rPr i="1" lang="en-US" sz="1600">
                <a:solidFill>
                  <a:srgbClr val="666666"/>
                </a:solidFill>
                <a:latin typeface="Verdana"/>
                <a:ea typeface="Verdana"/>
                <a:cs typeface="Verdana"/>
                <a:sym typeface="Verdana"/>
              </a:rPr>
              <a:t>users: User[] = [];</a:t>
            </a:r>
            <a:endParaRPr i="1" sz="1600">
              <a:solidFill>
                <a:srgbClr val="666666"/>
              </a:solidFill>
              <a:latin typeface="Verdana"/>
              <a:ea typeface="Verdana"/>
              <a:cs typeface="Verdana"/>
              <a:sym typeface="Verdana"/>
            </a:endParaRPr>
          </a:p>
          <a:p>
            <a:pPr indent="0" lvl="0" marL="0" rtl="0" algn="l">
              <a:spcBef>
                <a:spcPts val="560"/>
              </a:spcBef>
              <a:spcAft>
                <a:spcPts val="0"/>
              </a:spcAft>
              <a:buNone/>
            </a:pPr>
            <a:r>
              <a:rPr lang="en-US" sz="1600">
                <a:solidFill>
                  <a:srgbClr val="000000"/>
                </a:solidFill>
                <a:latin typeface="Verdana"/>
                <a:ea typeface="Verdana"/>
                <a:cs typeface="Verdana"/>
                <a:sym typeface="Verdana"/>
              </a:rPr>
              <a:t>	constructor(</a:t>
            </a:r>
            <a:r>
              <a:rPr i="1" lang="en-US" sz="1600">
                <a:solidFill>
                  <a:srgbClr val="666666"/>
                </a:solidFill>
                <a:latin typeface="Verdana"/>
                <a:ea typeface="Verdana"/>
                <a:cs typeface="Verdana"/>
                <a:sym typeface="Verdana"/>
              </a:rPr>
              <a:t>private userService:</a:t>
            </a:r>
            <a:endParaRPr i="1" sz="1600">
              <a:solidFill>
                <a:srgbClr val="666666"/>
              </a:solidFill>
              <a:latin typeface="Verdana"/>
              <a:ea typeface="Verdana"/>
              <a:cs typeface="Verdana"/>
              <a:sym typeface="Verdana"/>
            </a:endParaRPr>
          </a:p>
          <a:p>
            <a:pPr indent="457200" lvl="0" marL="1828800" rtl="0" algn="l">
              <a:spcBef>
                <a:spcPts val="560"/>
              </a:spcBef>
              <a:spcAft>
                <a:spcPts val="0"/>
              </a:spcAft>
              <a:buNone/>
            </a:pPr>
            <a:r>
              <a:rPr i="1" lang="en-US" sz="1600">
                <a:solidFill>
                  <a:srgbClr val="666666"/>
                </a:solidFill>
                <a:latin typeface="Verdana"/>
                <a:ea typeface="Verdana"/>
                <a:cs typeface="Verdana"/>
                <a:sym typeface="Verdana"/>
              </a:rPr>
              <a:t> UserService</a:t>
            </a:r>
            <a:r>
              <a:rPr lang="en-US" sz="1600">
                <a:solidFill>
                  <a:srgbClr val="000000"/>
                </a:solidFill>
                <a:latin typeface="Verdana"/>
                <a:ea typeface="Verdana"/>
                <a:cs typeface="Verdana"/>
                <a:sym typeface="Verdana"/>
              </a:rPr>
              <a:t>) {</a:t>
            </a:r>
            <a:endParaRPr sz="1600">
              <a:solidFill>
                <a:srgbClr val="000000"/>
              </a:solidFill>
              <a:latin typeface="Verdana"/>
              <a:ea typeface="Verdana"/>
              <a:cs typeface="Verdana"/>
              <a:sym typeface="Verdana"/>
            </a:endParaRPr>
          </a:p>
          <a:p>
            <a:pPr indent="457200" lvl="0" marL="0" rtl="0" algn="l">
              <a:spcBef>
                <a:spcPts val="560"/>
              </a:spcBef>
              <a:spcAft>
                <a:spcPts val="0"/>
              </a:spcAft>
              <a:buNone/>
            </a:pPr>
            <a:r>
              <a:rPr lang="en-US" sz="1600">
                <a:solidFill>
                  <a:srgbClr val="000000"/>
                </a:solidFill>
                <a:latin typeface="Verdana"/>
                <a:ea typeface="Verdana"/>
                <a:cs typeface="Verdana"/>
                <a:sym typeface="Verdana"/>
              </a:rPr>
              <a:t>}</a:t>
            </a:r>
            <a:endParaRPr sz="1600">
              <a:solidFill>
                <a:srgbClr val="000000"/>
              </a:solidFill>
              <a:latin typeface="Verdana"/>
              <a:ea typeface="Verdana"/>
              <a:cs typeface="Verdana"/>
              <a:sym typeface="Verdana"/>
            </a:endParaRPr>
          </a:p>
          <a:p>
            <a:pPr indent="0" lvl="0" marL="0" rtl="0" algn="l">
              <a:spcBef>
                <a:spcPts val="560"/>
              </a:spcBef>
              <a:spcAft>
                <a:spcPts val="0"/>
              </a:spcAft>
              <a:buNone/>
            </a:pPr>
            <a:r>
              <a:rPr lang="en-US" sz="1600">
                <a:solidFill>
                  <a:srgbClr val="000000"/>
                </a:solidFill>
                <a:latin typeface="Verdana"/>
                <a:ea typeface="Verdana"/>
                <a:cs typeface="Verdana"/>
                <a:sym typeface="Verdana"/>
              </a:rPr>
              <a:t>	ngOnInit() {</a:t>
            </a:r>
            <a:endParaRPr sz="1600">
              <a:solidFill>
                <a:srgbClr val="000000"/>
              </a:solidFill>
              <a:latin typeface="Verdana"/>
              <a:ea typeface="Verdana"/>
              <a:cs typeface="Verdana"/>
              <a:sym typeface="Verdana"/>
            </a:endParaRPr>
          </a:p>
          <a:p>
            <a:pPr indent="457200" lvl="0" marL="457200" rtl="0" algn="l">
              <a:spcBef>
                <a:spcPts val="560"/>
              </a:spcBef>
              <a:spcAft>
                <a:spcPts val="0"/>
              </a:spcAft>
              <a:buNone/>
            </a:pPr>
            <a:r>
              <a:rPr i="1" lang="en-US" sz="1600">
                <a:solidFill>
                  <a:srgbClr val="666666"/>
                </a:solidFill>
                <a:latin typeface="Verdana"/>
                <a:ea typeface="Verdana"/>
                <a:cs typeface="Verdana"/>
                <a:sym typeface="Verdana"/>
              </a:rPr>
              <a:t>this.loadUsers();</a:t>
            </a:r>
            <a:endParaRPr i="1" sz="1600">
              <a:solidFill>
                <a:srgbClr val="666666"/>
              </a:solidFill>
              <a:latin typeface="Verdana"/>
              <a:ea typeface="Verdana"/>
              <a:cs typeface="Verdana"/>
              <a:sym typeface="Verdana"/>
            </a:endParaRPr>
          </a:p>
          <a:p>
            <a:pPr indent="457200" lvl="0" marL="0" rtl="0" algn="l">
              <a:spcBef>
                <a:spcPts val="560"/>
              </a:spcBef>
              <a:spcAft>
                <a:spcPts val="0"/>
              </a:spcAft>
              <a:buNone/>
            </a:pPr>
            <a:r>
              <a:rPr lang="en-US" sz="1600">
                <a:solidFill>
                  <a:srgbClr val="000000"/>
                </a:solidFill>
                <a:latin typeface="Verdana"/>
                <a:ea typeface="Verdana"/>
                <a:cs typeface="Verdana"/>
                <a:sym typeface="Verdana"/>
              </a:rPr>
              <a:t>}</a:t>
            </a:r>
            <a:endParaRPr sz="1600">
              <a:solidFill>
                <a:srgbClr val="000000"/>
              </a:solidFill>
              <a:latin typeface="Verdana"/>
              <a:ea typeface="Verdana"/>
              <a:cs typeface="Verdana"/>
              <a:sym typeface="Verdana"/>
            </a:endParaRPr>
          </a:p>
          <a:p>
            <a:pPr indent="457200" lvl="0" marL="0" rtl="0" algn="l">
              <a:spcBef>
                <a:spcPts val="560"/>
              </a:spcBef>
              <a:spcAft>
                <a:spcPts val="0"/>
              </a:spcAft>
              <a:buNone/>
            </a:pPr>
            <a:r>
              <a:rPr lang="en-US" sz="1600">
                <a:solidFill>
                  <a:srgbClr val="000000"/>
                </a:solidFill>
                <a:latin typeface="Verdana"/>
                <a:ea typeface="Verdana"/>
                <a:cs typeface="Verdana"/>
                <a:sym typeface="Verdana"/>
              </a:rPr>
              <a:t>loadUsers(){</a:t>
            </a:r>
            <a:endParaRPr sz="1600">
              <a:solidFill>
                <a:srgbClr val="000000"/>
              </a:solidFill>
              <a:latin typeface="Verdana"/>
              <a:ea typeface="Verdana"/>
              <a:cs typeface="Verdana"/>
              <a:sym typeface="Verdana"/>
            </a:endParaRPr>
          </a:p>
          <a:p>
            <a:pPr indent="457200" lvl="0" marL="0" rtl="0" algn="l">
              <a:spcBef>
                <a:spcPts val="560"/>
              </a:spcBef>
              <a:spcAft>
                <a:spcPts val="0"/>
              </a:spcAft>
              <a:buNone/>
            </a:pPr>
            <a:r>
              <a:rPr lang="en-US" sz="1600">
                <a:solidFill>
                  <a:srgbClr val="000000"/>
                </a:solidFill>
                <a:latin typeface="Verdana"/>
                <a:ea typeface="Verdana"/>
                <a:cs typeface="Verdana"/>
                <a:sym typeface="Verdana"/>
              </a:rPr>
              <a:t>	</a:t>
            </a:r>
            <a:r>
              <a:rPr i="1" lang="en-US" sz="1600">
                <a:solidFill>
                  <a:srgbClr val="666666"/>
                </a:solidFill>
                <a:latin typeface="Verdana"/>
                <a:ea typeface="Verdana"/>
                <a:cs typeface="Verdana"/>
                <a:sym typeface="Verdana"/>
              </a:rPr>
              <a:t>//consult injected user service</a:t>
            </a:r>
            <a:endParaRPr i="1" sz="1600">
              <a:solidFill>
                <a:srgbClr val="666666"/>
              </a:solidFill>
              <a:latin typeface="Verdana"/>
              <a:ea typeface="Verdana"/>
              <a:cs typeface="Verdana"/>
              <a:sym typeface="Verdana"/>
            </a:endParaRPr>
          </a:p>
          <a:p>
            <a:pPr indent="457200" lvl="0" marL="0" rtl="0" algn="l">
              <a:spcBef>
                <a:spcPts val="560"/>
              </a:spcBef>
              <a:spcAft>
                <a:spcPts val="0"/>
              </a:spcAft>
              <a:buNone/>
            </a:pPr>
            <a:r>
              <a:rPr i="1" lang="en-US" sz="1600">
                <a:solidFill>
                  <a:srgbClr val="666666"/>
                </a:solidFill>
                <a:latin typeface="Verdana"/>
                <a:ea typeface="Verdana"/>
                <a:cs typeface="Verdana"/>
                <a:sym typeface="Verdana"/>
              </a:rPr>
              <a:t>	//store in user array</a:t>
            </a:r>
            <a:endParaRPr i="1" sz="1600">
              <a:solidFill>
                <a:srgbClr val="666666"/>
              </a:solidFill>
              <a:latin typeface="Verdana"/>
              <a:ea typeface="Verdana"/>
              <a:cs typeface="Verdana"/>
              <a:sym typeface="Verdana"/>
            </a:endParaRPr>
          </a:p>
          <a:p>
            <a:pPr indent="457200" lvl="0" marL="0" rtl="0" algn="l">
              <a:spcBef>
                <a:spcPts val="560"/>
              </a:spcBef>
              <a:spcAft>
                <a:spcPts val="0"/>
              </a:spcAft>
              <a:buNone/>
            </a:pPr>
            <a:r>
              <a:rPr lang="en-US" sz="1600">
                <a:solidFill>
                  <a:srgbClr val="000000"/>
                </a:solidFill>
                <a:latin typeface="Verdana"/>
                <a:ea typeface="Verdana"/>
                <a:cs typeface="Verdana"/>
                <a:sym typeface="Verdana"/>
              </a:rPr>
              <a:t>}</a:t>
            </a:r>
            <a:endParaRPr sz="1600">
              <a:solidFill>
                <a:srgbClr val="000000"/>
              </a:solidFill>
              <a:latin typeface="Verdana"/>
              <a:ea typeface="Verdana"/>
              <a:cs typeface="Verdana"/>
              <a:sym typeface="Verdana"/>
            </a:endParaRPr>
          </a:p>
          <a:p>
            <a:pPr indent="0" lvl="0" marL="0" rtl="0" algn="l">
              <a:spcBef>
                <a:spcPts val="560"/>
              </a:spcBef>
              <a:spcAft>
                <a:spcPts val="0"/>
              </a:spcAft>
              <a:buNone/>
            </a:pPr>
            <a:r>
              <a:rPr lang="en-US" sz="1600">
                <a:solidFill>
                  <a:srgbClr val="000000"/>
                </a:solidFill>
                <a:latin typeface="Verdana"/>
                <a:ea typeface="Verdana"/>
                <a:cs typeface="Verdana"/>
                <a:sym typeface="Verdana"/>
              </a:rPr>
              <a:t>}</a:t>
            </a:r>
            <a:endParaRPr sz="1600">
              <a:solidFill>
                <a:srgbClr val="000000"/>
              </a:solidFill>
            </a:endParaRPr>
          </a:p>
        </p:txBody>
      </p:sp>
      <p:sp>
        <p:nvSpPr>
          <p:cNvPr id="299" name="Google Shape;299;p24"/>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@Component and Class Structure</a:t>
            </a:r>
            <a:endParaRPr/>
          </a:p>
        </p:txBody>
      </p:sp>
      <p:sp>
        <p:nvSpPr>
          <p:cNvPr id="300" name="Google Shape;300;p24"/>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1" name="Google Shape;301;p24"/>
          <p:cNvSpPr/>
          <p:nvPr/>
        </p:nvSpPr>
        <p:spPr>
          <a:xfrm>
            <a:off x="4124500" y="1527250"/>
            <a:ext cx="235500" cy="1045500"/>
          </a:xfrm>
          <a:prstGeom prst="rightBrace">
            <a:avLst>
              <a:gd fmla="val 8333" name="adj1"/>
              <a:gd fmla="val 6113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txBox="1"/>
          <p:nvPr/>
        </p:nvSpPr>
        <p:spPr>
          <a:xfrm>
            <a:off x="4407100" y="2504075"/>
            <a:ext cx="47370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134F5C"/>
                </a:solidFill>
              </a:rPr>
              <a:t>class declaration</a:t>
            </a:r>
            <a:r>
              <a:rPr lang="en-US" sz="1600">
                <a:solidFill>
                  <a:srgbClr val="134F5C"/>
                </a:solidFill>
              </a:rPr>
              <a:t> identifies the name of the class and export makes it accessible throughout the app</a:t>
            </a:r>
            <a:endParaRPr sz="1600">
              <a:solidFill>
                <a:srgbClr val="134F5C"/>
              </a:solidFill>
            </a:endParaRPr>
          </a:p>
          <a:p>
            <a:pPr indent="0" lvl="0" marL="0" rtl="0" algn="l">
              <a:spcBef>
                <a:spcPts val="0"/>
              </a:spcBef>
              <a:spcAft>
                <a:spcPts val="0"/>
              </a:spcAft>
              <a:buClr>
                <a:schemeClr val="dk1"/>
              </a:buClr>
              <a:buSzPts val="1100"/>
              <a:buFont typeface="Arial"/>
              <a:buNone/>
            </a:pPr>
            <a:r>
              <a:t/>
            </a:r>
            <a:endParaRPr/>
          </a:p>
        </p:txBody>
      </p:sp>
      <p:sp>
        <p:nvSpPr>
          <p:cNvPr id="303" name="Google Shape;303;p24"/>
          <p:cNvSpPr txBox="1"/>
          <p:nvPr/>
        </p:nvSpPr>
        <p:spPr>
          <a:xfrm>
            <a:off x="4407100" y="5337150"/>
            <a:ext cx="46206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134F5C"/>
                </a:solidFill>
              </a:rPr>
              <a:t>ngOnInit()</a:t>
            </a:r>
            <a:r>
              <a:rPr lang="en-US" sz="1600">
                <a:solidFill>
                  <a:srgbClr val="134F5C"/>
                </a:solidFill>
              </a:rPr>
              <a:t> is an Angular component lifecycle hook that is invoked after </a:t>
            </a:r>
            <a:r>
              <a:rPr lang="en-US" sz="1600">
                <a:solidFill>
                  <a:srgbClr val="134F5C"/>
                </a:solidFill>
              </a:rPr>
              <a:t>the data-bound properties have been set</a:t>
            </a:r>
            <a:endParaRPr sz="1600">
              <a:solidFill>
                <a:srgbClr val="134F5C"/>
              </a:solidFill>
            </a:endParaRPr>
          </a:p>
          <a:p>
            <a:pPr indent="0" lvl="0" marL="0" rtl="0" algn="l">
              <a:spcBef>
                <a:spcPts val="0"/>
              </a:spcBef>
              <a:spcAft>
                <a:spcPts val="0"/>
              </a:spcAft>
              <a:buClr>
                <a:schemeClr val="dk1"/>
              </a:buClr>
              <a:buSzPts val="1100"/>
              <a:buFont typeface="Arial"/>
              <a:buNone/>
            </a:pPr>
            <a:r>
              <a:t/>
            </a:r>
            <a:endParaRPr/>
          </a:p>
        </p:txBody>
      </p:sp>
      <p:cxnSp>
        <p:nvCxnSpPr>
          <p:cNvPr id="304" name="Google Shape;304;p24"/>
          <p:cNvCxnSpPr/>
          <p:nvPr/>
        </p:nvCxnSpPr>
        <p:spPr>
          <a:xfrm rot="10800000">
            <a:off x="3463300" y="2852751"/>
            <a:ext cx="896700" cy="27900"/>
          </a:xfrm>
          <a:prstGeom prst="straightConnector1">
            <a:avLst/>
          </a:prstGeom>
          <a:noFill/>
          <a:ln cap="flat" cmpd="sng" w="9525">
            <a:solidFill>
              <a:schemeClr val="dk2"/>
            </a:solidFill>
            <a:prstDash val="solid"/>
            <a:round/>
            <a:headEnd len="med" w="med" type="none"/>
            <a:tailEnd len="med" w="med" type="triangle"/>
          </a:ln>
        </p:spPr>
      </p:cxnSp>
      <p:sp>
        <p:nvSpPr>
          <p:cNvPr id="305" name="Google Shape;305;p24"/>
          <p:cNvSpPr txBox="1"/>
          <p:nvPr/>
        </p:nvSpPr>
        <p:spPr>
          <a:xfrm>
            <a:off x="4407100" y="1214450"/>
            <a:ext cx="4737000" cy="12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134F5C"/>
                </a:solidFill>
              </a:rPr>
              <a:t>@Component </a:t>
            </a:r>
            <a:r>
              <a:rPr lang="en-US" sz="1600">
                <a:solidFill>
                  <a:srgbClr val="134F5C"/>
                </a:solidFill>
              </a:rPr>
              <a:t>decorator contains several parameters, included but not limited to the three displayed - representing the tag name used to place the component code in the view, the related html file and css file, respectively  </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p:txBody>
      </p:sp>
      <p:sp>
        <p:nvSpPr>
          <p:cNvPr id="306" name="Google Shape;306;p24"/>
          <p:cNvSpPr/>
          <p:nvPr/>
        </p:nvSpPr>
        <p:spPr>
          <a:xfrm>
            <a:off x="4090600" y="3121100"/>
            <a:ext cx="235500" cy="7983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txBox="1"/>
          <p:nvPr/>
        </p:nvSpPr>
        <p:spPr>
          <a:xfrm>
            <a:off x="4407100" y="3121100"/>
            <a:ext cx="4672200" cy="17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134F5C"/>
                </a:solidFill>
              </a:rPr>
              <a:t>constructor</a:t>
            </a:r>
            <a:r>
              <a:rPr lang="en-US" sz="1600">
                <a:solidFill>
                  <a:srgbClr val="134F5C"/>
                </a:solidFill>
              </a:rPr>
              <a:t> - a feature of a TypeScript class, which is called when the class is instantiated. It can be used to initialize the fields of the class, and the dependency injector looks for constructor parameters to find providers and resolve dependencies.  It cannot, however, be used to decide when Angular has finished the initialization of the component.</a:t>
            </a:r>
            <a:endParaRPr b="1" sz="1600">
              <a:solidFill>
                <a:srgbClr val="134F5C"/>
              </a:solidFill>
            </a:endParaRPr>
          </a:p>
          <a:p>
            <a:pPr indent="0" lvl="0" marL="0" rtl="0" algn="l">
              <a:spcBef>
                <a:spcPts val="0"/>
              </a:spcBef>
              <a:spcAft>
                <a:spcPts val="0"/>
              </a:spcAft>
              <a:buClr>
                <a:schemeClr val="dk1"/>
              </a:buClr>
              <a:buSzPts val="1100"/>
              <a:buFont typeface="Arial"/>
              <a:buNone/>
            </a:pPr>
            <a:r>
              <a:t/>
            </a:r>
            <a:endParaRPr/>
          </a:p>
        </p:txBody>
      </p:sp>
      <p:cxnSp>
        <p:nvCxnSpPr>
          <p:cNvPr id="308" name="Google Shape;308;p24"/>
          <p:cNvCxnSpPr/>
          <p:nvPr/>
        </p:nvCxnSpPr>
        <p:spPr>
          <a:xfrm rot="10800000">
            <a:off x="2702500" y="4598226"/>
            <a:ext cx="1737300" cy="87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5"/>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Templates</a:t>
            </a:r>
            <a:endParaRPr/>
          </a:p>
        </p:txBody>
      </p:sp>
      <p:sp>
        <p:nvSpPr>
          <p:cNvPr id="314" name="Google Shape;314;p25"/>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SzPts val="2800"/>
              <a:buFont typeface="Arial"/>
              <a:buChar char="•"/>
            </a:pPr>
            <a:r>
              <a:rPr lang="en-US"/>
              <a:t>Lays out the UI fragments defining a view for the application</a:t>
            </a:r>
            <a:endParaRPr/>
          </a:p>
          <a:p>
            <a:pPr indent="-406400" lvl="0" marL="457200" marR="0" rtl="0" algn="l">
              <a:spcBef>
                <a:spcPts val="0"/>
              </a:spcBef>
              <a:spcAft>
                <a:spcPts val="0"/>
              </a:spcAft>
              <a:buSzPts val="2800"/>
              <a:buChar char="•"/>
            </a:pPr>
            <a:r>
              <a:rPr lang="en-US"/>
              <a:t>Templates are created with HTML and determine what is rendered to the page</a:t>
            </a:r>
            <a:endParaRPr/>
          </a:p>
          <a:p>
            <a:pPr indent="-381000" lvl="1" marL="914400" marR="0" rtl="0" algn="l">
              <a:spcBef>
                <a:spcPts val="0"/>
              </a:spcBef>
              <a:spcAft>
                <a:spcPts val="0"/>
              </a:spcAft>
              <a:buSzPts val="2400"/>
              <a:buChar char="–"/>
            </a:pPr>
            <a:r>
              <a:rPr lang="en-US"/>
              <a:t>includes binding and directives to empower the view</a:t>
            </a:r>
            <a:endParaRPr/>
          </a:p>
          <a:p>
            <a:pPr indent="-406400" lvl="0" marL="457200" marR="0" rtl="0" algn="l">
              <a:spcBef>
                <a:spcPts val="0"/>
              </a:spcBef>
              <a:spcAft>
                <a:spcPts val="0"/>
              </a:spcAft>
              <a:buSzPts val="2800"/>
              <a:buChar char="•"/>
            </a:pPr>
            <a:r>
              <a:rPr lang="en-US"/>
              <a:t>The template for a Component is specified in the </a:t>
            </a:r>
            <a:r>
              <a:rPr i="1" lang="en-US"/>
              <a:t>@Component </a:t>
            </a:r>
            <a:r>
              <a:rPr lang="en-US"/>
              <a:t>decorator</a:t>
            </a:r>
            <a:endParaRPr/>
          </a:p>
          <a:p>
            <a:pPr indent="-381000" lvl="1" marL="914400" marR="0" rtl="0" algn="l">
              <a:spcBef>
                <a:spcPts val="0"/>
              </a:spcBef>
              <a:spcAft>
                <a:spcPts val="0"/>
              </a:spcAft>
              <a:buSzPts val="2400"/>
              <a:buChar char="–"/>
            </a:pPr>
            <a:r>
              <a:rPr lang="en-US"/>
              <a:t>Single line: wrap HTML code in single quotes, set it equal to the </a:t>
            </a:r>
            <a:r>
              <a:rPr i="1" lang="en-US"/>
              <a:t>template</a:t>
            </a:r>
            <a:r>
              <a:rPr lang="en-US"/>
              <a:t> property</a:t>
            </a:r>
            <a:endParaRPr/>
          </a:p>
          <a:p>
            <a:pPr indent="-381000" lvl="1" marL="914400" marR="0" rtl="0" algn="l">
              <a:spcBef>
                <a:spcPts val="0"/>
              </a:spcBef>
              <a:spcAft>
                <a:spcPts val="0"/>
              </a:spcAft>
              <a:buSzPts val="2400"/>
              <a:buChar char="–"/>
            </a:pPr>
            <a:r>
              <a:rPr lang="en-US"/>
              <a:t>Multi line: wrap HTML code in ES6 backticks, set it equal to the </a:t>
            </a:r>
            <a:r>
              <a:rPr i="1" lang="en-US"/>
              <a:t>template</a:t>
            </a:r>
            <a:r>
              <a:rPr lang="en-US"/>
              <a:t> property</a:t>
            </a:r>
            <a:endParaRPr/>
          </a:p>
          <a:p>
            <a:pPr indent="-381000" lvl="1" marL="914400" marR="0" rtl="0" algn="l">
              <a:spcBef>
                <a:spcPts val="0"/>
              </a:spcBef>
              <a:spcAft>
                <a:spcPts val="0"/>
              </a:spcAft>
              <a:buSzPts val="2400"/>
              <a:buChar char="–"/>
            </a:pPr>
            <a:r>
              <a:rPr lang="en-US"/>
              <a:t>Linked: Provide the relative URL to your HTML file as a string, set it equal to the </a:t>
            </a:r>
            <a:r>
              <a:rPr i="1" lang="en-US"/>
              <a:t>templateUrl</a:t>
            </a:r>
            <a:r>
              <a:rPr lang="en-US"/>
              <a:t> property</a:t>
            </a:r>
            <a:endParaRPr/>
          </a:p>
        </p:txBody>
      </p:sp>
      <p:sp>
        <p:nvSpPr>
          <p:cNvPr id="315" name="Google Shape;315;p25"/>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26"/>
          <p:cNvPicPr preferRelativeResize="0"/>
          <p:nvPr/>
        </p:nvPicPr>
        <p:blipFill>
          <a:blip r:embed="rId3">
            <a:alphaModFix/>
          </a:blip>
          <a:stretch>
            <a:fillRect/>
          </a:stretch>
        </p:blipFill>
        <p:spPr>
          <a:xfrm>
            <a:off x="4935650" y="2109450"/>
            <a:ext cx="4208350" cy="3171125"/>
          </a:xfrm>
          <a:prstGeom prst="rect">
            <a:avLst/>
          </a:prstGeom>
          <a:noFill/>
          <a:ln>
            <a:noFill/>
          </a:ln>
        </p:spPr>
      </p:pic>
      <p:sp>
        <p:nvSpPr>
          <p:cNvPr id="321" name="Google Shape;321;p26"/>
          <p:cNvSpPr txBox="1"/>
          <p:nvPr>
            <p:ph type="title"/>
          </p:nvPr>
        </p:nvSpPr>
        <p:spPr>
          <a:xfrm>
            <a:off x="380010" y="0"/>
            <a:ext cx="6222600" cy="1224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Data Binding</a:t>
            </a:r>
            <a:endParaRPr/>
          </a:p>
        </p:txBody>
      </p:sp>
      <p:sp>
        <p:nvSpPr>
          <p:cNvPr id="322" name="Google Shape;322;p26"/>
          <p:cNvSpPr txBox="1"/>
          <p:nvPr>
            <p:ph idx="1" type="body"/>
          </p:nvPr>
        </p:nvSpPr>
        <p:spPr>
          <a:xfrm>
            <a:off x="-91850" y="1308650"/>
            <a:ext cx="5398800" cy="54201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SzPts val="2800"/>
              <a:buChar char="•"/>
            </a:pPr>
            <a:r>
              <a:rPr lang="en-US"/>
              <a:t>Data bindings are expressions embedded into templates which are evaluated to produce dynamic content in the HTML document</a:t>
            </a:r>
            <a:endParaRPr/>
          </a:p>
          <a:p>
            <a:pPr indent="-381000" lvl="1" marL="914400" marR="0" rtl="0" algn="l">
              <a:spcBef>
                <a:spcPts val="0"/>
              </a:spcBef>
              <a:spcAft>
                <a:spcPts val="0"/>
              </a:spcAft>
              <a:buSzPts val="2400"/>
              <a:buChar char="–"/>
            </a:pPr>
            <a:r>
              <a:rPr lang="en-US"/>
              <a:t>this is a useful and vital feature of Angular as it provides a link between the HTML and TypeScript code</a:t>
            </a:r>
            <a:endParaRPr/>
          </a:p>
          <a:p>
            <a:pPr indent="-406400" lvl="0" marL="457200" marR="0" rtl="0" algn="l">
              <a:spcBef>
                <a:spcPts val="0"/>
              </a:spcBef>
              <a:spcAft>
                <a:spcPts val="0"/>
              </a:spcAft>
              <a:buSzPts val="2800"/>
              <a:buChar char="•"/>
            </a:pPr>
            <a:r>
              <a:rPr lang="en-US"/>
              <a:t>There are many types of data bindings categorized into one-way and two-way binding</a:t>
            </a:r>
            <a:endParaRPr/>
          </a:p>
        </p:txBody>
      </p:sp>
      <p:sp>
        <p:nvSpPr>
          <p:cNvPr id="323" name="Google Shape;323;p26"/>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Binding, cont’d</a:t>
            </a:r>
            <a:endParaRPr/>
          </a:p>
        </p:txBody>
      </p:sp>
      <p:sp>
        <p:nvSpPr>
          <p:cNvPr id="330" name="Google Shape;330;p27"/>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Used to generate content for the user</a:t>
            </a:r>
            <a:endParaRPr/>
          </a:p>
          <a:p>
            <a:pPr indent="-406400" lvl="0" marL="457200" rtl="0" algn="l">
              <a:spcBef>
                <a:spcPts val="0"/>
              </a:spcBef>
              <a:spcAft>
                <a:spcPts val="0"/>
              </a:spcAft>
              <a:buSzPts val="2800"/>
              <a:buChar char="•"/>
            </a:pPr>
            <a:r>
              <a:rPr lang="en-US"/>
              <a:t>Basic building block for templates</a:t>
            </a:r>
            <a:endParaRPr/>
          </a:p>
          <a:p>
            <a:pPr indent="-406400" lvl="0" marL="457200" rtl="0" algn="l">
              <a:spcBef>
                <a:spcPts val="0"/>
              </a:spcBef>
              <a:spcAft>
                <a:spcPts val="0"/>
              </a:spcAft>
              <a:buSzPts val="2800"/>
              <a:buChar char="•"/>
            </a:pPr>
            <a:r>
              <a:rPr i="1" lang="en-US"/>
              <a:t>one-way </a:t>
            </a:r>
            <a:r>
              <a:rPr lang="en-US"/>
              <a:t>refers to the fact that the data flows from the component to the data binding so that it can be displayed, or an event listener is bound to an element which triggers a function call from the component → the data flows in one direction</a:t>
            </a:r>
            <a:endParaRPr/>
          </a:p>
          <a:p>
            <a:pPr indent="-406400" lvl="0" marL="457200" rtl="0" algn="l">
              <a:spcBef>
                <a:spcPts val="0"/>
              </a:spcBef>
              <a:spcAft>
                <a:spcPts val="0"/>
              </a:spcAft>
              <a:buSzPts val="2800"/>
              <a:buChar char="•"/>
            </a:pPr>
            <a:r>
              <a:rPr i="1" lang="en-US"/>
              <a:t>two-way</a:t>
            </a:r>
            <a:r>
              <a:rPr lang="en-US"/>
              <a:t> binding allows data to flow in both directions and is most commonly used in forms</a:t>
            </a:r>
            <a:endParaRPr/>
          </a:p>
        </p:txBody>
      </p:sp>
      <p:sp>
        <p:nvSpPr>
          <p:cNvPr id="331" name="Google Shape;331;p27"/>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8"/>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String Interpolation Binding</a:t>
            </a:r>
            <a:endParaRPr/>
          </a:p>
        </p:txBody>
      </p:sp>
      <p:sp>
        <p:nvSpPr>
          <p:cNvPr id="338" name="Google Shape;338;p28"/>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One way-data binding, where data from a Component is inserted into its associated template</a:t>
            </a:r>
            <a:endParaRPr/>
          </a:p>
          <a:p>
            <a:pPr indent="-381000" lvl="1" marL="914400" rtl="0" algn="l">
              <a:spcBef>
                <a:spcPts val="0"/>
              </a:spcBef>
              <a:spcAft>
                <a:spcPts val="0"/>
              </a:spcAft>
              <a:buSzPts val="2400"/>
              <a:buChar char="–"/>
            </a:pPr>
            <a:r>
              <a:rPr lang="en-US"/>
              <a:t>can perform concatenation, perform simple math functions, as well as call functions </a:t>
            </a:r>
            <a:endParaRPr/>
          </a:p>
          <a:p>
            <a:pPr indent="-381000" lvl="1" marL="914400" rtl="0" algn="l">
              <a:spcBef>
                <a:spcPts val="0"/>
              </a:spcBef>
              <a:spcAft>
                <a:spcPts val="0"/>
              </a:spcAft>
              <a:buSzPts val="2400"/>
              <a:buChar char="–"/>
            </a:pPr>
            <a:r>
              <a:rPr lang="en-US"/>
              <a:t>Also can be used as the value for an HTML tag’s attribute</a:t>
            </a:r>
            <a:endParaRPr/>
          </a:p>
          <a:p>
            <a:pPr indent="-381000" lvl="1" marL="914400" rtl="0" algn="l">
              <a:spcBef>
                <a:spcPts val="0"/>
              </a:spcBef>
              <a:spcAft>
                <a:spcPts val="0"/>
              </a:spcAft>
              <a:buSzPts val="2400"/>
              <a:buChar char="–"/>
            </a:pPr>
            <a:r>
              <a:rPr lang="en-US"/>
              <a:t>Utilized in HTML with {{ }}</a:t>
            </a:r>
            <a:endParaRPr/>
          </a:p>
        </p:txBody>
      </p:sp>
      <p:sp>
        <p:nvSpPr>
          <p:cNvPr id="339" name="Google Shape;339;p28"/>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0" name="Google Shape;340;p28"/>
          <p:cNvSpPr txBox="1"/>
          <p:nvPr/>
        </p:nvSpPr>
        <p:spPr>
          <a:xfrm>
            <a:off x="50250" y="4501800"/>
            <a:ext cx="4471500" cy="23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2B91AF"/>
                </a:solidFill>
                <a:latin typeface="Consolas"/>
                <a:ea typeface="Consolas"/>
                <a:cs typeface="Consolas"/>
                <a:sym typeface="Consolas"/>
              </a:rPr>
              <a:t>@Component</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templateUrl: </a:t>
            </a:r>
            <a:r>
              <a:rPr lang="en-US">
                <a:solidFill>
                  <a:srgbClr val="A31515"/>
                </a:solidFill>
                <a:latin typeface="Consolas"/>
                <a:ea typeface="Consolas"/>
                <a:cs typeface="Consolas"/>
                <a:sym typeface="Consolas"/>
              </a:rPr>
              <a:t>"./greeter.component.html"</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export</a:t>
            </a: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class</a:t>
            </a:r>
            <a:r>
              <a:rPr lang="en-US">
                <a:solidFill>
                  <a:schemeClr val="dk1"/>
                </a:solidFill>
                <a:latin typeface="Consolas"/>
                <a:ea typeface="Consolas"/>
                <a:cs typeface="Consolas"/>
                <a:sym typeface="Consolas"/>
              </a:rPr>
              <a:t> GreeterComponent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readonly message: </a:t>
            </a:r>
            <a:r>
              <a:rPr lang="en-US">
                <a:solidFill>
                  <a:srgbClr val="0000FF"/>
                </a:solidFill>
                <a:latin typeface="Consolas"/>
                <a:ea typeface="Consolas"/>
                <a:cs typeface="Consolas"/>
                <a:sym typeface="Consolas"/>
              </a:rPr>
              <a:t>string</a:t>
            </a:r>
            <a:r>
              <a:rPr lang="en-US">
                <a:solidFill>
                  <a:schemeClr val="dk1"/>
                </a:solidFill>
                <a:latin typeface="Consolas"/>
                <a:ea typeface="Consolas"/>
                <a:cs typeface="Consolas"/>
                <a:sym typeface="Consolas"/>
              </a:rPr>
              <a:t> = </a:t>
            </a:r>
            <a:r>
              <a:rPr lang="en-US">
                <a:solidFill>
                  <a:srgbClr val="A31515"/>
                </a:solidFill>
                <a:latin typeface="Consolas"/>
                <a:ea typeface="Consolas"/>
                <a:cs typeface="Consolas"/>
                <a:sym typeface="Consolas"/>
              </a:rPr>
              <a:t>"World!"</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endParaRPr/>
          </a:p>
        </p:txBody>
      </p:sp>
      <p:sp>
        <p:nvSpPr>
          <p:cNvPr id="341" name="Google Shape;341;p28"/>
          <p:cNvSpPr txBox="1"/>
          <p:nvPr/>
        </p:nvSpPr>
        <p:spPr>
          <a:xfrm>
            <a:off x="4521750" y="4633275"/>
            <a:ext cx="4622400" cy="22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a:solidFill>
                  <a:srgbClr val="008000"/>
                </a:solidFill>
                <a:latin typeface="Consolas"/>
                <a:ea typeface="Consolas"/>
                <a:cs typeface="Consolas"/>
                <a:sym typeface="Consolas"/>
              </a:rPr>
              <a:t>&lt;!-- Source Code, greeter.component.html --&gt;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&lt;h1&gt;</a:t>
            </a:r>
            <a:r>
              <a:rPr lang="en-US">
                <a:solidFill>
                  <a:schemeClr val="dk1"/>
                </a:solidFill>
                <a:latin typeface="Consolas"/>
                <a:ea typeface="Consolas"/>
                <a:cs typeface="Consolas"/>
                <a:sym typeface="Consolas"/>
              </a:rPr>
              <a:t>Hello, {{ message }}</a:t>
            </a:r>
            <a:r>
              <a:rPr lang="en-US">
                <a:solidFill>
                  <a:srgbClr val="0000FF"/>
                </a:solidFill>
                <a:latin typeface="Consolas"/>
                <a:ea typeface="Consolas"/>
                <a:cs typeface="Consolas"/>
                <a:sym typeface="Consolas"/>
              </a:rPr>
              <a:t>&lt;/h1&gt;</a:t>
            </a:r>
            <a:br>
              <a:rPr lang="en-US">
                <a:solidFill>
                  <a:schemeClr val="dk1"/>
                </a:solidFill>
                <a:latin typeface="Consolas"/>
                <a:ea typeface="Consolas"/>
                <a:cs typeface="Consolas"/>
                <a:sym typeface="Consolas"/>
              </a:rPr>
            </a:br>
            <a:br>
              <a:rPr lang="en-US">
                <a:solidFill>
                  <a:schemeClr val="dk1"/>
                </a:solidFill>
                <a:latin typeface="Consolas"/>
                <a:ea typeface="Consolas"/>
                <a:cs typeface="Consolas"/>
                <a:sym typeface="Consolas"/>
              </a:rPr>
            </a:br>
            <a:r>
              <a:rPr i="1" lang="en-US">
                <a:solidFill>
                  <a:srgbClr val="008000"/>
                </a:solidFill>
                <a:latin typeface="Consolas"/>
                <a:ea typeface="Consolas"/>
                <a:cs typeface="Consolas"/>
                <a:sym typeface="Consolas"/>
              </a:rPr>
              <a:t>&lt;!-- What gets rendered --&gt;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&lt;h1&gt;</a:t>
            </a:r>
            <a:r>
              <a:rPr lang="en-US">
                <a:solidFill>
                  <a:schemeClr val="dk1"/>
                </a:solidFill>
                <a:latin typeface="Consolas"/>
                <a:ea typeface="Consolas"/>
                <a:cs typeface="Consolas"/>
                <a:sym typeface="Consolas"/>
              </a:rPr>
              <a:t>Hello, World!</a:t>
            </a:r>
            <a:r>
              <a:rPr lang="en-US">
                <a:solidFill>
                  <a:srgbClr val="0000FF"/>
                </a:solidFill>
                <a:latin typeface="Consolas"/>
                <a:ea typeface="Consolas"/>
                <a:cs typeface="Consolas"/>
                <a:sym typeface="Consolas"/>
              </a:rPr>
              <a:t>&lt;/h1&gt;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Property Binding</a:t>
            </a:r>
            <a:endParaRPr/>
          </a:p>
        </p:txBody>
      </p:sp>
      <p:sp>
        <p:nvSpPr>
          <p:cNvPr id="348" name="Google Shape;348;p29"/>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One-way data binding, allows us to set a property of an element to the value of a </a:t>
            </a:r>
            <a:r>
              <a:rPr i="1" lang="en-US"/>
              <a:t>Template Expression</a:t>
            </a:r>
            <a:r>
              <a:rPr lang="en-US"/>
              <a:t> </a:t>
            </a:r>
            <a:endParaRPr/>
          </a:p>
          <a:p>
            <a:pPr indent="-381000" lvl="1" marL="914400" rtl="0" algn="l">
              <a:spcBef>
                <a:spcPts val="0"/>
              </a:spcBef>
              <a:spcAft>
                <a:spcPts val="0"/>
              </a:spcAft>
              <a:buSzPts val="2400"/>
              <a:buChar char="–"/>
            </a:pPr>
            <a:r>
              <a:rPr lang="en-US"/>
              <a:t>The binding target is always enclosed in [ ]</a:t>
            </a:r>
            <a:endParaRPr/>
          </a:p>
        </p:txBody>
      </p:sp>
      <p:sp>
        <p:nvSpPr>
          <p:cNvPr id="349" name="Google Shape;349;p29"/>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0" name="Google Shape;350;p29"/>
          <p:cNvSpPr txBox="1"/>
          <p:nvPr/>
        </p:nvSpPr>
        <p:spPr>
          <a:xfrm>
            <a:off x="59825" y="3261700"/>
            <a:ext cx="3000000" cy="180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0000FF"/>
                </a:solidFill>
                <a:latin typeface="Consolas"/>
                <a:ea typeface="Consolas"/>
                <a:cs typeface="Consolas"/>
                <a:sym typeface="Consolas"/>
              </a:rPr>
              <a:t>export</a:t>
            </a: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interface</a:t>
            </a:r>
            <a:r>
              <a:rPr lang="en-US">
                <a:solidFill>
                  <a:schemeClr val="dk1"/>
                </a:solidFill>
                <a:latin typeface="Consolas"/>
                <a:ea typeface="Consolas"/>
                <a:cs typeface="Consolas"/>
                <a:sym typeface="Consolas"/>
              </a:rPr>
              <a:t> Product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name: </a:t>
            </a:r>
            <a:r>
              <a:rPr lang="en-US">
                <a:solidFill>
                  <a:srgbClr val="0000FF"/>
                </a:solidFill>
                <a:latin typeface="Consolas"/>
                <a:ea typeface="Consolas"/>
                <a:cs typeface="Consolas"/>
                <a:sym typeface="Consolas"/>
              </a:rPr>
              <a:t>string</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url: </a:t>
            </a:r>
            <a:r>
              <a:rPr lang="en-US">
                <a:solidFill>
                  <a:srgbClr val="0000FF"/>
                </a:solidFill>
                <a:latin typeface="Consolas"/>
                <a:ea typeface="Consolas"/>
                <a:cs typeface="Consolas"/>
                <a:sym typeface="Consolas"/>
              </a:rPr>
              <a:t>string</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height: </a:t>
            </a:r>
            <a:r>
              <a:rPr lang="en-US">
                <a:solidFill>
                  <a:srgbClr val="0000FF"/>
                </a:solidFill>
                <a:latin typeface="Consolas"/>
                <a:ea typeface="Consolas"/>
                <a:cs typeface="Consolas"/>
                <a:sym typeface="Consolas"/>
              </a:rPr>
              <a:t>number</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width: </a:t>
            </a:r>
            <a:r>
              <a:rPr lang="en-US">
                <a:solidFill>
                  <a:srgbClr val="0000FF"/>
                </a:solidFill>
                <a:latin typeface="Consolas"/>
                <a:ea typeface="Consolas"/>
                <a:cs typeface="Consolas"/>
                <a:sym typeface="Consolas"/>
              </a:rPr>
              <a:t>number</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endParaRPr/>
          </a:p>
        </p:txBody>
      </p:sp>
      <p:sp>
        <p:nvSpPr>
          <p:cNvPr id="351" name="Google Shape;351;p29"/>
          <p:cNvSpPr txBox="1"/>
          <p:nvPr/>
        </p:nvSpPr>
        <p:spPr>
          <a:xfrm>
            <a:off x="59825" y="4893900"/>
            <a:ext cx="3621000" cy="19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2B91AF"/>
                </a:solidFill>
                <a:latin typeface="Consolas"/>
                <a:ea typeface="Consolas"/>
                <a:cs typeface="Consolas"/>
                <a:sym typeface="Consolas"/>
              </a:rPr>
              <a:t>@Component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export</a:t>
            </a: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class</a:t>
            </a:r>
            <a:r>
              <a:rPr lang="en-US">
                <a:solidFill>
                  <a:schemeClr val="dk1"/>
                </a:solidFill>
                <a:latin typeface="Consolas"/>
                <a:ea typeface="Consolas"/>
                <a:cs typeface="Consolas"/>
                <a:sym typeface="Consolas"/>
              </a:rPr>
              <a:t> ProductComponent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readonly product: Product =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name: </a:t>
            </a:r>
            <a:r>
              <a:rPr lang="en-US">
                <a:solidFill>
                  <a:srgbClr val="A31515"/>
                </a:solidFill>
                <a:latin typeface="Consolas"/>
                <a:ea typeface="Consolas"/>
                <a:cs typeface="Consolas"/>
                <a:sym typeface="Consolas"/>
              </a:rPr>
              <a:t>"Foo"</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url:</a:t>
            </a:r>
            <a:r>
              <a:rPr lang="en-US">
                <a:solidFill>
                  <a:srgbClr val="A31515"/>
                </a:solidFill>
                <a:latin typeface="Consolas"/>
                <a:ea typeface="Consolas"/>
                <a:cs typeface="Consolas"/>
                <a:sym typeface="Consolas"/>
              </a:rPr>
              <a:t>"/my-foo"</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height: </a:t>
            </a:r>
            <a:r>
              <a:rPr lang="en-US">
                <a:solidFill>
                  <a:srgbClr val="B8D7A3"/>
                </a:solidFill>
                <a:latin typeface="Consolas"/>
                <a:ea typeface="Consolas"/>
                <a:cs typeface="Consolas"/>
                <a:sym typeface="Consolas"/>
              </a:rPr>
              <a:t>45</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width: </a:t>
            </a:r>
            <a:r>
              <a:rPr lang="en-US">
                <a:solidFill>
                  <a:srgbClr val="B8D7A3"/>
                </a:solidFill>
                <a:latin typeface="Consolas"/>
                <a:ea typeface="Consolas"/>
                <a:cs typeface="Consolas"/>
                <a:sym typeface="Consolas"/>
              </a:rPr>
              <a:t>30</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endParaRPr/>
          </a:p>
        </p:txBody>
      </p:sp>
      <p:sp>
        <p:nvSpPr>
          <p:cNvPr id="352" name="Google Shape;352;p29"/>
          <p:cNvSpPr txBox="1"/>
          <p:nvPr/>
        </p:nvSpPr>
        <p:spPr>
          <a:xfrm>
            <a:off x="3511300" y="3728800"/>
            <a:ext cx="48006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a:solidFill>
                  <a:srgbClr val="008000"/>
                </a:solidFill>
                <a:latin typeface="Consolas"/>
                <a:ea typeface="Consolas"/>
                <a:cs typeface="Consolas"/>
                <a:sym typeface="Consolas"/>
              </a:rPr>
              <a:t>&lt;!-- Source Code, product.component.html--&gt;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&lt;img </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src</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'product.url'</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title</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'product.name'</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style.width.px</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'product.width'</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style.height.px</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'product.height'</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Event Binding</a:t>
            </a:r>
            <a:endParaRPr/>
          </a:p>
        </p:txBody>
      </p:sp>
      <p:sp>
        <p:nvSpPr>
          <p:cNvPr id="359" name="Google Shape;359;p30"/>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One-way data binding, allows us to set a component’s function to an event on a certain element through the use of a </a:t>
            </a:r>
            <a:r>
              <a:rPr i="1" lang="en-US"/>
              <a:t>TemplateExpression</a:t>
            </a:r>
            <a:endParaRPr/>
          </a:p>
          <a:p>
            <a:pPr indent="-381000" lvl="1" marL="914400" rtl="0" algn="l">
              <a:spcBef>
                <a:spcPts val="0"/>
              </a:spcBef>
              <a:spcAft>
                <a:spcPts val="0"/>
              </a:spcAft>
              <a:buSzPts val="2400"/>
              <a:buChar char="–"/>
            </a:pPr>
            <a:r>
              <a:rPr lang="en-US"/>
              <a:t>the event is always in ( )</a:t>
            </a:r>
            <a:endParaRPr/>
          </a:p>
        </p:txBody>
      </p:sp>
      <p:sp>
        <p:nvSpPr>
          <p:cNvPr id="360" name="Google Shape;360;p30"/>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1" name="Google Shape;361;p30"/>
          <p:cNvSpPr txBox="1"/>
          <p:nvPr/>
        </p:nvSpPr>
        <p:spPr>
          <a:xfrm>
            <a:off x="123450" y="3728800"/>
            <a:ext cx="36897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2B91AF"/>
                </a:solidFill>
                <a:latin typeface="Consolas"/>
                <a:ea typeface="Consolas"/>
                <a:cs typeface="Consolas"/>
                <a:sym typeface="Consolas"/>
              </a:rPr>
              <a:t>@Component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export</a:t>
            </a: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class</a:t>
            </a:r>
            <a:r>
              <a:rPr lang="en-US">
                <a:solidFill>
                  <a:schemeClr val="dk1"/>
                </a:solidFill>
                <a:latin typeface="Consolas"/>
                <a:ea typeface="Consolas"/>
                <a:cs typeface="Consolas"/>
                <a:sym typeface="Consolas"/>
              </a:rPr>
              <a:t> AlertComponent {</a:t>
            </a:r>
            <a:br>
              <a:rPr lang="en-US">
                <a:solidFill>
                  <a:schemeClr val="dk1"/>
                </a:solidFill>
                <a:latin typeface="Consolas"/>
                <a:ea typeface="Consolas"/>
                <a:cs typeface="Consolas"/>
                <a:sym typeface="Consolas"/>
              </a:rPr>
            </a:b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sayHello(): </a:t>
            </a:r>
            <a:r>
              <a:rPr lang="en-US">
                <a:solidFill>
                  <a:srgbClr val="0000FF"/>
                </a:solidFill>
                <a:latin typeface="Consolas"/>
                <a:ea typeface="Consolas"/>
                <a:cs typeface="Consolas"/>
                <a:sym typeface="Consolas"/>
              </a:rPr>
              <a:t>void</a:t>
            </a:r>
            <a:r>
              <a:rPr lang="en-US">
                <a:solidFill>
                  <a:schemeClr val="dk1"/>
                </a:solidFill>
                <a:latin typeface="Consolas"/>
                <a:ea typeface="Consolas"/>
                <a:cs typeface="Consolas"/>
                <a:sym typeface="Consolas"/>
              </a:rPr>
              <a: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alert(</a:t>
            </a:r>
            <a:r>
              <a:rPr lang="en-US">
                <a:solidFill>
                  <a:srgbClr val="A31515"/>
                </a:solidFill>
                <a:latin typeface="Consolas"/>
                <a:ea typeface="Consolas"/>
                <a:cs typeface="Consolas"/>
                <a:sym typeface="Consolas"/>
              </a:rPr>
              <a:t>"Hello, World!"</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endParaRPr/>
          </a:p>
        </p:txBody>
      </p:sp>
      <p:sp>
        <p:nvSpPr>
          <p:cNvPr id="362" name="Google Shape;362;p30"/>
          <p:cNvSpPr txBox="1"/>
          <p:nvPr/>
        </p:nvSpPr>
        <p:spPr>
          <a:xfrm>
            <a:off x="3813150" y="3728800"/>
            <a:ext cx="4950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050">
                <a:solidFill>
                  <a:srgbClr val="008000"/>
                </a:solidFill>
                <a:latin typeface="Consolas"/>
                <a:ea typeface="Consolas"/>
                <a:cs typeface="Consolas"/>
                <a:sym typeface="Consolas"/>
              </a:rPr>
              <a:t>&lt;</a:t>
            </a:r>
            <a:r>
              <a:rPr i="1" lang="en-US">
                <a:solidFill>
                  <a:srgbClr val="008000"/>
                </a:solidFill>
                <a:latin typeface="Consolas"/>
                <a:ea typeface="Consolas"/>
                <a:cs typeface="Consolas"/>
                <a:sym typeface="Consolas"/>
              </a:rPr>
              <a:t>!-- Source Code, alert.component.html --&gt;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&lt;button (</a:t>
            </a:r>
            <a:r>
              <a:rPr lang="en-US">
                <a:solidFill>
                  <a:srgbClr val="FF0000"/>
                </a:solidFill>
                <a:latin typeface="Consolas"/>
                <a:ea typeface="Consolas"/>
                <a:cs typeface="Consolas"/>
                <a:sym typeface="Consolas"/>
              </a:rPr>
              <a:t>click</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'sayHello()'</a:t>
            </a:r>
            <a:r>
              <a:rPr lang="en-US">
                <a:solidFill>
                  <a:srgbClr val="0000FF"/>
                </a:solidFill>
                <a:latin typeface="Consolas"/>
                <a:ea typeface="Consolas"/>
                <a:cs typeface="Consolas"/>
                <a:sym typeface="Consolas"/>
              </a:rPr>
              <a:t>&gt;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1"/>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Two-way Data Binding</a:t>
            </a:r>
            <a:endParaRPr/>
          </a:p>
        </p:txBody>
      </p:sp>
      <p:sp>
        <p:nvSpPr>
          <p:cNvPr id="369" name="Google Shape;369;p31"/>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381000" lvl="0" marL="457200" rtl="0" algn="l">
              <a:spcBef>
                <a:spcPts val="560"/>
              </a:spcBef>
              <a:spcAft>
                <a:spcPts val="0"/>
              </a:spcAft>
              <a:buSzPts val="2400"/>
              <a:buChar char="•"/>
            </a:pPr>
            <a:r>
              <a:rPr lang="en-US" sz="2400"/>
              <a:t>Used to display the current value of a property in a Component, and update it when a user makes a change</a:t>
            </a:r>
            <a:endParaRPr sz="2400"/>
          </a:p>
          <a:p>
            <a:pPr indent="-355600" lvl="1" marL="914400" rtl="0" algn="l">
              <a:spcBef>
                <a:spcPts val="0"/>
              </a:spcBef>
              <a:spcAft>
                <a:spcPts val="0"/>
              </a:spcAft>
              <a:buSzPts val="2000"/>
              <a:buChar char="–"/>
            </a:pPr>
            <a:r>
              <a:rPr lang="en-US" sz="2000"/>
              <a:t>To leverage two-way data binding, we need to use the </a:t>
            </a:r>
            <a:r>
              <a:rPr i="1" lang="en-US" sz="2000"/>
              <a:t>ngModel</a:t>
            </a:r>
            <a:r>
              <a:rPr lang="en-US" sz="2000"/>
              <a:t> directive, exposed in </a:t>
            </a:r>
            <a:r>
              <a:rPr i="1" lang="en-US" sz="2000"/>
              <a:t>FormsModule</a:t>
            </a:r>
            <a:endParaRPr sz="2000"/>
          </a:p>
          <a:p>
            <a:pPr indent="-355600" lvl="1" marL="914400" rtl="0" algn="l">
              <a:spcBef>
                <a:spcPts val="0"/>
              </a:spcBef>
              <a:spcAft>
                <a:spcPts val="0"/>
              </a:spcAft>
              <a:buSzPts val="2000"/>
              <a:buChar char="–"/>
            </a:pPr>
            <a:r>
              <a:rPr lang="en-US" sz="2000"/>
              <a:t>We place </a:t>
            </a:r>
            <a:r>
              <a:rPr i="1" lang="en-US" sz="2000"/>
              <a:t>ngModel </a:t>
            </a:r>
            <a:r>
              <a:rPr lang="en-US" sz="2000"/>
              <a:t>inside the ‘banana in a box’ [( )], and set it equal to a string representing the property to be changed</a:t>
            </a:r>
            <a:endParaRPr sz="2000"/>
          </a:p>
        </p:txBody>
      </p:sp>
      <p:sp>
        <p:nvSpPr>
          <p:cNvPr id="370" name="Google Shape;370;p31"/>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1" name="Google Shape;371;p31"/>
          <p:cNvSpPr txBox="1"/>
          <p:nvPr/>
        </p:nvSpPr>
        <p:spPr>
          <a:xfrm>
            <a:off x="94350" y="3371375"/>
            <a:ext cx="3000000" cy="14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0000FF"/>
                </a:solidFill>
                <a:latin typeface="Consolas"/>
                <a:ea typeface="Consolas"/>
                <a:cs typeface="Consolas"/>
                <a:sym typeface="Consolas"/>
              </a:rPr>
              <a:t>export</a:t>
            </a: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interface</a:t>
            </a:r>
            <a:r>
              <a:rPr lang="en-US">
                <a:solidFill>
                  <a:schemeClr val="dk1"/>
                </a:solidFill>
                <a:latin typeface="Consolas"/>
                <a:ea typeface="Consolas"/>
                <a:cs typeface="Consolas"/>
                <a:sym typeface="Consolas"/>
              </a:rPr>
              <a:t> User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username: </a:t>
            </a:r>
            <a:r>
              <a:rPr lang="en-US">
                <a:solidFill>
                  <a:srgbClr val="0000FF"/>
                </a:solidFill>
                <a:latin typeface="Consolas"/>
                <a:ea typeface="Consolas"/>
                <a:cs typeface="Consolas"/>
                <a:sym typeface="Consolas"/>
              </a:rPr>
              <a:t>string</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password: </a:t>
            </a:r>
            <a:r>
              <a:rPr lang="en-US">
                <a:solidFill>
                  <a:srgbClr val="0000FF"/>
                </a:solidFill>
                <a:latin typeface="Consolas"/>
                <a:ea typeface="Consolas"/>
                <a:cs typeface="Consolas"/>
                <a:sym typeface="Consolas"/>
              </a:rPr>
              <a:t>string</a:t>
            </a:r>
            <a:r>
              <a:rPr lang="en-US">
                <a:solidFill>
                  <a:schemeClr val="dk1"/>
                </a:solidFill>
                <a:latin typeface="Consolas"/>
                <a:ea typeface="Consolas"/>
                <a:cs typeface="Consolas"/>
                <a:sym typeface="Consolas"/>
              </a:rPr>
              <a: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endParaRPr/>
          </a:p>
        </p:txBody>
      </p:sp>
      <p:sp>
        <p:nvSpPr>
          <p:cNvPr id="372" name="Google Shape;372;p31"/>
          <p:cNvSpPr txBox="1"/>
          <p:nvPr/>
        </p:nvSpPr>
        <p:spPr>
          <a:xfrm>
            <a:off x="1193225" y="4073600"/>
            <a:ext cx="37491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50">
                <a:solidFill>
                  <a:srgbClr val="2B91AF"/>
                </a:solidFill>
                <a:latin typeface="Consolas"/>
                <a:ea typeface="Consolas"/>
                <a:cs typeface="Consolas"/>
                <a:sym typeface="Consolas"/>
              </a:rPr>
              <a:t>@Component</a:t>
            </a:r>
            <a:br>
              <a:rPr lang="en-US" sz="1250">
                <a:solidFill>
                  <a:schemeClr val="dk1"/>
                </a:solidFill>
                <a:latin typeface="Consolas"/>
                <a:ea typeface="Consolas"/>
                <a:cs typeface="Consolas"/>
                <a:sym typeface="Consolas"/>
              </a:rPr>
            </a:br>
            <a:r>
              <a:rPr lang="en-US" sz="1250">
                <a:solidFill>
                  <a:srgbClr val="0000FF"/>
                </a:solidFill>
                <a:latin typeface="Consolas"/>
                <a:ea typeface="Consolas"/>
                <a:cs typeface="Consolas"/>
                <a:sym typeface="Consolas"/>
              </a:rPr>
              <a:t>export</a:t>
            </a:r>
            <a:r>
              <a:rPr lang="en-US" sz="1250">
                <a:solidFill>
                  <a:schemeClr val="dk1"/>
                </a:solidFill>
                <a:latin typeface="Consolas"/>
                <a:ea typeface="Consolas"/>
                <a:cs typeface="Consolas"/>
                <a:sym typeface="Consolas"/>
              </a:rPr>
              <a:t> </a:t>
            </a:r>
            <a:r>
              <a:rPr lang="en-US" sz="1250">
                <a:solidFill>
                  <a:srgbClr val="0000FF"/>
                </a:solidFill>
                <a:latin typeface="Consolas"/>
                <a:ea typeface="Consolas"/>
                <a:cs typeface="Consolas"/>
                <a:sym typeface="Consolas"/>
              </a:rPr>
              <a:t>class</a:t>
            </a:r>
            <a:r>
              <a:rPr lang="en-US" sz="1250">
                <a:solidFill>
                  <a:schemeClr val="dk1"/>
                </a:solidFill>
                <a:latin typeface="Consolas"/>
                <a:ea typeface="Consolas"/>
                <a:cs typeface="Consolas"/>
                <a:sym typeface="Consolas"/>
              </a:rPr>
              <a:t> LoginComponent {</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username: </a:t>
            </a:r>
            <a:r>
              <a:rPr lang="en-US" sz="1250">
                <a:solidFill>
                  <a:srgbClr val="0000FF"/>
                </a:solidFill>
                <a:latin typeface="Consolas"/>
                <a:ea typeface="Consolas"/>
                <a:cs typeface="Consolas"/>
                <a:sym typeface="Consolas"/>
              </a:rPr>
              <a:t>string</a:t>
            </a:r>
            <a:r>
              <a:rPr lang="en-US" sz="1250">
                <a:solidFill>
                  <a:schemeClr val="dk1"/>
                </a:solidFill>
                <a:latin typeface="Consolas"/>
                <a:ea typeface="Consolas"/>
                <a:cs typeface="Consolas"/>
                <a:sym typeface="Consolas"/>
              </a:rPr>
              <a:t>;</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password: </a:t>
            </a:r>
            <a:r>
              <a:rPr lang="en-US" sz="1250">
                <a:solidFill>
                  <a:srgbClr val="0000FF"/>
                </a:solidFill>
                <a:latin typeface="Consolas"/>
                <a:ea typeface="Consolas"/>
                <a:cs typeface="Consolas"/>
                <a:sym typeface="Consolas"/>
              </a:rPr>
              <a:t>string</a:t>
            </a:r>
            <a:r>
              <a:rPr lang="en-US" sz="1250">
                <a:solidFill>
                  <a:schemeClr val="dk1"/>
                </a:solidFill>
                <a:latin typeface="Consolas"/>
                <a:ea typeface="Consolas"/>
                <a:cs typeface="Consolas"/>
                <a:sym typeface="Consolas"/>
              </a:rPr>
              <a:t>;</a:t>
            </a:r>
            <a:br>
              <a:rPr lang="en-US" sz="1250">
                <a:solidFill>
                  <a:schemeClr val="dk1"/>
                </a:solidFill>
                <a:latin typeface="Consolas"/>
                <a:ea typeface="Consolas"/>
                <a:cs typeface="Consolas"/>
                <a:sym typeface="Consolas"/>
              </a:rPr>
            </a:b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onSubmit(): </a:t>
            </a:r>
            <a:r>
              <a:rPr lang="en-US" sz="1250">
                <a:solidFill>
                  <a:srgbClr val="0000FF"/>
                </a:solidFill>
                <a:latin typeface="Consolas"/>
                <a:ea typeface="Consolas"/>
                <a:cs typeface="Consolas"/>
                <a:sym typeface="Consolas"/>
              </a:rPr>
              <a:t>void</a:t>
            </a:r>
            <a:r>
              <a:rPr lang="en-US" sz="1250">
                <a:solidFill>
                  <a:schemeClr val="dk1"/>
                </a:solidFill>
                <a:latin typeface="Consolas"/>
                <a:ea typeface="Consolas"/>
                <a:cs typeface="Consolas"/>
                <a:sym typeface="Consolas"/>
              </a:rPr>
              <a:t> {</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a:t>
            </a:r>
            <a:r>
              <a:rPr lang="en-US" sz="1250">
                <a:solidFill>
                  <a:srgbClr val="0000FF"/>
                </a:solidFill>
                <a:latin typeface="Consolas"/>
                <a:ea typeface="Consolas"/>
                <a:cs typeface="Consolas"/>
                <a:sym typeface="Consolas"/>
              </a:rPr>
              <a:t>let</a:t>
            </a:r>
            <a:r>
              <a:rPr lang="en-US" sz="1250">
                <a:solidFill>
                  <a:schemeClr val="dk1"/>
                </a:solidFill>
                <a:latin typeface="Consolas"/>
                <a:ea typeface="Consolas"/>
                <a:cs typeface="Consolas"/>
                <a:sym typeface="Consolas"/>
              </a:rPr>
              <a:t> user: User = {</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username: username, </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password: password</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a:t>
            </a:r>
            <a:r>
              <a:rPr i="1" lang="en-US" sz="1250">
                <a:solidFill>
                  <a:srgbClr val="008000"/>
                </a:solidFill>
                <a:latin typeface="Consolas"/>
                <a:ea typeface="Consolas"/>
                <a:cs typeface="Consolas"/>
                <a:sym typeface="Consolas"/>
              </a:rPr>
              <a:t>// ...</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    }</a:t>
            </a:r>
            <a:br>
              <a:rPr lang="en-US" sz="1250">
                <a:solidFill>
                  <a:schemeClr val="dk1"/>
                </a:solidFill>
                <a:latin typeface="Consolas"/>
                <a:ea typeface="Consolas"/>
                <a:cs typeface="Consolas"/>
                <a:sym typeface="Consolas"/>
              </a:rPr>
            </a:br>
            <a:r>
              <a:rPr lang="en-US" sz="1250">
                <a:solidFill>
                  <a:schemeClr val="dk1"/>
                </a:solidFill>
                <a:latin typeface="Consolas"/>
                <a:ea typeface="Consolas"/>
                <a:cs typeface="Consolas"/>
                <a:sym typeface="Consolas"/>
              </a:rPr>
              <a:t>}</a:t>
            </a:r>
            <a:endParaRPr sz="1250"/>
          </a:p>
        </p:txBody>
      </p:sp>
      <p:sp>
        <p:nvSpPr>
          <p:cNvPr id="373" name="Google Shape;373;p31"/>
          <p:cNvSpPr txBox="1"/>
          <p:nvPr/>
        </p:nvSpPr>
        <p:spPr>
          <a:xfrm>
            <a:off x="4457700" y="3629400"/>
            <a:ext cx="4443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a:solidFill>
                  <a:srgbClr val="008000"/>
                </a:solidFill>
                <a:latin typeface="Consolas"/>
                <a:ea typeface="Consolas"/>
                <a:cs typeface="Consolas"/>
                <a:sym typeface="Consolas"/>
              </a:rPr>
              <a:t>&lt;!-- Source Code, login.component.html--&gt;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&lt;form&gt;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&lt;input</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type</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"input"</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name</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"username"</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ngModel</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'username'</a:t>
            </a:r>
            <a:r>
              <a:rPr lang="en-US">
                <a:solidFill>
                  <a:srgbClr val="0000FF"/>
                </a:solidFill>
                <a:latin typeface="Consolas"/>
                <a:ea typeface="Consolas"/>
                <a:cs typeface="Consolas"/>
                <a:sym typeface="Consolas"/>
              </a:rPr>
              <a:t>/&gt;</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&lt;input</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type</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"password"</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name</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"password"</a:t>
            </a:r>
            <a:br>
              <a:rPr lang="en-US">
                <a:solidFill>
                  <a:srgbClr val="0000FF"/>
                </a:solidFill>
                <a:latin typeface="Consolas"/>
                <a:ea typeface="Consolas"/>
                <a:cs typeface="Consolas"/>
                <a:sym typeface="Consolas"/>
              </a:rPr>
            </a:br>
            <a:r>
              <a:rPr lang="en-US">
                <a:solidFill>
                  <a:srgbClr val="0000FF"/>
                </a:solidFill>
                <a:latin typeface="Consolas"/>
                <a:ea typeface="Consolas"/>
                <a:cs typeface="Consolas"/>
                <a:sym typeface="Consolas"/>
              </a:rPr>
              <a:t>        [(</a:t>
            </a:r>
            <a:r>
              <a:rPr lang="en-US">
                <a:solidFill>
                  <a:srgbClr val="FF0000"/>
                </a:solidFill>
                <a:latin typeface="Consolas"/>
                <a:ea typeface="Consolas"/>
                <a:cs typeface="Consolas"/>
                <a:sym typeface="Consolas"/>
              </a:rPr>
              <a:t>ngModel</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'password'</a:t>
            </a:r>
            <a:r>
              <a:rPr lang="en-US">
                <a:solidFill>
                  <a:srgbClr val="0000FF"/>
                </a:solidFill>
                <a:latin typeface="Consolas"/>
                <a:ea typeface="Consolas"/>
                <a:cs typeface="Consolas"/>
                <a:sym typeface="Consolas"/>
              </a:rPr>
              <a:t>/&gt;</a:t>
            </a:r>
            <a:br>
              <a:rPr lang="en-US">
                <a:solidFill>
                  <a:schemeClr val="dk1"/>
                </a:solidFill>
                <a:latin typeface="Consolas"/>
                <a:ea typeface="Consolas"/>
                <a:cs typeface="Consolas"/>
                <a:sym typeface="Consolas"/>
              </a:rPr>
            </a:b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&lt;button </a:t>
            </a:r>
            <a:r>
              <a:rPr lang="en-US">
                <a:solidFill>
                  <a:srgbClr val="FF0000"/>
                </a:solidFill>
                <a:latin typeface="Consolas"/>
                <a:ea typeface="Consolas"/>
                <a:cs typeface="Consolas"/>
                <a:sym typeface="Consolas"/>
              </a:rPr>
              <a:t>type</a:t>
            </a:r>
            <a:r>
              <a:rPr lang="en-US">
                <a:solidFill>
                  <a:srgbClr val="0000FF"/>
                </a:solidFill>
                <a:latin typeface="Consolas"/>
                <a:ea typeface="Consolas"/>
                <a:cs typeface="Consolas"/>
                <a:sym typeface="Consolas"/>
              </a:rPr>
              <a:t>=</a:t>
            </a:r>
            <a:r>
              <a:rPr lang="en-US">
                <a:solidFill>
                  <a:srgbClr val="A31515"/>
                </a:solidFill>
                <a:latin typeface="Consolas"/>
                <a:ea typeface="Consolas"/>
                <a:cs typeface="Consolas"/>
                <a:sym typeface="Consolas"/>
              </a:rPr>
              <a:t>"submit"</a:t>
            </a:r>
            <a:r>
              <a:rPr lang="en-US">
                <a:solidFill>
                  <a:srgbClr val="0000FF"/>
                </a:solidFill>
                <a:latin typeface="Consolas"/>
                <a:ea typeface="Consolas"/>
                <a:cs typeface="Consolas"/>
                <a:sym typeface="Consolas"/>
              </a:rPr>
              <a:t>&gt;</a:t>
            </a:r>
            <a:r>
              <a:rPr lang="en-US">
                <a:solidFill>
                  <a:schemeClr val="dk1"/>
                </a:solidFill>
                <a:latin typeface="Consolas"/>
                <a:ea typeface="Consolas"/>
                <a:cs typeface="Consolas"/>
                <a:sym typeface="Consolas"/>
              </a:rPr>
              <a:t>Log in!</a:t>
            </a:r>
            <a:r>
              <a:rPr lang="en-US">
                <a:solidFill>
                  <a:srgbClr val="0000FF"/>
                </a:solidFill>
                <a:latin typeface="Consolas"/>
                <a:ea typeface="Consolas"/>
                <a:cs typeface="Consolas"/>
                <a:sym typeface="Consolas"/>
              </a:rPr>
              <a:t>&lt;/button&gt;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&lt;/form&gt;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2"/>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Directives</a:t>
            </a:r>
            <a:endParaRPr/>
          </a:p>
        </p:txBody>
      </p:sp>
      <p:sp>
        <p:nvSpPr>
          <p:cNvPr id="379" name="Google Shape;379;p32"/>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chemeClr val="accent1"/>
              </a:buClr>
              <a:buSzPts val="2800"/>
              <a:buFont typeface="Arial"/>
              <a:buNone/>
            </a:pPr>
            <a:r>
              <a:t/>
            </a:r>
            <a:endParaRPr b="0" i="0" sz="2800" u="none" cap="none" strike="noStrike">
              <a:solidFill>
                <a:schemeClr val="dk2"/>
              </a:solidFill>
              <a:latin typeface="Arial"/>
              <a:ea typeface="Arial"/>
              <a:cs typeface="Arial"/>
              <a:sym typeface="Arial"/>
            </a:endParaRPr>
          </a:p>
        </p:txBody>
      </p:sp>
      <p:sp>
        <p:nvSpPr>
          <p:cNvPr id="380" name="Google Shape;380;p32"/>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3"/>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Services</a:t>
            </a:r>
            <a:endParaRPr/>
          </a:p>
        </p:txBody>
      </p:sp>
      <p:sp>
        <p:nvSpPr>
          <p:cNvPr id="386" name="Google Shape;386;p33"/>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accent4"/>
              </a:buClr>
              <a:buSzPts val="2800"/>
              <a:buFont typeface="Arial"/>
              <a:buChar char="•"/>
            </a:pPr>
            <a:r>
              <a:rPr lang="en-US"/>
              <a:t>Services are simply classes with a focused purpose</a:t>
            </a:r>
            <a:endParaRPr/>
          </a:p>
          <a:p>
            <a:pPr indent="-381000" lvl="1" marL="914400" marR="0" rtl="0" algn="l">
              <a:spcBef>
                <a:spcPts val="0"/>
              </a:spcBef>
              <a:spcAft>
                <a:spcPts val="0"/>
              </a:spcAft>
              <a:buSzPts val="2400"/>
              <a:buChar char="–"/>
            </a:pPr>
            <a:r>
              <a:rPr lang="en-US"/>
              <a:t>Not dependent on any particular component</a:t>
            </a:r>
            <a:endParaRPr/>
          </a:p>
          <a:p>
            <a:pPr indent="-381000" lvl="1" marL="914400" marR="0" rtl="0" algn="l">
              <a:spcBef>
                <a:spcPts val="0"/>
              </a:spcBef>
              <a:spcAft>
                <a:spcPts val="0"/>
              </a:spcAft>
              <a:buSzPts val="2400"/>
              <a:buChar char="–"/>
            </a:pPr>
            <a:r>
              <a:rPr lang="en-US"/>
              <a:t>Provides shared data or logic across components</a:t>
            </a:r>
            <a:endParaRPr/>
          </a:p>
          <a:p>
            <a:pPr indent="-381000" lvl="1" marL="914400" marR="0" rtl="0" algn="l">
              <a:spcBef>
                <a:spcPts val="0"/>
              </a:spcBef>
              <a:spcAft>
                <a:spcPts val="0"/>
              </a:spcAft>
              <a:buSzPts val="2400"/>
              <a:buChar char="–"/>
            </a:pPr>
            <a:r>
              <a:rPr lang="en-US"/>
              <a:t>Also used to encapsulate external interactions</a:t>
            </a:r>
            <a:endParaRPr/>
          </a:p>
          <a:p>
            <a:pPr indent="-406400" lvl="0" marL="457200" marR="0" rtl="0" algn="l">
              <a:spcBef>
                <a:spcPts val="0"/>
              </a:spcBef>
              <a:spcAft>
                <a:spcPts val="0"/>
              </a:spcAft>
              <a:buClr>
                <a:schemeClr val="accent4"/>
              </a:buClr>
              <a:buSzPts val="2800"/>
              <a:buChar char="•"/>
            </a:pPr>
            <a:r>
              <a:rPr lang="en-US"/>
              <a:t>To register a Service eligible for Dependency Injection</a:t>
            </a:r>
            <a:endParaRPr/>
          </a:p>
          <a:p>
            <a:pPr indent="-381000" lvl="1" marL="914400" marR="0" rtl="0" algn="l">
              <a:spcBef>
                <a:spcPts val="0"/>
              </a:spcBef>
              <a:spcAft>
                <a:spcPts val="0"/>
              </a:spcAft>
              <a:buSzPts val="2400"/>
              <a:buChar char="–"/>
            </a:pPr>
            <a:r>
              <a:rPr lang="en-US"/>
              <a:t>provide the </a:t>
            </a:r>
            <a:r>
              <a:rPr i="1" lang="en-US"/>
              <a:t>@Injectable</a:t>
            </a:r>
            <a:r>
              <a:rPr lang="en-US"/>
              <a:t> decorator on the targeted class</a:t>
            </a:r>
            <a:endParaRPr/>
          </a:p>
          <a:p>
            <a:pPr indent="-381000" lvl="1" marL="914400" marR="0" rtl="0" algn="l">
              <a:spcBef>
                <a:spcPts val="0"/>
              </a:spcBef>
              <a:spcAft>
                <a:spcPts val="0"/>
              </a:spcAft>
              <a:buSzPts val="2400"/>
              <a:buChar char="–"/>
            </a:pPr>
            <a:r>
              <a:rPr lang="en-US"/>
              <a:t>add the ServiceClass to the </a:t>
            </a:r>
            <a:r>
              <a:rPr i="1" lang="en-US"/>
              <a:t>imports</a:t>
            </a:r>
            <a:r>
              <a:rPr lang="en-US"/>
              <a:t> array in an </a:t>
            </a:r>
            <a:r>
              <a:rPr i="1" lang="en-US"/>
              <a:t>@NgModule</a:t>
            </a:r>
            <a:r>
              <a:rPr lang="en-US"/>
              <a:t> decorator (injectable anywhere in application) or to a </a:t>
            </a:r>
            <a:r>
              <a:rPr i="1" lang="en-US"/>
              <a:t>@Component</a:t>
            </a:r>
            <a:r>
              <a:rPr lang="en-US"/>
              <a:t> decorator (injectable to that component and its children)</a:t>
            </a:r>
            <a:endParaRPr/>
          </a:p>
        </p:txBody>
      </p:sp>
      <p:sp>
        <p:nvSpPr>
          <p:cNvPr id="387" name="Google Shape;387;p33"/>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3"/>
              </a:rPr>
              <a:t>Architecture Overview</a:t>
            </a:r>
            <a:endParaRPr/>
          </a:p>
        </p:txBody>
      </p:sp>
      <p:sp>
        <p:nvSpPr>
          <p:cNvPr id="221" name="Google Shape;221;p16"/>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Angular is a platform and framework for building client applications in HTML and TypeScript</a:t>
            </a:r>
            <a:endParaRPr/>
          </a:p>
          <a:p>
            <a:pPr indent="-406400" lvl="0" marL="457200" rtl="0" algn="l">
              <a:spcBef>
                <a:spcPts val="0"/>
              </a:spcBef>
              <a:spcAft>
                <a:spcPts val="0"/>
              </a:spcAft>
              <a:buSzPts val="2800"/>
              <a:buChar char="•"/>
            </a:pPr>
            <a:r>
              <a:rPr lang="en-US"/>
              <a:t>Angular is written in TypeScript. It implements core and optional functionality as a set of TypeScript libraries that you import into your apps</a:t>
            </a:r>
            <a:endParaRPr/>
          </a:p>
          <a:p>
            <a:pPr indent="-406400" lvl="0" marL="457200" rtl="0" algn="l">
              <a:spcBef>
                <a:spcPts val="0"/>
              </a:spcBef>
              <a:spcAft>
                <a:spcPts val="0"/>
              </a:spcAft>
              <a:buSzPts val="2800"/>
              <a:buChar char="•"/>
            </a:pPr>
            <a:r>
              <a:rPr lang="en-US"/>
              <a:t>The basic building blocks of Angular apps are modules, which provide a compilation context for components, which define views and use services</a:t>
            </a:r>
            <a:endParaRPr/>
          </a:p>
          <a:p>
            <a:pPr indent="-406400" lvl="0" marL="457200" rtl="0" algn="r">
              <a:spcBef>
                <a:spcPts val="0"/>
              </a:spcBef>
              <a:spcAft>
                <a:spcPts val="0"/>
              </a:spcAft>
              <a:buSzPts val="2800"/>
              <a:buChar char="-"/>
            </a:pPr>
            <a:r>
              <a:rPr i="1" lang="en-US"/>
              <a:t>From Angular.io</a:t>
            </a:r>
            <a:endParaRPr i="1"/>
          </a:p>
        </p:txBody>
      </p:sp>
      <p:sp>
        <p:nvSpPr>
          <p:cNvPr id="222" name="Google Shape;222;p16"/>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4"/>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@Injectable</a:t>
            </a:r>
            <a:endParaRPr/>
          </a:p>
        </p:txBody>
      </p:sp>
      <p:sp>
        <p:nvSpPr>
          <p:cNvPr id="394" name="Google Shape;394;p34"/>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a:t>// @Injectable indicates that a class is available for the Injector to instantiate. This means that the Injector is able to inject services into it.</a:t>
            </a:r>
            <a:endParaRPr/>
          </a:p>
          <a:p>
            <a:pPr indent="0" lvl="0" marL="0" rtl="0" algn="l">
              <a:spcBef>
                <a:spcPts val="560"/>
              </a:spcBef>
              <a:spcAft>
                <a:spcPts val="0"/>
              </a:spcAft>
              <a:buClr>
                <a:schemeClr val="dk1"/>
              </a:buClr>
              <a:buSzPts val="1100"/>
              <a:buFont typeface="Arial"/>
              <a:buNone/>
            </a:pPr>
            <a:r>
              <a:rPr lang="en-US"/>
              <a:t>It does NOT mean that the class can be injected. If you write a class without @Injectable and put it into a provider's array, the Injector will find it just fine.</a:t>
            </a:r>
            <a:endParaRPr/>
          </a:p>
          <a:p>
            <a:pPr indent="0" lvl="0" marL="0" rtl="0" algn="l">
              <a:spcBef>
                <a:spcPts val="560"/>
              </a:spcBef>
              <a:spcAft>
                <a:spcPts val="0"/>
              </a:spcAft>
              <a:buClr>
                <a:schemeClr val="dk1"/>
              </a:buClr>
              <a:buSzPts val="1100"/>
              <a:buFont typeface="Arial"/>
              <a:buNone/>
            </a:pPr>
            <a:r>
              <a:t/>
            </a:r>
            <a:endParaRPr/>
          </a:p>
          <a:p>
            <a:pPr indent="0" lvl="0" marL="0" rtl="0" algn="l">
              <a:spcBef>
                <a:spcPts val="560"/>
              </a:spcBef>
              <a:spcAft>
                <a:spcPts val="0"/>
              </a:spcAft>
              <a:buClr>
                <a:schemeClr val="dk1"/>
              </a:buClr>
              <a:buSzPts val="1100"/>
              <a:buFont typeface="Arial"/>
              <a:buNone/>
            </a:pPr>
            <a:r>
              <a:rPr lang="en-US"/>
              <a:t>However, if you try to inject something into that class, the Injector will not create it, and therefore nothing will be injected.</a:t>
            </a:r>
            <a:endParaRPr/>
          </a:p>
          <a:p>
            <a:pPr indent="0" lvl="0" marL="0" rtl="0" algn="l">
              <a:spcBef>
                <a:spcPts val="560"/>
              </a:spcBef>
              <a:spcAft>
                <a:spcPts val="0"/>
              </a:spcAft>
              <a:buNone/>
            </a:pPr>
            <a:r>
              <a:rPr lang="en-US"/>
              <a:t>--- summarize</a:t>
            </a:r>
            <a:endParaRPr/>
          </a:p>
        </p:txBody>
      </p:sp>
      <p:sp>
        <p:nvSpPr>
          <p:cNvPr id="395" name="Google Shape;395;p34"/>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Dependency Injection</a:t>
            </a:r>
            <a:endParaRPr/>
          </a:p>
        </p:txBody>
      </p:sp>
      <p:sp>
        <p:nvSpPr>
          <p:cNvPr id="401" name="Google Shape;401;p35"/>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SzPts val="2800"/>
              <a:buChar char="•"/>
            </a:pPr>
            <a:r>
              <a:rPr lang="en-US"/>
              <a:t>Dependency Injection is a coding pattern in which a class receives instances of the objects it needs (called </a:t>
            </a:r>
            <a:r>
              <a:rPr i="1" lang="en-US"/>
              <a:t>dependencies</a:t>
            </a:r>
            <a:r>
              <a:rPr lang="en-US"/>
              <a:t>) from an external source, rather than creating it itself</a:t>
            </a:r>
            <a:endParaRPr/>
          </a:p>
          <a:p>
            <a:pPr indent="-406400" lvl="0" marL="457200" marR="0" rtl="0" algn="l">
              <a:spcBef>
                <a:spcPts val="0"/>
              </a:spcBef>
              <a:spcAft>
                <a:spcPts val="0"/>
              </a:spcAft>
              <a:buSzPts val="2800"/>
              <a:buChar char="•"/>
            </a:pPr>
            <a:r>
              <a:rPr lang="en-US"/>
              <a:t>In Angular, we achieve Dependency Injection in the constructor</a:t>
            </a:r>
            <a:endParaRPr/>
          </a:p>
          <a:p>
            <a:pPr indent="-381000" lvl="1" marL="1371600" marR="0" rtl="0" algn="l">
              <a:spcBef>
                <a:spcPts val="0"/>
              </a:spcBef>
              <a:spcAft>
                <a:spcPts val="0"/>
              </a:spcAft>
              <a:buSzPts val="2400"/>
              <a:buChar char="–"/>
            </a:pPr>
            <a:r>
              <a:rPr lang="en-US"/>
              <a:t>We have two options</a:t>
            </a:r>
            <a:endParaRPr/>
          </a:p>
          <a:p>
            <a:pPr indent="0" lvl="0" marL="0" marR="0" rtl="0" algn="l">
              <a:spcBef>
                <a:spcPts val="0"/>
              </a:spcBef>
              <a:spcAft>
                <a:spcPts val="0"/>
              </a:spcAft>
              <a:buNone/>
            </a:pPr>
            <a:r>
              <a:t/>
            </a:r>
            <a:endParaRPr/>
          </a:p>
        </p:txBody>
      </p:sp>
      <p:sp>
        <p:nvSpPr>
          <p:cNvPr id="402" name="Google Shape;402;p35"/>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
        <p:nvSpPr>
          <p:cNvPr id="403" name="Google Shape;403;p35"/>
          <p:cNvSpPr txBox="1"/>
          <p:nvPr/>
        </p:nvSpPr>
        <p:spPr>
          <a:xfrm>
            <a:off x="227100" y="4217400"/>
            <a:ext cx="4117800" cy="264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2B91AF"/>
                </a:solidFill>
                <a:latin typeface="Consolas"/>
                <a:ea typeface="Consolas"/>
                <a:cs typeface="Consolas"/>
                <a:sym typeface="Consolas"/>
              </a:rPr>
              <a:t>@Component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export</a:t>
            </a: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class</a:t>
            </a:r>
            <a:r>
              <a:rPr lang="en-US">
                <a:solidFill>
                  <a:schemeClr val="dk1"/>
                </a:solidFill>
                <a:latin typeface="Consolas"/>
                <a:ea typeface="Consolas"/>
                <a:cs typeface="Consolas"/>
                <a:sym typeface="Consolas"/>
              </a:rPr>
              <a:t> MyComponent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i="1" lang="en-US">
                <a:solidFill>
                  <a:srgbClr val="008000"/>
                </a:solidFill>
                <a:latin typeface="Consolas"/>
                <a:ea typeface="Consolas"/>
                <a:cs typeface="Consolas"/>
                <a:sym typeface="Consolas"/>
              </a:rPr>
              <a:t>// Private instance of the Service</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private</a:t>
            </a:r>
            <a:r>
              <a:rPr lang="en-US">
                <a:solidFill>
                  <a:schemeClr val="dk1"/>
                </a:solidFill>
                <a:latin typeface="Consolas"/>
                <a:ea typeface="Consolas"/>
                <a:cs typeface="Consolas"/>
                <a:sym typeface="Consolas"/>
              </a:rPr>
              <a:t> myService: MyService;</a:t>
            </a:r>
            <a:br>
              <a:rPr lang="en-US">
                <a:solidFill>
                  <a:schemeClr val="dk1"/>
                </a:solidFill>
                <a:latin typeface="Consolas"/>
                <a:ea typeface="Consolas"/>
                <a:cs typeface="Consolas"/>
                <a:sym typeface="Consolas"/>
              </a:rPr>
            </a:b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constructor</a:t>
            </a:r>
            <a:r>
              <a:rPr lang="en-US">
                <a:solidFill>
                  <a:schemeClr val="dk1"/>
                </a:solidFill>
                <a:latin typeface="Consolas"/>
                <a:ea typeface="Consolas"/>
                <a:cs typeface="Consolas"/>
                <a:sym typeface="Consolas"/>
              </a:rPr>
              <a:t>(myService: MyService)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this</a:t>
            </a:r>
            <a:r>
              <a:rPr lang="en-US">
                <a:solidFill>
                  <a:schemeClr val="dk1"/>
                </a:solidFill>
                <a:latin typeface="Consolas"/>
                <a:ea typeface="Consolas"/>
                <a:cs typeface="Consolas"/>
                <a:sym typeface="Consolas"/>
              </a:rPr>
              <a:t>.myService = myService</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endParaRPr/>
          </a:p>
        </p:txBody>
      </p:sp>
      <p:sp>
        <p:nvSpPr>
          <p:cNvPr id="404" name="Google Shape;404;p35"/>
          <p:cNvSpPr txBox="1"/>
          <p:nvPr/>
        </p:nvSpPr>
        <p:spPr>
          <a:xfrm>
            <a:off x="4251950" y="3858000"/>
            <a:ext cx="48921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2B91AF"/>
                </a:solidFill>
                <a:latin typeface="Consolas"/>
                <a:ea typeface="Consolas"/>
                <a:cs typeface="Consolas"/>
                <a:sym typeface="Consolas"/>
              </a:rPr>
              <a:t>@Component</a:t>
            </a:r>
            <a:br>
              <a:rPr lang="en-US">
                <a:solidFill>
                  <a:schemeClr val="dk1"/>
                </a:solidFill>
                <a:latin typeface="Consolas"/>
                <a:ea typeface="Consolas"/>
                <a:cs typeface="Consolas"/>
                <a:sym typeface="Consolas"/>
              </a:rPr>
            </a:br>
            <a:r>
              <a:rPr lang="en-US">
                <a:solidFill>
                  <a:srgbClr val="0000FF"/>
                </a:solidFill>
                <a:latin typeface="Consolas"/>
                <a:ea typeface="Consolas"/>
                <a:cs typeface="Consolas"/>
                <a:sym typeface="Consolas"/>
              </a:rPr>
              <a:t>export</a:t>
            </a: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class</a:t>
            </a:r>
            <a:r>
              <a:rPr lang="en-US">
                <a:solidFill>
                  <a:schemeClr val="dk1"/>
                </a:solidFill>
                <a:latin typeface="Consolas"/>
                <a:ea typeface="Consolas"/>
                <a:cs typeface="Consolas"/>
                <a:sym typeface="Consolas"/>
              </a:rPr>
              <a:t> MyComponent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i="1" lang="en-US">
                <a:solidFill>
                  <a:srgbClr val="008000"/>
                </a:solidFill>
                <a:latin typeface="Consolas"/>
                <a:ea typeface="Consolas"/>
                <a:cs typeface="Consolas"/>
                <a:sym typeface="Consolas"/>
              </a:rPr>
              <a:t>// TypeScript established shortcut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lang="en-US">
                <a:solidFill>
                  <a:srgbClr val="0000FF"/>
                </a:solidFill>
                <a:latin typeface="Consolas"/>
                <a:ea typeface="Consolas"/>
                <a:cs typeface="Consolas"/>
                <a:sym typeface="Consolas"/>
              </a:rPr>
              <a:t>constructor</a:t>
            </a:r>
            <a:r>
              <a:rPr lang="en-US">
                <a:solidFill>
                  <a:schemeClr val="dk1"/>
                </a:solidFill>
                <a:latin typeface="Consolas"/>
                <a:ea typeface="Consolas"/>
                <a:cs typeface="Consolas"/>
                <a:sym typeface="Consolas"/>
              </a:rPr>
              <a:t>(</a:t>
            </a:r>
            <a:r>
              <a:rPr lang="en-US">
                <a:solidFill>
                  <a:srgbClr val="0000FF"/>
                </a:solidFill>
                <a:latin typeface="Consolas"/>
                <a:ea typeface="Consolas"/>
                <a:cs typeface="Consolas"/>
                <a:sym typeface="Consolas"/>
              </a:rPr>
              <a:t>private</a:t>
            </a:r>
            <a:r>
              <a:rPr lang="en-US">
                <a:solidFill>
                  <a:schemeClr val="dk1"/>
                </a:solidFill>
                <a:latin typeface="Consolas"/>
                <a:ea typeface="Consolas"/>
                <a:cs typeface="Consolas"/>
                <a:sym typeface="Consolas"/>
              </a:rPr>
              <a:t> myService: MyService) {}</a:t>
            </a:r>
            <a:br>
              <a:rPr lang="en-US">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Topics of Discussion/Interview Questions</a:t>
            </a:r>
            <a:endParaRPr/>
          </a:p>
        </p:txBody>
      </p:sp>
      <p:sp>
        <p:nvSpPr>
          <p:cNvPr id="411" name="Google Shape;411;p36"/>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What is the difference between a controller in AngularJS and a component in Angular?</a:t>
            </a:r>
            <a:endParaRPr/>
          </a:p>
          <a:p>
            <a:pPr indent="-406400" lvl="0" marL="457200" rtl="0" algn="l">
              <a:spcBef>
                <a:spcPts val="0"/>
              </a:spcBef>
              <a:spcAft>
                <a:spcPts val="0"/>
              </a:spcAft>
              <a:buSzPts val="2800"/>
              <a:buChar char="•"/>
            </a:pPr>
            <a:r>
              <a:rPr lang="en-US"/>
              <a:t>When should I make my application multi-modular instead of simply having one large module?</a:t>
            </a:r>
            <a:endParaRPr/>
          </a:p>
          <a:p>
            <a:pPr indent="-406400" lvl="0" marL="457200" rtl="0" algn="l">
              <a:spcBef>
                <a:spcPts val="0"/>
              </a:spcBef>
              <a:spcAft>
                <a:spcPts val="0"/>
              </a:spcAft>
              <a:buSzPts val="2800"/>
              <a:buChar char="•"/>
            </a:pPr>
            <a:r>
              <a:rPr lang="en-US"/>
              <a:t>What are some ways we see dependency injection implemented in Angular?</a:t>
            </a:r>
            <a:endParaRPr/>
          </a:p>
          <a:p>
            <a:pPr indent="-406400" lvl="0" marL="457200" rtl="0" algn="l">
              <a:spcBef>
                <a:spcPts val="0"/>
              </a:spcBef>
              <a:spcAft>
                <a:spcPts val="0"/>
              </a:spcAft>
              <a:buSzPts val="2800"/>
              <a:buChar char="•"/>
            </a:pPr>
            <a:r>
              <a:rPr lang="en-US"/>
              <a:t>Why is there no Angular 3?</a:t>
            </a:r>
            <a:endParaRPr/>
          </a:p>
          <a:p>
            <a:pPr indent="0" lvl="0" marL="0" rtl="0" algn="l">
              <a:spcBef>
                <a:spcPts val="560"/>
              </a:spcBef>
              <a:spcAft>
                <a:spcPts val="0"/>
              </a:spcAft>
              <a:buNone/>
            </a:pPr>
            <a:r>
              <a:t/>
            </a:r>
            <a:endParaRPr/>
          </a:p>
        </p:txBody>
      </p:sp>
      <p:sp>
        <p:nvSpPr>
          <p:cNvPr id="412" name="Google Shape;412;p36"/>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Decorators</a:t>
            </a:r>
            <a:endParaRPr/>
          </a:p>
        </p:txBody>
      </p:sp>
      <p:sp>
        <p:nvSpPr>
          <p:cNvPr id="228" name="Google Shape;228;p17"/>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800"/>
              <a:buFont typeface="Arial"/>
              <a:buChar char="•"/>
            </a:pPr>
            <a:r>
              <a:rPr b="0" i="0" lang="en-US" sz="2800" u="none" cap="none" strike="noStrike">
                <a:solidFill>
                  <a:schemeClr val="dk2"/>
                </a:solidFill>
                <a:latin typeface="Arial"/>
                <a:ea typeface="Arial"/>
                <a:cs typeface="Arial"/>
                <a:sym typeface="Arial"/>
              </a:rPr>
              <a:t>Decorators, actually a feature of TypeScript, are used to </a:t>
            </a:r>
            <a:r>
              <a:rPr b="0" i="1" lang="en-US" sz="2800" u="none" cap="none" strike="noStrike">
                <a:solidFill>
                  <a:schemeClr val="dk2"/>
                </a:solidFill>
                <a:latin typeface="Arial"/>
                <a:ea typeface="Arial"/>
                <a:cs typeface="Arial"/>
                <a:sym typeface="Arial"/>
              </a:rPr>
              <a:t>decorate</a:t>
            </a:r>
            <a:r>
              <a:rPr b="0" i="0" lang="en-US" sz="2800" u="none" cap="none" strike="noStrike">
                <a:solidFill>
                  <a:schemeClr val="dk2"/>
                </a:solidFill>
                <a:latin typeface="Arial"/>
                <a:ea typeface="Arial"/>
                <a:cs typeface="Arial"/>
                <a:sym typeface="Arial"/>
              </a:rPr>
              <a:t> classes and functions, reminiscent of annotations in Java</a:t>
            </a:r>
            <a:endParaRPr b="0" i="0" sz="2800" u="none" cap="none" strike="noStrike">
              <a:solidFill>
                <a:schemeClr val="dk2"/>
              </a:solidFill>
              <a:latin typeface="Arial"/>
              <a:ea typeface="Arial"/>
              <a:cs typeface="Arial"/>
              <a:sym typeface="Arial"/>
            </a:endParaRPr>
          </a:p>
          <a:p>
            <a:pPr indent="0" lvl="0" marL="342900" marR="0" rtl="0" algn="l">
              <a:spcBef>
                <a:spcPts val="0"/>
              </a:spcBef>
              <a:spcAft>
                <a:spcPts val="0"/>
              </a:spcAft>
              <a:buNone/>
            </a:pPr>
            <a:r>
              <a:t/>
            </a:r>
            <a:endParaRPr/>
          </a:p>
          <a:p>
            <a:pPr indent="-342900" lvl="0" marL="342900" marR="0" rtl="0" algn="l">
              <a:spcBef>
                <a:spcPts val="560"/>
              </a:spcBef>
              <a:spcAft>
                <a:spcPts val="0"/>
              </a:spcAft>
              <a:buClr>
                <a:schemeClr val="accent1"/>
              </a:buClr>
              <a:buSzPts val="2800"/>
              <a:buFont typeface="Arial"/>
              <a:buChar char="•"/>
            </a:pPr>
            <a:r>
              <a:rPr lang="en-US"/>
              <a:t>Decorators are functions that</a:t>
            </a:r>
            <a:r>
              <a:rPr lang="en-US"/>
              <a:t> are denoted by</a:t>
            </a:r>
            <a:r>
              <a:rPr b="0" i="0" lang="en-US" sz="2800" u="none" cap="none" strike="noStrike">
                <a:solidFill>
                  <a:schemeClr val="dk2"/>
                </a:solidFill>
                <a:latin typeface="Arial"/>
                <a:ea typeface="Arial"/>
                <a:cs typeface="Arial"/>
                <a:sym typeface="Arial"/>
              </a:rPr>
              <a:t> the </a:t>
            </a:r>
            <a:r>
              <a:rPr b="0" i="0" lang="en-US" sz="2800" u="none" cap="none" strike="noStrike">
                <a:solidFill>
                  <a:schemeClr val="dk2"/>
                </a:solidFill>
                <a:latin typeface="Consolas"/>
                <a:ea typeface="Consolas"/>
                <a:cs typeface="Consolas"/>
                <a:sym typeface="Consolas"/>
              </a:rPr>
              <a:t>@</a:t>
            </a:r>
            <a:r>
              <a:rPr b="0" i="0" lang="en-US" sz="2800" u="none" cap="none" strike="noStrike">
                <a:solidFill>
                  <a:schemeClr val="dk2"/>
                </a:solidFill>
                <a:latin typeface="Arial"/>
                <a:ea typeface="Arial"/>
                <a:cs typeface="Arial"/>
                <a:sym typeface="Arial"/>
              </a:rPr>
              <a:t> symbol and may contain either no or many arguments to provide metadata for the following class or function</a:t>
            </a:r>
            <a:endParaRPr b="0" i="0" sz="2800" u="none" cap="none" strike="noStrike">
              <a:solidFill>
                <a:schemeClr val="dk2"/>
              </a:solidFill>
              <a:latin typeface="Arial"/>
              <a:ea typeface="Arial"/>
              <a:cs typeface="Arial"/>
              <a:sym typeface="Arial"/>
            </a:endParaRPr>
          </a:p>
          <a:p>
            <a:pPr indent="0" lvl="0" marL="0" marR="0" rtl="0" algn="l">
              <a:spcBef>
                <a:spcPts val="560"/>
              </a:spcBef>
              <a:spcAft>
                <a:spcPts val="0"/>
              </a:spcAft>
              <a:buNone/>
            </a:pPr>
            <a:r>
              <a:t/>
            </a:r>
            <a:endParaRPr/>
          </a:p>
        </p:txBody>
      </p:sp>
      <p:sp>
        <p:nvSpPr>
          <p:cNvPr id="229" name="Google Shape;229;p17"/>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Modules</a:t>
            </a:r>
            <a:endParaRPr/>
          </a:p>
        </p:txBody>
      </p:sp>
      <p:sp>
        <p:nvSpPr>
          <p:cNvPr id="235" name="Google Shape;235;p18"/>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560"/>
              </a:spcBef>
              <a:spcAft>
                <a:spcPts val="0"/>
              </a:spcAft>
              <a:buClr>
                <a:schemeClr val="accent1"/>
              </a:buClr>
              <a:buSzPts val="2800"/>
              <a:buFont typeface="Arial"/>
              <a:buChar char="•"/>
            </a:pPr>
            <a:r>
              <a:rPr lang="en-US"/>
              <a:t>Modules are a great way to organize everything created in an application and extend it with capabilities from external libraries </a:t>
            </a:r>
            <a:endParaRPr/>
          </a:p>
          <a:p>
            <a:pPr indent="0" lvl="0" marL="342900" rtl="0" algn="l">
              <a:spcBef>
                <a:spcPts val="560"/>
              </a:spcBef>
              <a:spcAft>
                <a:spcPts val="0"/>
              </a:spcAft>
              <a:buNone/>
            </a:pPr>
            <a:r>
              <a:t/>
            </a:r>
            <a:endParaRPr/>
          </a:p>
          <a:p>
            <a:pPr indent="-342900" lvl="0" marL="342900" marR="0" rtl="0" algn="l">
              <a:spcBef>
                <a:spcPts val="0"/>
              </a:spcBef>
              <a:spcAft>
                <a:spcPts val="0"/>
              </a:spcAft>
              <a:buClr>
                <a:schemeClr val="accent1"/>
              </a:buClr>
              <a:buSzPts val="2800"/>
              <a:buFont typeface="Arial"/>
              <a:buChar char="•"/>
            </a:pPr>
            <a:r>
              <a:rPr b="0" i="0" lang="en-US" sz="2800" u="none" cap="none" strike="noStrike">
                <a:solidFill>
                  <a:schemeClr val="dk2"/>
                </a:solidFill>
                <a:latin typeface="Arial"/>
                <a:ea typeface="Arial"/>
                <a:cs typeface="Arial"/>
                <a:sym typeface="Arial"/>
              </a:rPr>
              <a:t>The Angular module configures the dependency injector and the compiler, and helps organize related code in the application</a:t>
            </a:r>
            <a:endParaRPr/>
          </a:p>
          <a:p>
            <a:pPr indent="0" lvl="0" marL="342900" marR="0" rtl="0" algn="l">
              <a:spcBef>
                <a:spcPts val="560"/>
              </a:spcBef>
              <a:spcAft>
                <a:spcPts val="0"/>
              </a:spcAft>
              <a:buNone/>
            </a:pPr>
            <a:r>
              <a:t/>
            </a:r>
            <a:endParaRPr/>
          </a:p>
          <a:p>
            <a:pPr indent="-342900" lvl="0" marL="342900" marR="0" rtl="0" algn="l">
              <a:spcBef>
                <a:spcPts val="560"/>
              </a:spcBef>
              <a:spcAft>
                <a:spcPts val="0"/>
              </a:spcAft>
              <a:buClr>
                <a:schemeClr val="accent1"/>
              </a:buClr>
              <a:buSzPts val="2800"/>
              <a:buFont typeface="Arial"/>
              <a:buChar char="•"/>
            </a:pPr>
            <a:r>
              <a:rPr b="0" i="0" lang="en-US" sz="2800" u="none" cap="none" strike="noStrike">
                <a:solidFill>
                  <a:schemeClr val="dk2"/>
                </a:solidFill>
                <a:latin typeface="Arial"/>
                <a:ea typeface="Arial"/>
                <a:cs typeface="Arial"/>
                <a:sym typeface="Arial"/>
              </a:rPr>
              <a:t>A module class is denoted by the @NgModule decorator </a:t>
            </a:r>
            <a:endParaRPr b="0" i="0" sz="2800" u="none" cap="none" strike="noStrike">
              <a:solidFill>
                <a:schemeClr val="dk2"/>
              </a:solidFill>
              <a:latin typeface="Arial"/>
              <a:ea typeface="Arial"/>
              <a:cs typeface="Arial"/>
              <a:sym typeface="Arial"/>
            </a:endParaRPr>
          </a:p>
          <a:p>
            <a:pPr indent="0" lvl="0" marL="342900" marR="0" rtl="0" algn="l">
              <a:spcBef>
                <a:spcPts val="560"/>
              </a:spcBef>
              <a:spcAft>
                <a:spcPts val="0"/>
              </a:spcAft>
              <a:buNone/>
            </a:pPr>
            <a:r>
              <a:t/>
            </a:r>
            <a:endParaRPr/>
          </a:p>
          <a:p>
            <a:pPr indent="-165100" lvl="0" marL="342900" marR="0" rtl="0" algn="l">
              <a:spcBef>
                <a:spcPts val="560"/>
              </a:spcBef>
              <a:spcAft>
                <a:spcPts val="0"/>
              </a:spcAft>
              <a:buClr>
                <a:schemeClr val="accent1"/>
              </a:buClr>
              <a:buSzPts val="2800"/>
              <a:buFont typeface="Arial"/>
              <a:buNone/>
            </a:pPr>
            <a:r>
              <a:t/>
            </a:r>
            <a:endParaRPr b="0" i="0" sz="2800" u="none" cap="none" strike="noStrike">
              <a:solidFill>
                <a:schemeClr val="dk2"/>
              </a:solidFill>
              <a:latin typeface="Arial"/>
              <a:ea typeface="Arial"/>
              <a:cs typeface="Arial"/>
              <a:sym typeface="Arial"/>
            </a:endParaRPr>
          </a:p>
          <a:p>
            <a:pPr indent="-165100" lvl="0" marL="342900" marR="0" rtl="0" algn="l">
              <a:spcBef>
                <a:spcPts val="560"/>
              </a:spcBef>
              <a:spcAft>
                <a:spcPts val="0"/>
              </a:spcAft>
              <a:buClr>
                <a:schemeClr val="accent1"/>
              </a:buClr>
              <a:buSzPts val="2800"/>
              <a:buFont typeface="Arial"/>
              <a:buNone/>
            </a:pPr>
            <a:r>
              <a:t/>
            </a:r>
            <a:endParaRPr b="0" i="0" sz="2800" u="none" cap="none" strike="noStrike">
              <a:solidFill>
                <a:schemeClr val="dk2"/>
              </a:solidFill>
              <a:latin typeface="Arial"/>
              <a:ea typeface="Arial"/>
              <a:cs typeface="Arial"/>
              <a:sym typeface="Arial"/>
            </a:endParaRPr>
          </a:p>
        </p:txBody>
      </p:sp>
      <p:sp>
        <p:nvSpPr>
          <p:cNvPr id="236" name="Google Shape;236;p18"/>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@NgModule</a:t>
            </a:r>
            <a:endParaRPr b="1" i="0" sz="2400" u="none" cap="none" strike="noStrike">
              <a:solidFill>
                <a:schemeClr val="lt1"/>
              </a:solidFill>
              <a:latin typeface="Arial"/>
              <a:ea typeface="Arial"/>
              <a:cs typeface="Arial"/>
              <a:sym typeface="Arial"/>
            </a:endParaRPr>
          </a:p>
        </p:txBody>
      </p:sp>
      <p:sp>
        <p:nvSpPr>
          <p:cNvPr id="242" name="Google Shape;242;p19"/>
          <p:cNvSpPr txBox="1"/>
          <p:nvPr>
            <p:ph idx="1" type="body"/>
          </p:nvPr>
        </p:nvSpPr>
        <p:spPr>
          <a:xfrm>
            <a:off x="380010" y="1445221"/>
            <a:ext cx="8384100" cy="4526100"/>
          </a:xfrm>
          <a:prstGeom prst="rect">
            <a:avLst/>
          </a:prstGeom>
          <a:noFill/>
          <a:ln>
            <a:noFill/>
          </a:ln>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Decorator placed above a module declaration</a:t>
            </a:r>
            <a:endParaRPr/>
          </a:p>
          <a:p>
            <a:pPr indent="0" lvl="0" marL="457200" rtl="0" algn="l">
              <a:spcBef>
                <a:spcPts val="560"/>
              </a:spcBef>
              <a:spcAft>
                <a:spcPts val="0"/>
              </a:spcAft>
              <a:buNone/>
            </a:pPr>
            <a:r>
              <a:t/>
            </a:r>
            <a:endParaRPr/>
          </a:p>
          <a:p>
            <a:pPr indent="-406400" lvl="0" marL="457200" rtl="0" algn="l">
              <a:spcBef>
                <a:spcPts val="560"/>
              </a:spcBef>
              <a:spcAft>
                <a:spcPts val="0"/>
              </a:spcAft>
              <a:buSzPts val="2800"/>
              <a:buChar char="•"/>
            </a:pPr>
            <a:r>
              <a:rPr lang="en-US"/>
              <a:t>Takes a metadata object that describes how to compile a component’s template and how to create an injector at runtime</a:t>
            </a:r>
            <a:endParaRPr/>
          </a:p>
          <a:p>
            <a:pPr indent="0" lvl="0" marL="457200" rtl="0" algn="l">
              <a:spcBef>
                <a:spcPts val="560"/>
              </a:spcBef>
              <a:spcAft>
                <a:spcPts val="0"/>
              </a:spcAft>
              <a:buNone/>
            </a:pPr>
            <a:r>
              <a:t/>
            </a:r>
            <a:endParaRPr/>
          </a:p>
          <a:p>
            <a:pPr indent="-406400" lvl="0" marL="457200" rtl="0" algn="l">
              <a:spcBef>
                <a:spcPts val="560"/>
              </a:spcBef>
              <a:spcAft>
                <a:spcPts val="0"/>
              </a:spcAft>
              <a:buSzPts val="2800"/>
              <a:buChar char="•"/>
            </a:pPr>
            <a:r>
              <a:rPr lang="en-US"/>
              <a:t>It does this by identifying module components, services, directives, and pipes, as well as any other external module used in the application</a:t>
            </a:r>
            <a:endParaRPr/>
          </a:p>
        </p:txBody>
      </p:sp>
      <p:sp>
        <p:nvSpPr>
          <p:cNvPr id="243" name="Google Shape;243;p19"/>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@NgModule (continued)</a:t>
            </a:r>
            <a:endParaRPr b="1" i="0" sz="2400" u="none" cap="none" strike="noStrike">
              <a:solidFill>
                <a:schemeClr val="lt1"/>
              </a:solidFill>
              <a:latin typeface="Arial"/>
              <a:ea typeface="Arial"/>
              <a:cs typeface="Arial"/>
              <a:sym typeface="Arial"/>
            </a:endParaRPr>
          </a:p>
        </p:txBody>
      </p:sp>
      <p:sp>
        <p:nvSpPr>
          <p:cNvPr id="249" name="Google Shape;249;p20"/>
          <p:cNvSpPr txBox="1"/>
          <p:nvPr>
            <p:ph idx="1" type="body"/>
          </p:nvPr>
        </p:nvSpPr>
        <p:spPr>
          <a:xfrm>
            <a:off x="380005" y="1445225"/>
            <a:ext cx="3778500" cy="45261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1800">
                <a:solidFill>
                  <a:srgbClr val="0088CC"/>
                </a:solidFill>
                <a:latin typeface="Verdana"/>
                <a:ea typeface="Verdana"/>
                <a:cs typeface="Verdana"/>
                <a:sym typeface="Verdana"/>
              </a:rPr>
              <a:t>@NgModule</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declarations</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endParaRPr sz="1800">
              <a:solidFill>
                <a:schemeClr val="dk1"/>
              </a:solidFill>
              <a:latin typeface="Verdana"/>
              <a:ea typeface="Verdana"/>
              <a:cs typeface="Verdana"/>
              <a:sym typeface="Verdana"/>
            </a:endParaRPr>
          </a:p>
          <a:p>
            <a:pPr indent="0" lvl="0" marL="0" rtl="0" algn="l">
              <a:spcBef>
                <a:spcPts val="560"/>
              </a:spcBef>
              <a:spcAft>
                <a:spcPts val="0"/>
              </a:spcAft>
              <a:buNone/>
            </a:pP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Ap</a:t>
            </a:r>
            <a:r>
              <a:rPr lang="en-US" sz="1800">
                <a:solidFill>
                  <a:srgbClr val="FF0000"/>
                </a:solidFill>
                <a:latin typeface="Verdana"/>
                <a:ea typeface="Verdana"/>
                <a:cs typeface="Verdana"/>
                <a:sym typeface="Verdana"/>
              </a:rPr>
              <a:t>pComponent</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ItemDirectoryComponent</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ItemDisplayPipe</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imports</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BrowserModule,</a:t>
            </a:r>
            <a:br>
              <a:rPr lang="en-US" sz="1800">
                <a:solidFill>
                  <a:srgbClr val="FF0000"/>
                </a:solidFill>
                <a:latin typeface="Verdana"/>
                <a:ea typeface="Verdana"/>
                <a:cs typeface="Verdana"/>
                <a:sym typeface="Verdana"/>
              </a:rPr>
            </a:br>
            <a:r>
              <a:rPr lang="en-US" sz="1800">
                <a:solidFill>
                  <a:srgbClr val="FF0000"/>
                </a:solidFill>
                <a:latin typeface="Verdana"/>
                <a:ea typeface="Verdana"/>
                <a:cs typeface="Verdana"/>
                <a:sym typeface="Verdana"/>
              </a:rPr>
              <a:t>    	FormsModule,</a:t>
            </a:r>
            <a:br>
              <a:rPr lang="en-US" sz="1800">
                <a:solidFill>
                  <a:srgbClr val="FF0000"/>
                </a:solidFill>
                <a:latin typeface="Verdana"/>
                <a:ea typeface="Verdana"/>
                <a:cs typeface="Verdana"/>
                <a:sym typeface="Verdana"/>
              </a:rPr>
            </a:br>
            <a:r>
              <a:rPr lang="en-US" sz="1800">
                <a:solidFill>
                  <a:srgbClr val="FF0000"/>
                </a:solidFill>
                <a:latin typeface="Verdana"/>
                <a:ea typeface="Verdana"/>
                <a:cs typeface="Verdana"/>
                <a:sym typeface="Verdana"/>
              </a:rPr>
              <a:t>    	HttpClientModule</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providers</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endParaRPr sz="1800">
              <a:solidFill>
                <a:srgbClr val="666600"/>
              </a:solidFill>
              <a:latin typeface="Verdana"/>
              <a:ea typeface="Verdana"/>
              <a:cs typeface="Verdana"/>
              <a:sym typeface="Verdana"/>
            </a:endParaRPr>
          </a:p>
          <a:p>
            <a:pPr indent="0" lvl="0" marL="0" rtl="0" algn="l">
              <a:spcBef>
                <a:spcPts val="560"/>
              </a:spcBef>
              <a:spcAft>
                <a:spcPts val="0"/>
              </a:spcAft>
              <a:buNone/>
            </a:pPr>
            <a:r>
              <a:rPr lang="en-US" sz="1800">
                <a:solidFill>
                  <a:srgbClr val="666600"/>
                </a:solidFill>
                <a:latin typeface="Verdana"/>
                <a:ea typeface="Verdana"/>
                <a:cs typeface="Verdana"/>
                <a:sym typeface="Verdana"/>
              </a:rPr>
              <a:t>    	</a:t>
            </a:r>
            <a:r>
              <a:rPr lang="en-US" sz="1800">
                <a:solidFill>
                  <a:srgbClr val="FF0000"/>
                </a:solidFill>
                <a:latin typeface="Verdana"/>
                <a:ea typeface="Verdana"/>
                <a:cs typeface="Verdana"/>
                <a:sym typeface="Verdana"/>
              </a:rPr>
              <a:t>ItemService</a:t>
            </a:r>
            <a:endParaRPr sz="1800">
              <a:solidFill>
                <a:srgbClr val="666600"/>
              </a:solidFill>
              <a:latin typeface="Verdana"/>
              <a:ea typeface="Verdana"/>
              <a:cs typeface="Verdana"/>
              <a:sym typeface="Verdana"/>
            </a:endParaRPr>
          </a:p>
          <a:p>
            <a:pPr indent="0" lvl="0" marL="0" rtl="0" algn="l">
              <a:spcBef>
                <a:spcPts val="560"/>
              </a:spcBef>
              <a:spcAft>
                <a:spcPts val="0"/>
              </a:spcAft>
              <a:buNone/>
            </a:pPr>
            <a:r>
              <a:rPr lang="en-US" sz="1800">
                <a:solidFill>
                  <a:srgbClr val="666600"/>
                </a:solidFill>
                <a:latin typeface="Verdana"/>
                <a:ea typeface="Verdana"/>
                <a:cs typeface="Verdana"/>
                <a:sym typeface="Verdana"/>
              </a:rPr>
              <a:t>  ],</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bootstrap</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r>
              <a:rPr lang="en-US" sz="1800">
                <a:solidFill>
                  <a:srgbClr val="FF0000"/>
                </a:solidFill>
                <a:latin typeface="Verdana"/>
                <a:ea typeface="Verdana"/>
                <a:cs typeface="Verdana"/>
                <a:sym typeface="Verdana"/>
              </a:rPr>
              <a:t>AppComponent</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rgbClr val="0000FF"/>
                </a:solidFill>
                <a:latin typeface="Verdana"/>
                <a:ea typeface="Verdana"/>
                <a:cs typeface="Verdana"/>
                <a:sym typeface="Verdana"/>
              </a:rPr>
              <a:t>export</a:t>
            </a:r>
            <a:r>
              <a:rPr lang="en-US" sz="1800">
                <a:solidFill>
                  <a:schemeClr val="dk1"/>
                </a:solidFill>
                <a:latin typeface="Verdana"/>
                <a:ea typeface="Verdana"/>
                <a:cs typeface="Verdana"/>
                <a:sym typeface="Verdana"/>
              </a:rPr>
              <a:t> </a:t>
            </a:r>
            <a:r>
              <a:rPr lang="en-US" sz="1800">
                <a:solidFill>
                  <a:srgbClr val="0000FF"/>
                </a:solidFill>
                <a:latin typeface="Verdana"/>
                <a:ea typeface="Verdana"/>
                <a:cs typeface="Verdana"/>
                <a:sym typeface="Verdana"/>
              </a:rPr>
              <a:t>class</a:t>
            </a: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AppModule</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endParaRPr sz="1800"/>
          </a:p>
        </p:txBody>
      </p:sp>
      <p:sp>
        <p:nvSpPr>
          <p:cNvPr id="250" name="Google Shape;250;p20"/>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
        <p:nvSpPr>
          <p:cNvPr id="251" name="Google Shape;251;p20"/>
          <p:cNvSpPr txBox="1"/>
          <p:nvPr/>
        </p:nvSpPr>
        <p:spPr>
          <a:xfrm>
            <a:off x="5137075" y="1361325"/>
            <a:ext cx="3133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txBox="1"/>
          <p:nvPr/>
        </p:nvSpPr>
        <p:spPr>
          <a:xfrm>
            <a:off x="4572000" y="1361325"/>
            <a:ext cx="40068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134F5C"/>
                </a:solidFill>
              </a:rPr>
              <a:t>@NgModule takes a metadata object with four important properties</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p:txBody>
      </p:sp>
      <p:cxnSp>
        <p:nvCxnSpPr>
          <p:cNvPr id="253" name="Google Shape;253;p20"/>
          <p:cNvCxnSpPr/>
          <p:nvPr/>
        </p:nvCxnSpPr>
        <p:spPr>
          <a:xfrm flipH="1">
            <a:off x="2191200" y="1621775"/>
            <a:ext cx="2380800" cy="864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0"/>
          <p:cNvSpPr/>
          <p:nvPr/>
        </p:nvSpPr>
        <p:spPr>
          <a:xfrm>
            <a:off x="4515750" y="2200600"/>
            <a:ext cx="99900" cy="7983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txBox="1"/>
          <p:nvPr/>
        </p:nvSpPr>
        <p:spPr>
          <a:xfrm>
            <a:off x="4583425" y="2262600"/>
            <a:ext cx="46230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134F5C"/>
                </a:solidFill>
              </a:rPr>
              <a:t>declarations</a:t>
            </a:r>
            <a:r>
              <a:rPr lang="en-US" sz="1600">
                <a:solidFill>
                  <a:srgbClr val="134F5C"/>
                </a:solidFill>
              </a:rPr>
              <a:t> identifies components, decorators, and pipes within the applications</a:t>
            </a:r>
            <a:endParaRPr/>
          </a:p>
        </p:txBody>
      </p:sp>
      <p:sp>
        <p:nvSpPr>
          <p:cNvPr id="256" name="Google Shape;256;p20"/>
          <p:cNvSpPr/>
          <p:nvPr/>
        </p:nvSpPr>
        <p:spPr>
          <a:xfrm>
            <a:off x="4515750" y="3600716"/>
            <a:ext cx="99900" cy="7983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txBox="1"/>
          <p:nvPr/>
        </p:nvSpPr>
        <p:spPr>
          <a:xfrm>
            <a:off x="4621625" y="3483566"/>
            <a:ext cx="44442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134F5C"/>
              </a:solidFill>
            </a:endParaRPr>
          </a:p>
          <a:p>
            <a:pPr indent="0" lvl="0" marL="0" rtl="0" algn="l">
              <a:spcBef>
                <a:spcPts val="0"/>
              </a:spcBef>
              <a:spcAft>
                <a:spcPts val="0"/>
              </a:spcAft>
              <a:buClr>
                <a:schemeClr val="dk1"/>
              </a:buClr>
              <a:buSzPts val="1100"/>
              <a:buFont typeface="Arial"/>
              <a:buNone/>
            </a:pPr>
            <a:r>
              <a:rPr b="1" lang="en-US" sz="1600">
                <a:solidFill>
                  <a:srgbClr val="134F5C"/>
                </a:solidFill>
              </a:rPr>
              <a:t>imports</a:t>
            </a:r>
            <a:r>
              <a:rPr lang="en-US" sz="1600">
                <a:solidFill>
                  <a:srgbClr val="134F5C"/>
                </a:solidFill>
              </a:rPr>
              <a:t> identifies any other imported modules </a:t>
            </a:r>
            <a:endParaRPr sz="1600">
              <a:solidFill>
                <a:srgbClr val="134F5C"/>
              </a:solidFill>
            </a:endParaRPr>
          </a:p>
          <a:p>
            <a:pPr indent="0" lvl="0" marL="0" rtl="0" algn="l">
              <a:spcBef>
                <a:spcPts val="0"/>
              </a:spcBef>
              <a:spcAft>
                <a:spcPts val="0"/>
              </a:spcAft>
              <a:buClr>
                <a:schemeClr val="dk1"/>
              </a:buClr>
              <a:buSzPts val="1100"/>
              <a:buFont typeface="Arial"/>
              <a:buNone/>
            </a:pPr>
            <a:r>
              <a:t/>
            </a:r>
            <a:endParaRPr b="1" sz="1600">
              <a:solidFill>
                <a:srgbClr val="134F5C"/>
              </a:solidFill>
            </a:endParaRPr>
          </a:p>
          <a:p>
            <a:pPr indent="0" lvl="0" marL="0" rtl="0" algn="l">
              <a:spcBef>
                <a:spcPts val="0"/>
              </a:spcBef>
              <a:spcAft>
                <a:spcPts val="0"/>
              </a:spcAft>
              <a:buClr>
                <a:schemeClr val="dk1"/>
              </a:buClr>
              <a:buSzPts val="1100"/>
              <a:buFont typeface="Arial"/>
              <a:buNone/>
            </a:pPr>
            <a:r>
              <a:t/>
            </a:r>
            <a:endParaRPr/>
          </a:p>
        </p:txBody>
      </p:sp>
      <p:sp>
        <p:nvSpPr>
          <p:cNvPr id="258" name="Google Shape;258;p20"/>
          <p:cNvSpPr txBox="1"/>
          <p:nvPr/>
        </p:nvSpPr>
        <p:spPr>
          <a:xfrm>
            <a:off x="4585975" y="4628875"/>
            <a:ext cx="40929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134F5C"/>
                </a:solidFill>
              </a:rPr>
              <a:t>providers</a:t>
            </a:r>
            <a:r>
              <a:rPr lang="en-US" sz="1600">
                <a:solidFill>
                  <a:srgbClr val="134F5C"/>
                </a:solidFill>
              </a:rPr>
              <a:t> identifies the service providers</a:t>
            </a:r>
            <a:endParaRPr sz="1600">
              <a:solidFill>
                <a:srgbClr val="134F5C"/>
              </a:solidFill>
            </a:endParaRPr>
          </a:p>
          <a:p>
            <a:pPr indent="0" lvl="0" marL="0" rtl="0" algn="l">
              <a:spcBef>
                <a:spcPts val="0"/>
              </a:spcBef>
              <a:spcAft>
                <a:spcPts val="0"/>
              </a:spcAft>
              <a:buClr>
                <a:schemeClr val="dk1"/>
              </a:buClr>
              <a:buSzPts val="1100"/>
              <a:buFont typeface="Arial"/>
              <a:buNone/>
            </a:pPr>
            <a:r>
              <a:t/>
            </a:r>
            <a:endParaRPr/>
          </a:p>
        </p:txBody>
      </p:sp>
      <p:sp>
        <p:nvSpPr>
          <p:cNvPr id="259" name="Google Shape;259;p20"/>
          <p:cNvSpPr txBox="1"/>
          <p:nvPr/>
        </p:nvSpPr>
        <p:spPr>
          <a:xfrm>
            <a:off x="4583425" y="5337150"/>
            <a:ext cx="44442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134F5C"/>
                </a:solidFill>
              </a:rPr>
              <a:t>bootstrap</a:t>
            </a:r>
            <a:r>
              <a:rPr lang="en-US" sz="1600">
                <a:solidFill>
                  <a:srgbClr val="134F5C"/>
                </a:solidFill>
              </a:rPr>
              <a:t> identifies the root component that angular creates and inserts into the index.html</a:t>
            </a:r>
            <a:endParaRPr sz="1600">
              <a:solidFill>
                <a:srgbClr val="134F5C"/>
              </a:solidFill>
            </a:endParaRPr>
          </a:p>
          <a:p>
            <a:pPr indent="0" lvl="0" marL="0" rtl="0" algn="l">
              <a:spcBef>
                <a:spcPts val="0"/>
              </a:spcBef>
              <a:spcAft>
                <a:spcPts val="0"/>
              </a:spcAft>
              <a:buClr>
                <a:schemeClr val="dk1"/>
              </a:buClr>
              <a:buSzPts val="1100"/>
              <a:buFont typeface="Arial"/>
              <a:buNone/>
            </a:pPr>
            <a:r>
              <a:t/>
            </a:r>
            <a:endParaRPr/>
          </a:p>
        </p:txBody>
      </p:sp>
      <p:cxnSp>
        <p:nvCxnSpPr>
          <p:cNvPr id="260" name="Google Shape;260;p20"/>
          <p:cNvCxnSpPr>
            <a:stCxn id="258" idx="1"/>
          </p:cNvCxnSpPr>
          <p:nvPr/>
        </p:nvCxnSpPr>
        <p:spPr>
          <a:xfrm flipH="1">
            <a:off x="2452375" y="4876075"/>
            <a:ext cx="2133600" cy="2853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20"/>
          <p:cNvCxnSpPr/>
          <p:nvPr/>
        </p:nvCxnSpPr>
        <p:spPr>
          <a:xfrm flipH="1">
            <a:off x="3721200" y="6337002"/>
            <a:ext cx="864900" cy="7800"/>
          </a:xfrm>
          <a:prstGeom prst="straightConnector1">
            <a:avLst/>
          </a:prstGeom>
          <a:noFill/>
          <a:ln cap="flat" cmpd="sng" w="9525">
            <a:solidFill>
              <a:schemeClr val="dk2"/>
            </a:solidFill>
            <a:prstDash val="solid"/>
            <a:round/>
            <a:headEnd len="med" w="med" type="none"/>
            <a:tailEnd len="med" w="med" type="triangle"/>
          </a:ln>
        </p:spPr>
      </p:cxnSp>
      <p:sp>
        <p:nvSpPr>
          <p:cNvPr id="262" name="Google Shape;262;p20"/>
          <p:cNvSpPr txBox="1"/>
          <p:nvPr/>
        </p:nvSpPr>
        <p:spPr>
          <a:xfrm>
            <a:off x="4586100" y="6121025"/>
            <a:ext cx="40068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solidFill>
                  <a:srgbClr val="134F5C"/>
                </a:solidFill>
              </a:rPr>
              <a:t>@NgModule decorates a class</a:t>
            </a:r>
            <a:endParaRPr sz="1600">
              <a:solidFill>
                <a:srgbClr val="134F5C"/>
              </a:solidFill>
            </a:endParaRPr>
          </a:p>
          <a:p>
            <a:pPr indent="0" lvl="0" marL="0" rtl="0" algn="l">
              <a:spcBef>
                <a:spcPts val="0"/>
              </a:spcBef>
              <a:spcAft>
                <a:spcPts val="0"/>
              </a:spcAft>
              <a:buNone/>
            </a:pPr>
            <a:r>
              <a:t/>
            </a:r>
            <a:endParaRPr/>
          </a:p>
        </p:txBody>
      </p:sp>
      <p:sp>
        <p:nvSpPr>
          <p:cNvPr id="263" name="Google Shape;263;p20"/>
          <p:cNvSpPr txBox="1"/>
          <p:nvPr>
            <p:ph idx="1" type="body"/>
          </p:nvPr>
        </p:nvSpPr>
        <p:spPr>
          <a:xfrm>
            <a:off x="380005" y="1449088"/>
            <a:ext cx="3778500" cy="45261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1800">
                <a:solidFill>
                  <a:srgbClr val="0088CC"/>
                </a:solidFill>
                <a:latin typeface="Verdana"/>
                <a:ea typeface="Verdana"/>
                <a:cs typeface="Verdana"/>
                <a:sym typeface="Verdana"/>
              </a:rPr>
              <a:t>@NgModule</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declarations</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endParaRPr sz="1800">
              <a:solidFill>
                <a:schemeClr val="dk1"/>
              </a:solidFill>
              <a:latin typeface="Verdana"/>
              <a:ea typeface="Verdana"/>
              <a:cs typeface="Verdana"/>
              <a:sym typeface="Verdana"/>
            </a:endParaRPr>
          </a:p>
          <a:p>
            <a:pPr indent="0" lvl="0" marL="0" rtl="0" algn="l">
              <a:spcBef>
                <a:spcPts val="560"/>
              </a:spcBef>
              <a:spcAft>
                <a:spcPts val="0"/>
              </a:spcAft>
              <a:buNone/>
            </a:pP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AppComponent</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ItemDirectoryComponent</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ItemDisplayPipe</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imports</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BrowserModule,</a:t>
            </a:r>
            <a:br>
              <a:rPr lang="en-US" sz="1800">
                <a:solidFill>
                  <a:srgbClr val="FF0000"/>
                </a:solidFill>
                <a:latin typeface="Verdana"/>
                <a:ea typeface="Verdana"/>
                <a:cs typeface="Verdana"/>
                <a:sym typeface="Verdana"/>
              </a:rPr>
            </a:br>
            <a:r>
              <a:rPr lang="en-US" sz="1800">
                <a:solidFill>
                  <a:srgbClr val="FF0000"/>
                </a:solidFill>
                <a:latin typeface="Verdana"/>
                <a:ea typeface="Verdana"/>
                <a:cs typeface="Verdana"/>
                <a:sym typeface="Verdana"/>
              </a:rPr>
              <a:t>    	FormsModule,</a:t>
            </a:r>
            <a:br>
              <a:rPr lang="en-US" sz="1800">
                <a:solidFill>
                  <a:srgbClr val="FF0000"/>
                </a:solidFill>
                <a:latin typeface="Verdana"/>
                <a:ea typeface="Verdana"/>
                <a:cs typeface="Verdana"/>
                <a:sym typeface="Verdana"/>
              </a:rPr>
            </a:br>
            <a:r>
              <a:rPr lang="en-US" sz="1800">
                <a:solidFill>
                  <a:srgbClr val="FF0000"/>
                </a:solidFill>
                <a:latin typeface="Verdana"/>
                <a:ea typeface="Verdana"/>
                <a:cs typeface="Verdana"/>
                <a:sym typeface="Verdana"/>
              </a:rPr>
              <a:t>    	HttpClientModule</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providers</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endParaRPr sz="1800">
              <a:solidFill>
                <a:srgbClr val="666600"/>
              </a:solidFill>
              <a:latin typeface="Verdana"/>
              <a:ea typeface="Verdana"/>
              <a:cs typeface="Verdana"/>
              <a:sym typeface="Verdana"/>
            </a:endParaRPr>
          </a:p>
          <a:p>
            <a:pPr indent="0" lvl="0" marL="0" rtl="0" algn="l">
              <a:spcBef>
                <a:spcPts val="560"/>
              </a:spcBef>
              <a:spcAft>
                <a:spcPts val="0"/>
              </a:spcAft>
              <a:buNone/>
            </a:pPr>
            <a:r>
              <a:rPr lang="en-US" sz="1800">
                <a:solidFill>
                  <a:srgbClr val="666600"/>
                </a:solidFill>
                <a:latin typeface="Verdana"/>
                <a:ea typeface="Verdana"/>
                <a:cs typeface="Verdana"/>
                <a:sym typeface="Verdana"/>
              </a:rPr>
              <a:t>    	</a:t>
            </a:r>
            <a:r>
              <a:rPr lang="en-US" sz="1800">
                <a:solidFill>
                  <a:srgbClr val="FF0000"/>
                </a:solidFill>
                <a:latin typeface="Verdana"/>
                <a:ea typeface="Verdana"/>
                <a:cs typeface="Verdana"/>
                <a:sym typeface="Verdana"/>
              </a:rPr>
              <a:t>ItemService</a:t>
            </a:r>
            <a:endParaRPr sz="1800">
              <a:solidFill>
                <a:srgbClr val="666600"/>
              </a:solidFill>
              <a:latin typeface="Verdana"/>
              <a:ea typeface="Verdana"/>
              <a:cs typeface="Verdana"/>
              <a:sym typeface="Verdana"/>
            </a:endParaRPr>
          </a:p>
          <a:p>
            <a:pPr indent="0" lvl="0" marL="0" rtl="0" algn="l">
              <a:spcBef>
                <a:spcPts val="560"/>
              </a:spcBef>
              <a:spcAft>
                <a:spcPts val="0"/>
              </a:spcAft>
              <a:buNone/>
            </a:pPr>
            <a:r>
              <a:rPr lang="en-US" sz="1800">
                <a:solidFill>
                  <a:srgbClr val="666600"/>
                </a:solidFill>
                <a:latin typeface="Verdana"/>
                <a:ea typeface="Verdana"/>
                <a:cs typeface="Verdana"/>
                <a:sym typeface="Verdana"/>
              </a:rPr>
              <a:t>  ],</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  bootstrap</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r>
              <a:rPr lang="en-US" sz="1800">
                <a:solidFill>
                  <a:srgbClr val="FF0000"/>
                </a:solidFill>
                <a:latin typeface="Verdana"/>
                <a:ea typeface="Verdana"/>
                <a:cs typeface="Verdana"/>
                <a:sym typeface="Verdana"/>
              </a:rPr>
              <a:t>AppComponent</a:t>
            </a: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rgbClr val="666600"/>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rgbClr val="0000FF"/>
                </a:solidFill>
                <a:latin typeface="Verdana"/>
                <a:ea typeface="Verdana"/>
                <a:cs typeface="Verdana"/>
                <a:sym typeface="Verdana"/>
              </a:rPr>
              <a:t>export</a:t>
            </a:r>
            <a:r>
              <a:rPr lang="en-US" sz="1800">
                <a:solidFill>
                  <a:schemeClr val="dk1"/>
                </a:solidFill>
                <a:latin typeface="Verdana"/>
                <a:ea typeface="Verdana"/>
                <a:cs typeface="Verdana"/>
                <a:sym typeface="Verdana"/>
              </a:rPr>
              <a:t> </a:t>
            </a:r>
            <a:r>
              <a:rPr lang="en-US" sz="1800">
                <a:solidFill>
                  <a:srgbClr val="0000FF"/>
                </a:solidFill>
                <a:latin typeface="Verdana"/>
                <a:ea typeface="Verdana"/>
                <a:cs typeface="Verdana"/>
                <a:sym typeface="Verdana"/>
              </a:rPr>
              <a:t>class</a:t>
            </a:r>
            <a:r>
              <a:rPr lang="en-US" sz="1800">
                <a:solidFill>
                  <a:schemeClr val="dk1"/>
                </a:solidFill>
                <a:latin typeface="Verdana"/>
                <a:ea typeface="Verdana"/>
                <a:cs typeface="Verdana"/>
                <a:sym typeface="Verdana"/>
              </a:rPr>
              <a:t> </a:t>
            </a:r>
            <a:r>
              <a:rPr lang="en-US" sz="1800">
                <a:solidFill>
                  <a:srgbClr val="FF0000"/>
                </a:solidFill>
                <a:latin typeface="Verdana"/>
                <a:ea typeface="Verdana"/>
                <a:cs typeface="Verdana"/>
                <a:sym typeface="Verdana"/>
              </a:rPr>
              <a:t>AppModule</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r>
              <a:rPr lang="en-US" sz="1800">
                <a:solidFill>
                  <a:schemeClr val="dk1"/>
                </a:solidFill>
                <a:latin typeface="Verdana"/>
                <a:ea typeface="Verdana"/>
                <a:cs typeface="Verdana"/>
                <a:sym typeface="Verdana"/>
              </a:rPr>
              <a:t> </a:t>
            </a:r>
            <a:r>
              <a:rPr lang="en-US" sz="1800">
                <a:solidFill>
                  <a:srgbClr val="666600"/>
                </a:solidFill>
                <a:latin typeface="Verdana"/>
                <a:ea typeface="Verdana"/>
                <a:cs typeface="Verdana"/>
                <a:sym typeface="Verdana"/>
              </a:rPr>
              <a:t>}</a:t>
            </a:r>
            <a:endParaRPr sz="1800"/>
          </a:p>
        </p:txBody>
      </p:sp>
      <p:sp>
        <p:nvSpPr>
          <p:cNvPr id="264" name="Google Shape;264;p20"/>
          <p:cNvSpPr txBox="1"/>
          <p:nvPr/>
        </p:nvSpPr>
        <p:spPr>
          <a:xfrm>
            <a:off x="4572000" y="1365188"/>
            <a:ext cx="40068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134F5C"/>
                </a:solidFill>
              </a:rPr>
              <a:t>@NgModule takes a metadata object with four important properties</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a:p>
            <a:pPr indent="0" lvl="0" marL="0" rtl="0" algn="l">
              <a:spcBef>
                <a:spcPts val="0"/>
              </a:spcBef>
              <a:spcAft>
                <a:spcPts val="0"/>
              </a:spcAft>
              <a:buNone/>
            </a:pPr>
            <a:r>
              <a:t/>
            </a:r>
            <a:endParaRPr sz="1600">
              <a:solidFill>
                <a:srgbClr val="134F5C"/>
              </a:solidFill>
            </a:endParaRPr>
          </a:p>
        </p:txBody>
      </p:sp>
      <p:cxnSp>
        <p:nvCxnSpPr>
          <p:cNvPr id="265" name="Google Shape;265;p20"/>
          <p:cNvCxnSpPr/>
          <p:nvPr/>
        </p:nvCxnSpPr>
        <p:spPr>
          <a:xfrm flipH="1">
            <a:off x="2191200" y="1625638"/>
            <a:ext cx="2380800" cy="864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20"/>
          <p:cNvSpPr txBox="1"/>
          <p:nvPr/>
        </p:nvSpPr>
        <p:spPr>
          <a:xfrm>
            <a:off x="4583425" y="2266463"/>
            <a:ext cx="46230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134F5C"/>
                </a:solidFill>
              </a:rPr>
              <a:t>declarations</a:t>
            </a:r>
            <a:r>
              <a:rPr lang="en-US" sz="1600">
                <a:solidFill>
                  <a:srgbClr val="134F5C"/>
                </a:solidFill>
              </a:rPr>
              <a:t> identifies components, decorators, and pipes within the applications</a:t>
            </a:r>
            <a:endParaRPr/>
          </a:p>
        </p:txBody>
      </p:sp>
      <p:sp>
        <p:nvSpPr>
          <p:cNvPr id="267" name="Google Shape;267;p20"/>
          <p:cNvSpPr/>
          <p:nvPr/>
        </p:nvSpPr>
        <p:spPr>
          <a:xfrm>
            <a:off x="4515750" y="3604578"/>
            <a:ext cx="99900" cy="7983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txBox="1"/>
          <p:nvPr/>
        </p:nvSpPr>
        <p:spPr>
          <a:xfrm>
            <a:off x="4621625" y="3487428"/>
            <a:ext cx="44442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134F5C"/>
              </a:solidFill>
            </a:endParaRPr>
          </a:p>
          <a:p>
            <a:pPr indent="0" lvl="0" marL="0" rtl="0" algn="l">
              <a:spcBef>
                <a:spcPts val="0"/>
              </a:spcBef>
              <a:spcAft>
                <a:spcPts val="0"/>
              </a:spcAft>
              <a:buClr>
                <a:schemeClr val="dk1"/>
              </a:buClr>
              <a:buSzPts val="1100"/>
              <a:buFont typeface="Arial"/>
              <a:buNone/>
            </a:pPr>
            <a:r>
              <a:rPr b="1" lang="en-US" sz="1600">
                <a:solidFill>
                  <a:srgbClr val="134F5C"/>
                </a:solidFill>
              </a:rPr>
              <a:t>imports</a:t>
            </a:r>
            <a:r>
              <a:rPr lang="en-US" sz="1600">
                <a:solidFill>
                  <a:srgbClr val="134F5C"/>
                </a:solidFill>
              </a:rPr>
              <a:t> identifies any other imported modules </a:t>
            </a:r>
            <a:endParaRPr sz="1600">
              <a:solidFill>
                <a:srgbClr val="134F5C"/>
              </a:solidFill>
            </a:endParaRPr>
          </a:p>
          <a:p>
            <a:pPr indent="0" lvl="0" marL="0" rtl="0" algn="l">
              <a:spcBef>
                <a:spcPts val="0"/>
              </a:spcBef>
              <a:spcAft>
                <a:spcPts val="0"/>
              </a:spcAft>
              <a:buClr>
                <a:schemeClr val="dk1"/>
              </a:buClr>
              <a:buSzPts val="1100"/>
              <a:buFont typeface="Arial"/>
              <a:buNone/>
            </a:pPr>
            <a:r>
              <a:t/>
            </a:r>
            <a:endParaRPr b="1" sz="1600">
              <a:solidFill>
                <a:srgbClr val="134F5C"/>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Common Module imports</a:t>
            </a:r>
            <a:endParaRPr/>
          </a:p>
        </p:txBody>
      </p:sp>
      <p:sp>
        <p:nvSpPr>
          <p:cNvPr id="275" name="Google Shape;275;p21"/>
          <p:cNvSpPr txBox="1"/>
          <p:nvPr>
            <p:ph idx="1" type="body"/>
          </p:nvPr>
        </p:nvSpPr>
        <p:spPr>
          <a:xfrm>
            <a:off x="380010" y="1481446"/>
            <a:ext cx="83841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BrowserModule </a:t>
            </a:r>
            <a:endParaRPr/>
          </a:p>
          <a:p>
            <a:pPr indent="-381000" lvl="1" marL="914400" rtl="0" algn="l">
              <a:spcBef>
                <a:spcPts val="0"/>
              </a:spcBef>
              <a:spcAft>
                <a:spcPts val="0"/>
              </a:spcAft>
              <a:buSzPts val="2400"/>
              <a:buChar char="–"/>
            </a:pPr>
            <a:r>
              <a:rPr lang="en-US"/>
              <a:t>exports required infrastructure for all Angular apps</a:t>
            </a:r>
            <a:endParaRPr/>
          </a:p>
          <a:p>
            <a:pPr indent="-406400" lvl="0" marL="457200" rtl="0" algn="l">
              <a:spcBef>
                <a:spcPts val="0"/>
              </a:spcBef>
              <a:spcAft>
                <a:spcPts val="0"/>
              </a:spcAft>
              <a:buSzPts val="2800"/>
              <a:buChar char="•"/>
            </a:pPr>
            <a:r>
              <a:rPr lang="en-US"/>
              <a:t>FormsModule</a:t>
            </a:r>
            <a:endParaRPr/>
          </a:p>
          <a:p>
            <a:pPr indent="-381000" lvl="1" marL="914400" rtl="0" algn="l">
              <a:spcBef>
                <a:spcPts val="0"/>
              </a:spcBef>
              <a:spcAft>
                <a:spcPts val="0"/>
              </a:spcAft>
              <a:buSzPts val="2400"/>
              <a:buChar char="–"/>
            </a:pPr>
            <a:r>
              <a:rPr lang="en-US"/>
              <a:t>exports the required providers and directives for template-driven forms, most importantly, </a:t>
            </a:r>
            <a:r>
              <a:rPr i="1" lang="en-US"/>
              <a:t>NgModel</a:t>
            </a:r>
            <a:endParaRPr/>
          </a:p>
          <a:p>
            <a:pPr indent="-406400" lvl="0" marL="457200" rtl="0" algn="l">
              <a:spcBef>
                <a:spcPts val="0"/>
              </a:spcBef>
              <a:spcAft>
                <a:spcPts val="0"/>
              </a:spcAft>
              <a:buSzPts val="2800"/>
              <a:buChar char="•"/>
            </a:pPr>
            <a:r>
              <a:rPr lang="en-US"/>
              <a:t>HttpClientModule</a:t>
            </a:r>
            <a:endParaRPr/>
          </a:p>
          <a:p>
            <a:pPr indent="-381000" lvl="1" marL="914400" rtl="0" algn="l">
              <a:spcBef>
                <a:spcPts val="0"/>
              </a:spcBef>
              <a:spcAft>
                <a:spcPts val="0"/>
              </a:spcAft>
              <a:buSzPts val="2400"/>
              <a:buChar char="–"/>
            </a:pPr>
            <a:r>
              <a:rPr lang="en-US"/>
              <a:t>configures the dependency injector for </a:t>
            </a:r>
            <a:r>
              <a:rPr i="1" lang="en-US"/>
              <a:t>HttpClient</a:t>
            </a:r>
            <a:endParaRPr/>
          </a:p>
          <a:p>
            <a:pPr indent="-406400" lvl="0" marL="457200" rtl="0" algn="l">
              <a:spcBef>
                <a:spcPts val="0"/>
              </a:spcBef>
              <a:spcAft>
                <a:spcPts val="0"/>
              </a:spcAft>
              <a:buSzPts val="2800"/>
              <a:buChar char="•"/>
            </a:pPr>
            <a:r>
              <a:rPr lang="en-US"/>
              <a:t>RouterModule</a:t>
            </a:r>
            <a:endParaRPr/>
          </a:p>
          <a:p>
            <a:pPr indent="-381000" lvl="1" marL="914400" rtl="0" algn="l">
              <a:spcBef>
                <a:spcPts val="0"/>
              </a:spcBef>
              <a:spcAft>
                <a:spcPts val="0"/>
              </a:spcAft>
              <a:buSzPts val="2400"/>
              <a:buChar char="–"/>
            </a:pPr>
            <a:r>
              <a:rPr lang="en-US"/>
              <a:t>adds router directives and providers </a:t>
            </a:r>
            <a:endParaRPr/>
          </a:p>
        </p:txBody>
      </p:sp>
      <p:sp>
        <p:nvSpPr>
          <p:cNvPr id="276" name="Google Shape;276;p21"/>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Components</a:t>
            </a:r>
            <a:endParaRPr/>
          </a:p>
        </p:txBody>
      </p:sp>
      <p:sp>
        <p:nvSpPr>
          <p:cNvPr id="282" name="Google Shape;282;p22"/>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SzPts val="2800"/>
              <a:buChar char="•"/>
            </a:pPr>
            <a:r>
              <a:rPr lang="en-US"/>
              <a:t>Components </a:t>
            </a:r>
            <a:r>
              <a:rPr lang="en-US"/>
              <a:t>in Angular </a:t>
            </a:r>
            <a:r>
              <a:rPr lang="en-US"/>
              <a:t>are TypeScript classes </a:t>
            </a:r>
            <a:r>
              <a:rPr lang="en-US"/>
              <a:t>that manage particular sections of the HTML view, known as </a:t>
            </a:r>
            <a:r>
              <a:rPr i="1" lang="en-US"/>
              <a:t>templates</a:t>
            </a:r>
            <a:endParaRPr/>
          </a:p>
          <a:p>
            <a:pPr indent="-406400" lvl="0" marL="457200" marR="0" rtl="0" algn="l">
              <a:spcBef>
                <a:spcPts val="0"/>
              </a:spcBef>
              <a:spcAft>
                <a:spcPts val="0"/>
              </a:spcAft>
              <a:buSzPts val="2800"/>
              <a:buChar char="•"/>
            </a:pPr>
            <a:r>
              <a:rPr lang="en-US"/>
              <a:t>All applications have at least one component, called the </a:t>
            </a:r>
            <a:r>
              <a:rPr i="1" lang="en-US"/>
              <a:t>root component</a:t>
            </a:r>
            <a:r>
              <a:rPr lang="en-US"/>
              <a:t> - conventionally named app-component.ts</a:t>
            </a:r>
            <a:endParaRPr/>
          </a:p>
          <a:p>
            <a:pPr indent="-406400" lvl="0" marL="457200" marR="0" rtl="0" algn="l">
              <a:spcBef>
                <a:spcPts val="0"/>
              </a:spcBef>
              <a:spcAft>
                <a:spcPts val="0"/>
              </a:spcAft>
              <a:buSzPts val="2800"/>
              <a:buChar char="•"/>
            </a:pPr>
            <a:r>
              <a:rPr lang="en-US"/>
              <a:t>Components can be nested, or the views can be reached via </a:t>
            </a:r>
            <a:r>
              <a:rPr i="1" lang="en-US"/>
              <a:t>routing</a:t>
            </a:r>
            <a:r>
              <a:rPr lang="en-US"/>
              <a:t>, making them crucial to the modularity of the SPA</a:t>
            </a:r>
            <a:endParaRPr/>
          </a:p>
        </p:txBody>
      </p:sp>
      <p:sp>
        <p:nvSpPr>
          <p:cNvPr id="283" name="Google Shape;283;p22"/>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380010" y="-4950"/>
            <a:ext cx="6222600" cy="12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Components in the CLI</a:t>
            </a:r>
            <a:endParaRPr/>
          </a:p>
        </p:txBody>
      </p:sp>
      <p:sp>
        <p:nvSpPr>
          <p:cNvPr id="290" name="Google Shape;290;p23"/>
          <p:cNvSpPr txBox="1"/>
          <p:nvPr>
            <p:ph idx="1" type="body"/>
          </p:nvPr>
        </p:nvSpPr>
        <p:spPr>
          <a:xfrm>
            <a:off x="381010" y="1302421"/>
            <a:ext cx="83841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run </a:t>
            </a:r>
            <a:r>
              <a:rPr lang="en-US">
                <a:latin typeface="Source Code Pro"/>
                <a:ea typeface="Source Code Pro"/>
                <a:cs typeface="Source Code Pro"/>
                <a:sym typeface="Source Code Pro"/>
              </a:rPr>
              <a:t>ng g c component-name </a:t>
            </a:r>
            <a:r>
              <a:rPr lang="en-US"/>
              <a:t>in the CLI to generate a new component and associated files</a:t>
            </a:r>
            <a:endParaRPr/>
          </a:p>
          <a:p>
            <a:pPr indent="-406400" lvl="0" marL="457200" rtl="0" algn="l">
              <a:spcBef>
                <a:spcPts val="0"/>
              </a:spcBef>
              <a:spcAft>
                <a:spcPts val="0"/>
              </a:spcAft>
              <a:buSzPts val="2800"/>
              <a:buChar char="•"/>
            </a:pPr>
            <a:r>
              <a:rPr lang="en-US">
                <a:latin typeface="Source Code Pro"/>
                <a:ea typeface="Source Code Pro"/>
                <a:cs typeface="Source Code Pro"/>
                <a:sym typeface="Source Code Pro"/>
              </a:rPr>
              <a:t>ng g c home</a:t>
            </a:r>
            <a:r>
              <a:rPr lang="en-US"/>
              <a:t>, for example,</a:t>
            </a:r>
            <a:r>
              <a:rPr lang="en-US">
                <a:latin typeface="Source Code Pro"/>
                <a:ea typeface="Source Code Pro"/>
                <a:cs typeface="Source Code Pro"/>
                <a:sym typeface="Source Code Pro"/>
              </a:rPr>
              <a:t> </a:t>
            </a:r>
            <a:r>
              <a:rPr lang="en-US"/>
              <a:t>creates a folder called home containing the following files:</a:t>
            </a:r>
            <a:endParaRPr/>
          </a:p>
          <a:p>
            <a:pPr indent="-381000" lvl="1" marL="914400" rtl="0" algn="l">
              <a:spcBef>
                <a:spcPts val="0"/>
              </a:spcBef>
              <a:spcAft>
                <a:spcPts val="0"/>
              </a:spcAft>
              <a:buSzPts val="2400"/>
              <a:buChar char="–"/>
            </a:pPr>
            <a:r>
              <a:rPr lang="en-US"/>
              <a:t>home.component.ts - the TypeScript class file containing the component’s functional code. This is the only file necessary for a component</a:t>
            </a:r>
            <a:endParaRPr/>
          </a:p>
          <a:p>
            <a:pPr indent="-381000" lvl="1" marL="914400" rtl="0" algn="l">
              <a:spcBef>
                <a:spcPts val="0"/>
              </a:spcBef>
              <a:spcAft>
                <a:spcPts val="0"/>
              </a:spcAft>
              <a:buSzPts val="2400"/>
              <a:buChar char="–"/>
            </a:pPr>
            <a:r>
              <a:rPr lang="en-US"/>
              <a:t>home.component.spec.ts - Jasmine unit tests</a:t>
            </a:r>
            <a:endParaRPr/>
          </a:p>
          <a:p>
            <a:pPr indent="-381000" lvl="1" marL="914400" rtl="0" algn="l">
              <a:spcBef>
                <a:spcPts val="0"/>
              </a:spcBef>
              <a:spcAft>
                <a:spcPts val="0"/>
              </a:spcAft>
              <a:buSzPts val="2400"/>
              <a:buChar char="–"/>
            </a:pPr>
            <a:r>
              <a:rPr lang="en-US"/>
              <a:t>home.component.html - associated view/template</a:t>
            </a:r>
            <a:endParaRPr/>
          </a:p>
          <a:p>
            <a:pPr indent="-381000" lvl="1" marL="914400" rtl="0" algn="l">
              <a:spcBef>
                <a:spcPts val="0"/>
              </a:spcBef>
              <a:spcAft>
                <a:spcPts val="0"/>
              </a:spcAft>
              <a:buSzPts val="2400"/>
              <a:buChar char="–"/>
            </a:pPr>
            <a:r>
              <a:rPr lang="en-US"/>
              <a:t>home.component.css - </a:t>
            </a:r>
            <a:r>
              <a:rPr lang="en-US"/>
              <a:t>stylesheet</a:t>
            </a:r>
            <a:r>
              <a:rPr lang="en-US"/>
              <a:t> for view</a:t>
            </a:r>
            <a:endParaRPr/>
          </a:p>
        </p:txBody>
      </p:sp>
      <p:sp>
        <p:nvSpPr>
          <p:cNvPr id="291" name="Google Shape;291;p23"/>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2" name="Google Shape;292;p23"/>
          <p:cNvPicPr preferRelativeResize="0"/>
          <p:nvPr/>
        </p:nvPicPr>
        <p:blipFill>
          <a:blip r:embed="rId3">
            <a:alphaModFix/>
          </a:blip>
          <a:stretch>
            <a:fillRect/>
          </a:stretch>
        </p:blipFill>
        <p:spPr>
          <a:xfrm>
            <a:off x="6771312" y="5374801"/>
            <a:ext cx="2443525" cy="148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