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80" r:id="rId5"/>
    <p:sldId id="284" r:id="rId6"/>
    <p:sldId id="283" r:id="rId7"/>
    <p:sldId id="287" r:id="rId8"/>
    <p:sldId id="288" r:id="rId9"/>
    <p:sldId id="285" r:id="rId10"/>
    <p:sldId id="286" r:id="rId11"/>
    <p:sldId id="289" r:id="rId12"/>
    <p:sldId id="281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Palatino Linotype" panose="02040502050505030304" pitchFamily="18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80682D-B6F6-4363-8306-C55584F87381}">
  <a:tblStyle styleId="{4B80682D-B6F6-4363-8306-C55584F873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4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4188c81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d4188c81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59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0" name="Google Shape;60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275EC493-EF45-5508-7B92-D72EF5CF8D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39099" y="2381534"/>
            <a:ext cx="10822193" cy="2497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0" dirty="0">
                <a:solidFill>
                  <a:srgbClr val="3A3A3A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" sz="2400" b="0" dirty="0">
                <a:latin typeface="Roboto"/>
                <a:ea typeface="Roboto"/>
                <a:cs typeface="Roboto"/>
                <a:sym typeface="Roboto"/>
              </a:rPr>
            </a:br>
            <a:br>
              <a:rPr lang="en" sz="12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3600" b="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2400" b="0" dirty="0">
                <a:latin typeface="Roboto"/>
                <a:ea typeface="Roboto"/>
                <a:cs typeface="Roboto"/>
                <a:sym typeface="Roboto"/>
              </a:rPr>
            </a:br>
            <a:endParaRPr b="0" dirty="0">
              <a:solidFill>
                <a:srgbClr val="3D85C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689BE8C-9B31-740A-AB6E-68B9C9B746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264925"/>
            <a:ext cx="548700" cy="791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BCB374D2-A4F3-3F23-C259-BA9FD6DB6EBF}"/>
              </a:ext>
            </a:extLst>
          </p:cNvPr>
          <p:cNvSpPr txBox="1"/>
          <p:nvPr/>
        </p:nvSpPr>
        <p:spPr>
          <a:xfrm>
            <a:off x="1286358" y="1369426"/>
            <a:ext cx="7062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 Medium"/>
                <a:ea typeface="Roboto Medium"/>
                <a:cs typeface="Roboto Medium"/>
                <a:sym typeface="Roboto Medium"/>
              </a:rPr>
              <a:t>SRM UNIVERSITY - AP</a:t>
            </a:r>
            <a:endParaRPr sz="24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" name="Picture 76">
            <a:extLst>
              <a:ext uri="{FF2B5EF4-FFF2-40B4-BE49-F238E27FC236}">
                <a16:creationId xmlns:a16="http://schemas.microsoft.com/office/drawing/2014/main" id="{5D0EF8F3-A470-6709-9741-65F39E323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3603" y="1369426"/>
            <a:ext cx="578902" cy="55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1CBEC-63D3-330F-1AEE-2BB93FE9BBB5}"/>
              </a:ext>
            </a:extLst>
          </p:cNvPr>
          <p:cNvSpPr txBox="1"/>
          <p:nvPr/>
        </p:nvSpPr>
        <p:spPr>
          <a:xfrm>
            <a:off x="406019" y="606375"/>
            <a:ext cx="8205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r>
              <a:rPr lang="en-IN" sz="2800" dirty="0">
                <a:latin typeface="Roboto Medium"/>
                <a:ea typeface="Roboto Medium"/>
                <a:cs typeface="Roboto Medium"/>
                <a:sym typeface="Roboto Medium"/>
              </a:rPr>
              <a:t>APSTONE PROJECT</a:t>
            </a:r>
          </a:p>
        </p:txBody>
      </p:sp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C3845DBC-A7BB-D14D-0A58-D8BF3D22AAA1}"/>
              </a:ext>
            </a:extLst>
          </p:cNvPr>
          <p:cNvSpPr txBox="1"/>
          <p:nvPr/>
        </p:nvSpPr>
        <p:spPr>
          <a:xfrm>
            <a:off x="1" y="2381534"/>
            <a:ext cx="9144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3A3A3A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INSURANCE FRAUD DETECTION USING MACHINE LEARNING -</a:t>
            </a:r>
            <a:r>
              <a:rPr lang="en-US" sz="1600" b="0">
                <a:solidFill>
                  <a:srgbClr val="3A3A3A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REVIEW </a:t>
            </a:r>
            <a:r>
              <a:rPr lang="en-US" sz="1600" dirty="0">
                <a:solidFill>
                  <a:srgbClr val="3A3A3A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endParaRPr sz="1600" dirty="0">
              <a:solidFill>
                <a:srgbClr val="3D85C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5164A9FE-3DD0-492D-FCB5-E8D74C347D0A}"/>
              </a:ext>
            </a:extLst>
          </p:cNvPr>
          <p:cNvSpPr txBox="1"/>
          <p:nvPr/>
        </p:nvSpPr>
        <p:spPr>
          <a:xfrm>
            <a:off x="1562125" y="2877993"/>
            <a:ext cx="601974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Under the guidance of</a:t>
            </a:r>
            <a:b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Prof. </a:t>
            </a:r>
            <a:r>
              <a:rPr lang="en" sz="160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Manoj Kumar</a:t>
            </a:r>
            <a: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- Asst Prof CSE</a:t>
            </a:r>
            <a:b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b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Presented by</a:t>
            </a:r>
            <a:b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b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Getike Kartik              AP20110010482</a:t>
            </a:r>
            <a:b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</a:br>
            <a:r>
              <a:rPr lang="en" sz="1600" b="0" dirty="0">
                <a:solidFill>
                  <a:schemeClr val="tx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Kunishetty Vinay        AP20110010464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4F69E-A120-4B98-A3EF-72FE1B2BD5AB}"/>
              </a:ext>
            </a:extLst>
          </p:cNvPr>
          <p:cNvSpPr txBox="1"/>
          <p:nvPr/>
        </p:nvSpPr>
        <p:spPr>
          <a:xfrm>
            <a:off x="1109932" y="1017478"/>
            <a:ext cx="7556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Heroku</a:t>
            </a:r>
            <a:r>
              <a:rPr lang="en-US" dirty="0"/>
              <a:t> is a container-based cloud Platform as a Service (PaaS).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 </a:t>
            </a:r>
            <a:r>
              <a:rPr lang="en-US" b="1" dirty="0"/>
              <a:t>use Heroku</a:t>
            </a:r>
            <a:r>
              <a:rPr lang="en-US" dirty="0"/>
              <a:t> to deploy, manage, and scale modern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Heroku offers three methods of model deployment: Heroku git, GitHub, and container registry.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CE830-BA47-45B1-AC5E-33F8B16F01C6}"/>
              </a:ext>
            </a:extLst>
          </p:cNvPr>
          <p:cNvSpPr txBox="1"/>
          <p:nvPr/>
        </p:nvSpPr>
        <p:spPr>
          <a:xfrm>
            <a:off x="764875" y="293298"/>
            <a:ext cx="795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Introduction to Heroku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D1C90-19D0-4533-B0C5-FD6170C3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7" y="2923725"/>
            <a:ext cx="8162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7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4F59C-754A-4632-A007-8D41234F7ABE}"/>
              </a:ext>
            </a:extLst>
          </p:cNvPr>
          <p:cNvSpPr txBox="1"/>
          <p:nvPr/>
        </p:nvSpPr>
        <p:spPr>
          <a:xfrm>
            <a:off x="402566" y="408317"/>
            <a:ext cx="83733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Steps of deployment:</a:t>
            </a:r>
          </a:p>
          <a:p>
            <a:endParaRPr lang="en-US" sz="2800" b="1" dirty="0"/>
          </a:p>
          <a:p>
            <a:r>
              <a:rPr lang="en-US" b="1" dirty="0"/>
              <a:t>Step 1:</a:t>
            </a:r>
            <a:r>
              <a:rPr lang="en-US" dirty="0"/>
              <a:t> Create an account on Heroku. Navigate to </a:t>
            </a:r>
            <a:r>
              <a:rPr lang="en-US" b="1" dirty="0"/>
              <a:t>New</a:t>
            </a:r>
            <a:r>
              <a:rPr lang="en-US" dirty="0"/>
              <a:t> and Click on </a:t>
            </a:r>
            <a:r>
              <a:rPr lang="en-US" b="1" dirty="0"/>
              <a:t>Create a new app</a:t>
            </a:r>
            <a:r>
              <a:rPr lang="en-US" dirty="0"/>
              <a:t> and give the name of the app. Please note that App name should be unique. </a:t>
            </a:r>
          </a:p>
          <a:p>
            <a:endParaRPr lang="en-US" sz="2800" b="1" dirty="0"/>
          </a:p>
          <a:p>
            <a:r>
              <a:rPr lang="en-US" b="1" dirty="0"/>
              <a:t>Step 2:</a:t>
            </a:r>
            <a:r>
              <a:rPr lang="en-US" dirty="0"/>
              <a:t> Choose the deployment method. Once Heroku is authenticated, then choose the repository to connect.</a:t>
            </a:r>
          </a:p>
          <a:p>
            <a:endParaRPr lang="en-US" sz="2800" b="1" dirty="0"/>
          </a:p>
          <a:p>
            <a:r>
              <a:rPr lang="en-US" b="1" dirty="0"/>
              <a:t>Step 3:</a:t>
            </a:r>
            <a:r>
              <a:rPr lang="en-US" dirty="0"/>
              <a:t> After connecting the repository to Heroku, it is time to deploy a repository branch. Heroku also offers automatic deploys, which means Heroku deploys the new version of the app automatically whenever the branch is updated.</a:t>
            </a:r>
          </a:p>
          <a:p>
            <a:endParaRPr lang="en-US" sz="2800" b="1" dirty="0"/>
          </a:p>
          <a:p>
            <a:r>
              <a:rPr lang="en-US" dirty="0"/>
              <a:t>By clicking on the Deploy branch button the deployment should begin. Upon the successful completion of deployment of the app, click on the View button.</a:t>
            </a:r>
          </a:p>
          <a:p>
            <a:r>
              <a:rPr lang="en-US" dirty="0"/>
              <a:t>The app should be running on the Heroku server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983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/>
        </p:nvSpPr>
        <p:spPr>
          <a:xfrm>
            <a:off x="2340925" y="1871550"/>
            <a:ext cx="4078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-124050" y="1546050"/>
            <a:ext cx="2276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 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816771" y="872359"/>
            <a:ext cx="4125403" cy="35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81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" sz="2100" dirty="0">
                <a:latin typeface="Roboto"/>
                <a:ea typeface="Roboto"/>
                <a:cs typeface="Roboto"/>
                <a:sym typeface="Roboto"/>
              </a:rPr>
              <a:t>Work done until review 2</a:t>
            </a:r>
          </a:p>
          <a:p>
            <a:pPr marL="457200" lvl="0" indent="-317500">
              <a:lnSpc>
                <a:spcPct val="200000"/>
              </a:lnSpc>
              <a:buSzPts val="1400"/>
              <a:buFont typeface="Roboto"/>
              <a:buChar char="●"/>
            </a:pPr>
            <a:r>
              <a:rPr lang="en-US" sz="2100" dirty="0">
                <a:latin typeface="Roboto"/>
                <a:ea typeface="Roboto"/>
                <a:cs typeface="Roboto"/>
                <a:sym typeface="Roboto"/>
              </a:rPr>
              <a:t>Model Deployment </a:t>
            </a:r>
          </a:p>
          <a:p>
            <a:pPr marL="457200" lvl="0" indent="-317500">
              <a:lnSpc>
                <a:spcPct val="200000"/>
              </a:lnSpc>
              <a:buSzPts val="1400"/>
              <a:buFont typeface="Roboto"/>
              <a:buChar char="●"/>
            </a:pPr>
            <a:r>
              <a:rPr lang="en-US" sz="2100" dirty="0">
                <a:latin typeface="Roboto"/>
                <a:ea typeface="Roboto"/>
                <a:cs typeface="Roboto"/>
                <a:sym typeface="Roboto"/>
              </a:rPr>
              <a:t>Deployment to the Cloud</a:t>
            </a:r>
          </a:p>
          <a:p>
            <a:pPr lvl="0"/>
            <a:endParaRPr lang="en-US" sz="2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520725" y="383350"/>
            <a:ext cx="34302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 Done So Far</a:t>
            </a:r>
            <a:endParaRPr sz="3000" b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98250" y="1347950"/>
            <a:ext cx="87111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Done with Literature survey​​ 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Done with specification and requirements study ​​(Review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Designed system flow diagram ​​(Review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Collected the required dataset ​​(Review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preprocessing  (Review 1)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Exploratory Data Analysis (Review 2)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Splitted the Dataset by Applying clustering algorithm (Review 2)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Building ML models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(Review 2)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Evaluating and Selecting best model for prediction</a:t>
            </a:r>
            <a:r>
              <a:rPr lang="en" b="1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(Review 2)</a:t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737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687" y="46382"/>
            <a:ext cx="2458278" cy="48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-191125" y="1683025"/>
            <a:ext cx="2492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2112578" y="157653"/>
            <a:ext cx="7031421" cy="522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4220" y="1935919"/>
            <a:ext cx="5675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Model Deployment Using Flask on 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Heroku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cloud application platform 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6F4F40-65F5-4F85-8A99-7711C59690D4}"/>
              </a:ext>
            </a:extLst>
          </p:cNvPr>
          <p:cNvSpPr txBox="1"/>
          <p:nvPr/>
        </p:nvSpPr>
        <p:spPr>
          <a:xfrm>
            <a:off x="1047059" y="1191872"/>
            <a:ext cx="767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 is a popular Python web framework, meaning it is a third-party Python library </a:t>
            </a:r>
            <a:r>
              <a:rPr lang="en-US" b="1" dirty="0"/>
              <a:t>used</a:t>
            </a:r>
            <a:r>
              <a:rPr lang="en-US" dirty="0"/>
              <a:t> for developing web applications.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5B0DA-F1EC-4D99-84A5-FA63B05CB720}"/>
              </a:ext>
            </a:extLst>
          </p:cNvPr>
          <p:cNvSpPr txBox="1"/>
          <p:nvPr/>
        </p:nvSpPr>
        <p:spPr>
          <a:xfrm>
            <a:off x="1047059" y="1715092"/>
            <a:ext cx="7372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 is used for the </a:t>
            </a:r>
            <a:r>
              <a:rPr lang="en-US" b="1" dirty="0"/>
              <a:t>backend</a:t>
            </a:r>
            <a:r>
              <a:rPr lang="en-US" dirty="0"/>
              <a:t>, but it makes use of a templating language called Jinja2 which is used to create HTML, XML or other markup formats that are returned to the user via an HTTP request.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7A96A-21A0-4AD2-B034-E85DE054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66" y="2571749"/>
            <a:ext cx="4171950" cy="233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4080C-62CE-461A-A55B-2686C8A2D9B3}"/>
              </a:ext>
            </a:extLst>
          </p:cNvPr>
          <p:cNvSpPr txBox="1"/>
          <p:nvPr/>
        </p:nvSpPr>
        <p:spPr>
          <a:xfrm>
            <a:off x="1047058" y="326910"/>
            <a:ext cx="4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FLASK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37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D4F69E-A120-4B98-A3EF-72FE1B2BD5AB}"/>
              </a:ext>
            </a:extLst>
          </p:cNvPr>
          <p:cNvSpPr txBox="1"/>
          <p:nvPr/>
        </p:nvSpPr>
        <p:spPr>
          <a:xfrm>
            <a:off x="1109932" y="1017478"/>
            <a:ext cx="75567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 is a </a:t>
            </a:r>
            <a:r>
              <a:rPr lang="en-US" b="1" dirty="0"/>
              <a:t>Python</a:t>
            </a:r>
            <a:r>
              <a:rPr lang="en-US" dirty="0"/>
              <a:t> class datatype. In other words, </a:t>
            </a:r>
            <a:r>
              <a:rPr lang="en-US" b="1" dirty="0"/>
              <a:t>Flask</a:t>
            </a:r>
            <a:r>
              <a:rPr lang="en-US" dirty="0"/>
              <a:t> is the prototype used to create instances of web application or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contains development server and debugger.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integrated support for unit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includes support for cookies.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App Engine compatibility.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137A0-EEE9-416A-AEA9-810D7A1DE7E1}"/>
              </a:ext>
            </a:extLst>
          </p:cNvPr>
          <p:cNvSpPr txBox="1"/>
          <p:nvPr/>
        </p:nvSpPr>
        <p:spPr>
          <a:xfrm>
            <a:off x="626853" y="230038"/>
            <a:ext cx="791329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Flask application development</a:t>
            </a:r>
          </a:p>
          <a:p>
            <a:endParaRPr lang="en-IN" sz="2400" b="1" dirty="0"/>
          </a:p>
          <a:p>
            <a:r>
              <a:rPr lang="en-IN" sz="2400" b="1" dirty="0"/>
              <a:t>index.html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folder contains an HTML file, in this case, index.html.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HTML file is used to take inputs from the end-user.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index.html contains one form which accepts required information from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button sends a POST request to the endpoint (predict), and prediction is then displayed.</a:t>
            </a: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03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137A0-EEE9-416A-AEA9-810D7A1DE7E1}"/>
              </a:ext>
            </a:extLst>
          </p:cNvPr>
          <p:cNvSpPr txBox="1"/>
          <p:nvPr/>
        </p:nvSpPr>
        <p:spPr>
          <a:xfrm>
            <a:off x="626853" y="230038"/>
            <a:ext cx="7913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Flask application development</a:t>
            </a:r>
          </a:p>
          <a:p>
            <a:endParaRPr lang="en-IN" sz="2400" b="1" dirty="0"/>
          </a:p>
          <a:p>
            <a:r>
              <a:rPr lang="en-IN" sz="2400" b="1" dirty="0"/>
              <a:t>app.py</a:t>
            </a:r>
            <a:endParaRPr lang="en-IN" sz="2400" dirty="0"/>
          </a:p>
          <a:p>
            <a:endParaRPr lang="en-IN" sz="2800" b="1" dirty="0"/>
          </a:p>
          <a:p>
            <a:r>
              <a:rPr lang="en-US" dirty="0"/>
              <a:t>After index.html, a file that loads the previously exported model (</a:t>
            </a:r>
            <a:r>
              <a:rPr lang="en-US" dirty="0" err="1"/>
              <a:t>model.pkl</a:t>
            </a:r>
            <a:r>
              <a:rPr lang="en-US" dirty="0"/>
              <a:t> file) and, based on the end-user input from the index.html file, returns the predicted value.</a:t>
            </a:r>
          </a:p>
          <a:p>
            <a:endParaRPr lang="en-US" dirty="0"/>
          </a:p>
          <a:p>
            <a:r>
              <a:rPr lang="en-US" dirty="0"/>
              <a:t>Heroku requires two more files for model deployment.</a:t>
            </a:r>
          </a:p>
          <a:p>
            <a:endParaRPr lang="en-US" dirty="0"/>
          </a:p>
          <a:p>
            <a:r>
              <a:rPr lang="en-US" dirty="0"/>
              <a:t>The first file is the </a:t>
            </a:r>
            <a:r>
              <a:rPr lang="en-US" b="1" dirty="0" err="1"/>
              <a:t>Procfile</a:t>
            </a:r>
            <a:r>
              <a:rPr lang="en-US" dirty="0"/>
              <a:t> that contains three pieces of information</a:t>
            </a:r>
          </a:p>
          <a:p>
            <a:endParaRPr lang="en-US" dirty="0"/>
          </a:p>
          <a:p>
            <a:r>
              <a:rPr lang="en-US" dirty="0"/>
              <a:t>The second file is the </a:t>
            </a:r>
            <a:r>
              <a:rPr lang="en-US" b="1" dirty="0"/>
              <a:t>requirement.txt</a:t>
            </a:r>
            <a:r>
              <a:rPr lang="en-US" dirty="0"/>
              <a:t> file that contains all the libraries used during model building.</a:t>
            </a:r>
          </a:p>
          <a:p>
            <a:endParaRPr lang="en-US" sz="2800" dirty="0"/>
          </a:p>
          <a:p>
            <a:r>
              <a:rPr lang="en-US" dirty="0"/>
              <a:t>Once all required files are in the folder, the model is ready for deployment on Heroku.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617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-191125" y="1683025"/>
            <a:ext cx="237110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the Cloud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3061252" y="172278"/>
            <a:ext cx="6188764" cy="523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4220" y="1935919"/>
            <a:ext cx="567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Deployment of web app on Heroku cloud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7222197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644</Words>
  <Application>Microsoft Office PowerPoint</Application>
  <PresentationFormat>On-screen Show (16:9)</PresentationFormat>
  <Paragraphs>88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Palatino Linotype</vt:lpstr>
      <vt:lpstr>Roboto</vt:lpstr>
      <vt:lpstr>Montserrat</vt:lpstr>
      <vt:lpstr>Roboto Medium</vt:lpstr>
      <vt:lpstr>Aemelia template</vt:lpstr>
      <vt:lpstr>     </vt:lpstr>
      <vt:lpstr>PowerPoint Presentation</vt:lpstr>
      <vt:lpstr>Work Done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FRAUD DETECTION  USING MACHINE LEARNING  REVIEW 2</dc:title>
  <dc:creator>Getike kartik</dc:creator>
  <cp:lastModifiedBy>Getike kartik</cp:lastModifiedBy>
  <cp:revision>18</cp:revision>
  <dcterms:modified xsi:type="dcterms:W3CDTF">2024-03-04T10:06:44Z</dcterms:modified>
</cp:coreProperties>
</file>