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6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4" r:id="rId9"/>
    <p:sldId id="265" r:id="rId10"/>
    <p:sldId id="263" r:id="rId11"/>
    <p:sldId id="267" r:id="rId12"/>
    <p:sldId id="271" r:id="rId13"/>
    <p:sldId id="270" r:id="rId14"/>
    <p:sldId id="266" r:id="rId15"/>
    <p:sldId id="268" r:id="rId16"/>
    <p:sldId id="269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4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jp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3C977-0EA1-4CF3-B938-23026CA16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4269" y="1634908"/>
            <a:ext cx="8825658" cy="1121229"/>
          </a:xfrm>
        </p:spPr>
        <p:txBody>
          <a:bodyPr/>
          <a:lstStyle/>
          <a:p>
            <a:pPr algn="ctr"/>
            <a:r>
              <a:rPr lang="en-US" sz="3600" dirty="0"/>
              <a:t>COMP-SCI 5540 Principles of Big Data Management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2E5CC-CF51-4D45-BC83-A76CA4020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098" y="3703323"/>
            <a:ext cx="8825658" cy="861420"/>
          </a:xfrm>
        </p:spPr>
        <p:txBody>
          <a:bodyPr>
            <a:noAutofit/>
          </a:bodyPr>
          <a:lstStyle/>
          <a:p>
            <a:pPr algn="r"/>
            <a:r>
              <a:rPr lang="en-US" sz="1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6 -</a:t>
            </a:r>
          </a:p>
          <a:p>
            <a:pPr algn="r"/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Vinay Jaibheem</a:t>
            </a:r>
          </a:p>
          <a:p>
            <a:pPr algn="r"/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Pranoop Mutha</a:t>
            </a:r>
          </a:p>
          <a:p>
            <a:pPr algn="r"/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Trinadha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Raji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Muppala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170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C5E0-C834-40DF-8378-6EF65C36B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6EA4B-10E6-461F-9B75-1C07ACF692DB}"/>
              </a:ext>
            </a:extLst>
          </p:cNvPr>
          <p:cNvSpPr txBox="1"/>
          <p:nvPr/>
        </p:nvSpPr>
        <p:spPr>
          <a:xfrm>
            <a:off x="2239617" y="6220615"/>
            <a:ext cx="771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Percentage of devices used for accessing Twitter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53FE4E-468E-483D-B93E-434F6CCF41B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0" y="1234440"/>
            <a:ext cx="9235440" cy="49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55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C5E0-C834-40DF-8378-6EF65C36B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6EA4B-10E6-461F-9B75-1C07ACF692DB}"/>
              </a:ext>
            </a:extLst>
          </p:cNvPr>
          <p:cNvSpPr txBox="1"/>
          <p:nvPr/>
        </p:nvSpPr>
        <p:spPr>
          <a:xfrm>
            <a:off x="2239617" y="6220616"/>
            <a:ext cx="771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repeated word in the Descriptions used in twitter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1008CB-963C-407B-BAFC-9D654979470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1135696"/>
            <a:ext cx="6964680" cy="508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48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C5E0-C834-40DF-8378-6EF65C36B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6EA4B-10E6-461F-9B75-1C07ACF692DB}"/>
              </a:ext>
            </a:extLst>
          </p:cNvPr>
          <p:cNvSpPr txBox="1"/>
          <p:nvPr/>
        </p:nvSpPr>
        <p:spPr>
          <a:xfrm>
            <a:off x="2239617" y="6220615"/>
            <a:ext cx="771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3 Users with highest number of followers count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E0E03A-87A6-4EE8-B6AC-0074B88A025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249680"/>
            <a:ext cx="9784080" cy="458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06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C5E0-C834-40DF-8378-6EF65C36B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6EA4B-10E6-461F-9B75-1C07ACF692DB}"/>
              </a:ext>
            </a:extLst>
          </p:cNvPr>
          <p:cNvSpPr txBox="1"/>
          <p:nvPr/>
        </p:nvSpPr>
        <p:spPr>
          <a:xfrm>
            <a:off x="2338069" y="6220615"/>
            <a:ext cx="771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3 Users with highest number of followers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CCEFEB-3AFE-4027-958D-E000B343A0E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" y="1709102"/>
            <a:ext cx="10601009" cy="451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88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C5E0-C834-40DF-8378-6EF65C36B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6EA4B-10E6-461F-9B75-1C07ACF692DB}"/>
              </a:ext>
            </a:extLst>
          </p:cNvPr>
          <p:cNvSpPr txBox="1"/>
          <p:nvPr/>
        </p:nvSpPr>
        <p:spPr>
          <a:xfrm>
            <a:off x="2239617" y="6035949"/>
            <a:ext cx="771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Popular Time Zones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C65203-8D2B-4FA3-915B-CCDAD97F856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760" y="1709102"/>
            <a:ext cx="9821600" cy="414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79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C5E0-C834-40DF-8378-6EF65C36B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6EA4B-10E6-461F-9B75-1C07ACF692DB}"/>
              </a:ext>
            </a:extLst>
          </p:cNvPr>
          <p:cNvSpPr txBox="1"/>
          <p:nvPr/>
        </p:nvSpPr>
        <p:spPr>
          <a:xfrm>
            <a:off x="2239617" y="6220615"/>
            <a:ext cx="771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who has retweeted most of the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2365CC-4BB2-424D-B616-1F271B93E9B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1709102"/>
            <a:ext cx="9196759" cy="429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50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C5E0-C834-40DF-8378-6EF65C36B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6EA4B-10E6-461F-9B75-1C07ACF692DB}"/>
              </a:ext>
            </a:extLst>
          </p:cNvPr>
          <p:cNvSpPr txBox="1"/>
          <p:nvPr/>
        </p:nvSpPr>
        <p:spPr>
          <a:xfrm>
            <a:off x="2239617" y="6220615"/>
            <a:ext cx="771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Twitter user with highest rank number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95B4BE-D246-46EA-9C0D-0C9C9210AC1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09102"/>
            <a:ext cx="9679043" cy="451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18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134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29" name="Picture 136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30" name="Oval 138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1" name="Picture 140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32" name="Picture 142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33" name="Rectangle 144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4" name="Rectangle 146">
            <a:extLst>
              <a:ext uri="{FF2B5EF4-FFF2-40B4-BE49-F238E27FC236}">
                <a16:creationId xmlns:a16="http://schemas.microsoft.com/office/drawing/2014/main" id="{DFB3CEA1-88D9-42FB-88ED-1E9807FE65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www.planwallpaper.com/static/images/ThankYou-71.jpg">
            <a:extLst>
              <a:ext uri="{FF2B5EF4-FFF2-40B4-BE49-F238E27FC236}">
                <a16:creationId xmlns:a16="http://schemas.microsoft.com/office/drawing/2014/main" id="{5F724C90-4EF6-4F85-868C-2903AD82DB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7013" y="480060"/>
            <a:ext cx="11237976" cy="591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48">
            <a:extLst>
              <a:ext uri="{FF2B5EF4-FFF2-40B4-BE49-F238E27FC236}">
                <a16:creationId xmlns:a16="http://schemas.microsoft.com/office/drawing/2014/main" id="{9A6C928E-4252-4F33-8C34-E50A12A31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297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AEF9-9B73-4BA3-A6A1-CCC2F368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091347"/>
            <a:ext cx="9404723" cy="1400530"/>
          </a:xfrm>
        </p:spPr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065A0-326E-47EE-99EF-74D809BC8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268383"/>
            <a:ext cx="8946541" cy="4195481"/>
          </a:xfrm>
        </p:spPr>
        <p:txBody>
          <a:bodyPr/>
          <a:lstStyle/>
          <a:p>
            <a:r>
              <a:rPr lang="en-US" dirty="0"/>
              <a:t>Analyzing Twitter Data using Spark SQL in Scala</a:t>
            </a:r>
          </a:p>
          <a:p>
            <a:r>
              <a:rPr lang="en-US" dirty="0"/>
              <a:t>Collect social media data (tweets) using any theme as filter</a:t>
            </a:r>
          </a:p>
          <a:p>
            <a:r>
              <a:rPr lang="en-US" dirty="0"/>
              <a:t>Delivers knowledge on the filtered data for analysis. </a:t>
            </a:r>
          </a:p>
        </p:txBody>
      </p:sp>
    </p:spTree>
    <p:extLst>
      <p:ext uri="{BB962C8B-B14F-4D97-AF65-F5344CB8AC3E}">
        <p14:creationId xmlns:p14="http://schemas.microsoft.com/office/powerpoint/2010/main" val="30425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AEF9-9B73-4BA3-A6A1-CCC2F368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091347"/>
            <a:ext cx="9404723" cy="1400530"/>
          </a:xfrm>
        </p:spPr>
        <p:txBody>
          <a:bodyPr/>
          <a:lstStyle/>
          <a:p>
            <a:r>
              <a:rPr lang="en-US" b="1"/>
              <a:t>Design Steps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065A0-326E-47EE-99EF-74D809BC8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268383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Collect data from social media(tweets) using Python and store it in a JSON file</a:t>
            </a:r>
          </a:p>
          <a:p>
            <a:r>
              <a:rPr lang="en-US" dirty="0"/>
              <a:t>Now we load the JSON file into HDFS. </a:t>
            </a:r>
          </a:p>
          <a:p>
            <a:r>
              <a:rPr lang="en-US" dirty="0"/>
              <a:t>A Spark Session is created to establish connection to Spark Cluster to read data directly from HDFS</a:t>
            </a:r>
          </a:p>
          <a:p>
            <a:r>
              <a:rPr lang="en-US" dirty="0"/>
              <a:t>Now we divide the JSON data into twitter data and user data.</a:t>
            </a:r>
          </a:p>
          <a:p>
            <a:r>
              <a:rPr lang="en-US" dirty="0"/>
              <a:t>Data Frames are created based on content of JSON file and register it to tables</a:t>
            </a:r>
          </a:p>
          <a:p>
            <a:r>
              <a:rPr lang="en-US" dirty="0"/>
              <a:t>Run SQL queries programmatically using SQL function on registered tables</a:t>
            </a:r>
          </a:p>
          <a:p>
            <a:r>
              <a:rPr lang="en-US" dirty="0"/>
              <a:t>We have used Tableau and Word Cloud for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45817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FD8A-A646-400A-92B5-2873BDAA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b="1" dirty="0"/>
              <a:t>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192FB6-5CA6-4E4B-B62D-4843F6DB9A8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339" y="1883065"/>
            <a:ext cx="7473812" cy="360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8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412E3267-7ABE-412B-8580-47EC0D1F61F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0B62C5A-2250-4380-AB23-DB87446CCED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D42CF425-7213-4F89-B0FF-4C2BDDD9C6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35DA97D-88F8-4249-B650-4FC9FD50A38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3F38673-6E30-4BAE-AC67-0B283EBF429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202A25CB-1ED1-4C87-AB49-8D3BC684D1C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05C8452-4C3F-46C5-AFD4-322854BC4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B06DBD9-DED6-40C2-A7AD-3662707C41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Freeform 15">
            <a:extLst>
              <a:ext uri="{FF2B5EF4-FFF2-40B4-BE49-F238E27FC236}">
                <a16:creationId xmlns:a16="http://schemas.microsoft.com/office/drawing/2014/main" id="{B431FF8B-6FC2-47C1-B2C5-9B26E62436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53" name="Freeform 5">
            <a:extLst>
              <a:ext uri="{FF2B5EF4-FFF2-40B4-BE49-F238E27FC236}">
                <a16:creationId xmlns:a16="http://schemas.microsoft.com/office/drawing/2014/main" id="{4BA7EBCC-256E-4075-A58C-6ED2BFD5C9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3C946-C44B-46B2-B9E9-E67DEAD39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Technology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D86AE85-41A3-4295-BD03-A05AA5AE00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5951" y="3148814"/>
            <a:ext cx="3128079" cy="928599"/>
          </a:xfrm>
          <a:prstGeom prst="rect">
            <a:avLst/>
          </a:prstGeom>
        </p:spPr>
      </p:pic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CA028A39-BCF5-4D14-96A6-F60C862F6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357878" y="654768"/>
            <a:ext cx="3569156" cy="852739"/>
          </a:xfr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2E3F75B-B3C0-4D4A-9E61-4FBCC26E5D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95891" y="505516"/>
            <a:ext cx="1693768" cy="152224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3A2A3AD-E1C1-404F-82D0-104D0E32DB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14469" y="1606381"/>
            <a:ext cx="3495675" cy="13049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532F7D0-DF4C-4AEE-9927-2B8AA4CA3A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1206" y="2020151"/>
            <a:ext cx="3094936" cy="134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04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CD11-224C-4907-B6D1-6470222A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0042F-7F8D-42BD-B769-5403CE6E6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Core contains the basic functionality of Spark and Spark SQL is Spark’s package for working with Structured data </a:t>
            </a:r>
          </a:p>
          <a:p>
            <a:r>
              <a:rPr lang="en-US"/>
              <a:t>Signpost </a:t>
            </a:r>
            <a:r>
              <a:rPr lang="en-US" dirty="0"/>
              <a:t>has been designed to work in conjunction with Apache </a:t>
            </a:r>
            <a:r>
              <a:rPr lang="en-US" dirty="0" err="1"/>
              <a:t>HTTPComponents</a:t>
            </a:r>
            <a:r>
              <a:rPr lang="en-US" dirty="0"/>
              <a:t> library for signing HTTP messages on the Scala platform in conformance with the OAuth Core 1.0 standard </a:t>
            </a:r>
          </a:p>
          <a:p>
            <a:r>
              <a:rPr lang="en-US" dirty="0" err="1"/>
              <a:t>Tweepy</a:t>
            </a:r>
            <a:r>
              <a:rPr lang="en-US" dirty="0"/>
              <a:t> – An easy-to-use Python library for accessing the Twitter API</a:t>
            </a:r>
          </a:p>
        </p:txBody>
      </p:sp>
    </p:spTree>
    <p:extLst>
      <p:ext uri="{BB962C8B-B14F-4D97-AF65-F5344CB8AC3E}">
        <p14:creationId xmlns:p14="http://schemas.microsoft.com/office/powerpoint/2010/main" val="1452011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C5E0-C834-40DF-8378-6EF65C36B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47DD1A-7CA7-457D-B1DF-F97798F492D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24" y="1264920"/>
            <a:ext cx="9714976" cy="4480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16EA4B-10E6-461F-9B75-1C07ACF692DB}"/>
              </a:ext>
            </a:extLst>
          </p:cNvPr>
          <p:cNvSpPr txBox="1"/>
          <p:nvPr/>
        </p:nvSpPr>
        <p:spPr>
          <a:xfrm>
            <a:off x="2239617" y="5858283"/>
            <a:ext cx="7712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According to average and maximum friends count based on language</a:t>
            </a:r>
          </a:p>
        </p:txBody>
      </p:sp>
    </p:spTree>
    <p:extLst>
      <p:ext uri="{BB962C8B-B14F-4D97-AF65-F5344CB8AC3E}">
        <p14:creationId xmlns:p14="http://schemas.microsoft.com/office/powerpoint/2010/main" val="3985476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C5E0-C834-40DF-8378-6EF65C36B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6EA4B-10E6-461F-9B75-1C07ACF692DB}"/>
              </a:ext>
            </a:extLst>
          </p:cNvPr>
          <p:cNvSpPr txBox="1"/>
          <p:nvPr/>
        </p:nvSpPr>
        <p:spPr>
          <a:xfrm>
            <a:off x="2104445" y="6220616"/>
            <a:ext cx="771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10 languages used in tweets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343EF0-4214-413A-BB81-59618F3AB7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127" y="1234440"/>
            <a:ext cx="9404723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94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C5E0-C834-40DF-8378-6EF65C36B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6EA4B-10E6-461F-9B75-1C07ACF692DB}"/>
              </a:ext>
            </a:extLst>
          </p:cNvPr>
          <p:cNvSpPr txBox="1"/>
          <p:nvPr/>
        </p:nvSpPr>
        <p:spPr>
          <a:xfrm>
            <a:off x="2028245" y="6220615"/>
            <a:ext cx="771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Countries from which most tweets posted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63F8D5-D62D-4A29-9EA7-E856367B499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1709102"/>
            <a:ext cx="9404723" cy="437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74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218</TotalTime>
  <Words>283</Words>
  <Application>Microsoft Office PowerPoint</Application>
  <PresentationFormat>Widescreen</PresentationFormat>
  <Paragraphs>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Wingdings 3</vt:lpstr>
      <vt:lpstr>Ion</vt:lpstr>
      <vt:lpstr>COMP-SCI 5540 Principles of Big Data Management</vt:lpstr>
      <vt:lpstr>Objective</vt:lpstr>
      <vt:lpstr>Design Steps</vt:lpstr>
      <vt:lpstr>ARCHITECTURE</vt:lpstr>
      <vt:lpstr>Technology</vt:lpstr>
      <vt:lpstr>Libraries</vt:lpstr>
      <vt:lpstr>Output </vt:lpstr>
      <vt:lpstr>Output </vt:lpstr>
      <vt:lpstr>Output </vt:lpstr>
      <vt:lpstr>Output </vt:lpstr>
      <vt:lpstr>Output </vt:lpstr>
      <vt:lpstr>Output </vt:lpstr>
      <vt:lpstr>Output </vt:lpstr>
      <vt:lpstr>Output </vt:lpstr>
      <vt:lpstr>Output </vt:lpstr>
      <vt:lpstr>Output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Assistance</dc:title>
  <dc:creator>Mutha, Naga Venkata Satya Pranoop (UMKC-Student)</dc:creator>
  <cp:lastModifiedBy>Mutha, Naga Venkata Satya Pranoop (UMKC-Student)</cp:lastModifiedBy>
  <cp:revision>66</cp:revision>
  <dcterms:created xsi:type="dcterms:W3CDTF">2017-12-04T21:18:08Z</dcterms:created>
  <dcterms:modified xsi:type="dcterms:W3CDTF">2017-12-12T01:20:39Z</dcterms:modified>
</cp:coreProperties>
</file>