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5" r:id="rId3"/>
    <p:sldId id="266" r:id="rId4"/>
    <p:sldId id="267" r:id="rId5"/>
    <p:sldId id="271" r:id="rId6"/>
    <p:sldId id="272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73" d="100"/>
          <a:sy n="73" d="100"/>
        </p:scale>
        <p:origin x="8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6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Gramener</a:t>
            </a:r>
            <a:r>
              <a:rPr lang="en-US" dirty="0">
                <a:solidFill>
                  <a:srgbClr val="FFFFFF"/>
                </a:solidFill>
              </a:rPr>
              <a:t>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Credit Risk Analysis</a:t>
            </a:r>
          </a:p>
          <a:p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5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Gramener</a:t>
            </a:r>
            <a:r>
              <a:rPr lang="en-US" dirty="0">
                <a:solidFill>
                  <a:srgbClr val="FFFFFF"/>
                </a:solidFill>
              </a:rPr>
              <a:t> 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19623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</a:rPr>
              <a:t>According to data provided following are the insights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</a:rPr>
              <a:t>When loan amount is more, more charge-offs found</a:t>
            </a:r>
          </a:p>
          <a:p>
            <a:pPr marL="0" indent="0">
              <a:buNone/>
            </a:pPr>
            <a:endParaRPr lang="en-IN" sz="2400" dirty="0">
              <a:solidFill>
                <a:srgbClr val="000000"/>
              </a:solidFill>
            </a:endParaRPr>
          </a:p>
          <a:p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DF549-ACE6-456D-8EE3-725EBD5DC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841" y="2417051"/>
            <a:ext cx="63055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5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745DD-EB7D-4109-8A10-CF91C898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err="1">
                <a:solidFill>
                  <a:srgbClr val="FFFFFF"/>
                </a:solidFill>
              </a:rPr>
              <a:t>Gramener</a:t>
            </a:r>
            <a:r>
              <a:rPr lang="en-US" sz="2600" dirty="0">
                <a:solidFill>
                  <a:srgbClr val="FFFFFF"/>
                </a:solidFill>
              </a:rPr>
              <a:t> Credit Risk Analysis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E81DE9-2153-4649-87DF-08B6CE341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868" y="399393"/>
            <a:ext cx="7422931" cy="5777570"/>
          </a:xfrm>
        </p:spPr>
        <p:txBody>
          <a:bodyPr/>
          <a:lstStyle/>
          <a:p>
            <a:r>
              <a:rPr lang="en-IN" dirty="0"/>
              <a:t>When Interest rate is more, more charge-offs found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81610E-144F-4A80-9039-E9DEE8F33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1804987"/>
            <a:ext cx="58388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5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5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A4BF8-C1C5-4EFC-B26A-6B92AA52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dirty="0" err="1">
                <a:solidFill>
                  <a:srgbClr val="FFFFFF"/>
                </a:solidFill>
              </a:rPr>
              <a:t>Gamener</a:t>
            </a:r>
            <a:r>
              <a:rPr lang="en-US" sz="2200" dirty="0">
                <a:solidFill>
                  <a:srgbClr val="FFFFFF"/>
                </a:solidFill>
              </a:rPr>
              <a:t> Credit Risk Analysis</a:t>
            </a:r>
            <a:br>
              <a:rPr lang="en-US" sz="2200" dirty="0">
                <a:solidFill>
                  <a:srgbClr val="FFFFFF"/>
                </a:solidFill>
              </a:rPr>
            </a:b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42CA60-759F-459D-AC98-6361C5BE4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254" y="609600"/>
            <a:ext cx="7538545" cy="5567363"/>
          </a:xfrm>
        </p:spPr>
        <p:txBody>
          <a:bodyPr/>
          <a:lstStyle/>
          <a:p>
            <a:r>
              <a:rPr lang="en-US" dirty="0"/>
              <a:t>Most of charge off loan purpose is small business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60733-A3AE-4EA6-AF25-D0F3E8BD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036" y="1652587"/>
            <a:ext cx="58578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4BF8-C1C5-4EFC-B26A-6B92AA52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dirty="0" err="1">
                <a:solidFill>
                  <a:srgbClr val="FFFFFF"/>
                </a:solidFill>
              </a:rPr>
              <a:t>Gamener</a:t>
            </a:r>
            <a:r>
              <a:rPr lang="en-US" sz="2200" dirty="0">
                <a:solidFill>
                  <a:srgbClr val="FFFFFF"/>
                </a:solidFill>
              </a:rPr>
              <a:t> Credit Risk Analysis</a:t>
            </a:r>
            <a:br>
              <a:rPr lang="en-US" sz="2200" dirty="0">
                <a:solidFill>
                  <a:srgbClr val="FFFFFF"/>
                </a:solidFill>
              </a:rPr>
            </a:b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42CA60-759F-459D-AC98-6361C5BE4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254" y="609600"/>
            <a:ext cx="7538545" cy="5567363"/>
          </a:xfrm>
        </p:spPr>
        <p:txBody>
          <a:bodyPr/>
          <a:lstStyle/>
          <a:p>
            <a:r>
              <a:rPr lang="en-US" dirty="0"/>
              <a:t>Loan term 60 months noticed that % of charge off is high clearly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CB7632-513B-4478-B375-A451BB13E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923393"/>
            <a:ext cx="4819650" cy="297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6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4BF8-C1C5-4EFC-B26A-6B92AA52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dirty="0" err="1">
                <a:solidFill>
                  <a:srgbClr val="FFFFFF"/>
                </a:solidFill>
              </a:rPr>
              <a:t>Gramener</a:t>
            </a:r>
            <a:r>
              <a:rPr lang="en-US" sz="2200" dirty="0">
                <a:solidFill>
                  <a:srgbClr val="FFFFFF"/>
                </a:solidFill>
              </a:rPr>
              <a:t> Credit Risk Analysis</a:t>
            </a:r>
            <a:br>
              <a:rPr lang="en-US" sz="2200" dirty="0">
                <a:solidFill>
                  <a:srgbClr val="FFFFFF"/>
                </a:solidFill>
              </a:rPr>
            </a:b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42CA60-759F-459D-AC98-6361C5BE4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254" y="609600"/>
            <a:ext cx="7538545" cy="5567363"/>
          </a:xfrm>
        </p:spPr>
        <p:txBody>
          <a:bodyPr/>
          <a:lstStyle/>
          <a:p>
            <a:r>
              <a:rPr lang="en-US" dirty="0"/>
              <a:t>Grade G has highest % of charge off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7CD2A-B648-4B6E-929A-ADDAB2A9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155" y="1659438"/>
            <a:ext cx="47720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7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4BF8-C1C5-4EFC-B26A-6B92AA52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dirty="0" err="1">
                <a:solidFill>
                  <a:srgbClr val="FFFFFF"/>
                </a:solidFill>
              </a:rPr>
              <a:t>Gramener</a:t>
            </a:r>
            <a:r>
              <a:rPr lang="en-US" sz="2200" dirty="0">
                <a:solidFill>
                  <a:srgbClr val="FFFFFF"/>
                </a:solidFill>
              </a:rPr>
              <a:t> Credit Risk Analysis</a:t>
            </a:r>
            <a:br>
              <a:rPr lang="en-US" sz="2200" dirty="0">
                <a:solidFill>
                  <a:srgbClr val="FFFFFF"/>
                </a:solidFill>
              </a:rPr>
            </a:b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42CA60-759F-459D-AC98-6361C5BE4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254" y="609600"/>
            <a:ext cx="7538545" cy="5567363"/>
          </a:xfrm>
        </p:spPr>
        <p:txBody>
          <a:bodyPr/>
          <a:lstStyle/>
          <a:p>
            <a:r>
              <a:rPr lang="en-US" dirty="0"/>
              <a:t>As sub grade increases % of </a:t>
            </a:r>
            <a:r>
              <a:rPr lang="en-US" dirty="0" err="1"/>
              <a:t>chargeoff</a:t>
            </a:r>
            <a:r>
              <a:rPr lang="en-US" dirty="0"/>
              <a:t> increased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A0CBE3-5545-4011-90DF-9D283CA0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304" y="1058589"/>
            <a:ext cx="36385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4BF8-C1C5-4EFC-B26A-6B92AA52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dirty="0" err="1">
                <a:solidFill>
                  <a:srgbClr val="FFFFFF"/>
                </a:solidFill>
              </a:rPr>
              <a:t>Gramener</a:t>
            </a:r>
            <a:r>
              <a:rPr lang="en-US" sz="2200" dirty="0">
                <a:solidFill>
                  <a:srgbClr val="FFFFFF"/>
                </a:solidFill>
              </a:rPr>
              <a:t> Credit Risk Analysis</a:t>
            </a:r>
            <a:br>
              <a:rPr lang="en-US" sz="2200" dirty="0">
                <a:solidFill>
                  <a:srgbClr val="FFFFFF"/>
                </a:solidFill>
              </a:rPr>
            </a:b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42CA60-759F-459D-AC98-6361C5BE4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254" y="609600"/>
            <a:ext cx="7538545" cy="5567363"/>
          </a:xfrm>
        </p:spPr>
        <p:txBody>
          <a:bodyPr/>
          <a:lstStyle/>
          <a:p>
            <a:r>
              <a:rPr lang="en-US" dirty="0"/>
              <a:t>Grade G has highest % of charge off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7CD2A-B648-4B6E-929A-ADDAB2A9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155" y="1659438"/>
            <a:ext cx="47720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0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106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Gramener Case Study</vt:lpstr>
      <vt:lpstr>Gramener  Case Study</vt:lpstr>
      <vt:lpstr>Gramener Credit Risk Analysis </vt:lpstr>
      <vt:lpstr>Gamener Credit Risk Analysis </vt:lpstr>
      <vt:lpstr>Gamener Credit Risk Analysis </vt:lpstr>
      <vt:lpstr>Gramener Credit Risk Analysis </vt:lpstr>
      <vt:lpstr>Gramener Credit Risk Analysis </vt:lpstr>
      <vt:lpstr>Gramener Credit Risk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</dc:title>
  <dc:creator>Vinay Jaini</dc:creator>
  <cp:lastModifiedBy>Vinay Jaini</cp:lastModifiedBy>
  <cp:revision>12</cp:revision>
  <dcterms:created xsi:type="dcterms:W3CDTF">2018-12-05T17:25:09Z</dcterms:created>
  <dcterms:modified xsi:type="dcterms:W3CDTF">2018-12-30T15:02:58Z</dcterms:modified>
</cp:coreProperties>
</file>