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4" r:id="rId2"/>
    <p:sldId id="305" r:id="rId3"/>
    <p:sldId id="272" r:id="rId4"/>
    <p:sldId id="279" r:id="rId5"/>
    <p:sldId id="280" r:id="rId6"/>
    <p:sldId id="281" r:id="rId7"/>
    <p:sldId id="275" r:id="rId8"/>
    <p:sldId id="282" r:id="rId9"/>
    <p:sldId id="283" r:id="rId10"/>
    <p:sldId id="259" r:id="rId11"/>
    <p:sldId id="300" r:id="rId12"/>
    <p:sldId id="267" r:id="rId13"/>
    <p:sldId id="302" r:id="rId14"/>
    <p:sldId id="301" r:id="rId15"/>
    <p:sldId id="295" r:id="rId16"/>
    <p:sldId id="294" r:id="rId17"/>
    <p:sldId id="260" r:id="rId18"/>
    <p:sldId id="303" r:id="rId19"/>
    <p:sldId id="276" r:id="rId20"/>
    <p:sldId id="277" r:id="rId21"/>
    <p:sldId id="304" r:id="rId22"/>
    <p:sldId id="270" r:id="rId23"/>
    <p:sldId id="298" r:id="rId24"/>
    <p:sldId id="284" r:id="rId25"/>
    <p:sldId id="285" r:id="rId26"/>
    <p:sldId id="286" r:id="rId27"/>
    <p:sldId id="287" r:id="rId28"/>
    <p:sldId id="288" r:id="rId29"/>
    <p:sldId id="289" r:id="rId30"/>
    <p:sldId id="290" r:id="rId31"/>
    <p:sldId id="291" r:id="rId32"/>
    <p:sldId id="262"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77" autoAdjust="0"/>
    <p:restoredTop sz="96433" autoAdjust="0"/>
  </p:normalViewPr>
  <p:slideViewPr>
    <p:cSldViewPr snapToGrid="0">
      <p:cViewPr varScale="1">
        <p:scale>
          <a:sx n="112" d="100"/>
          <a:sy n="112" d="100"/>
        </p:scale>
        <p:origin x="924"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77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4096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165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3770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0285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4590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9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60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1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81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304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11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3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051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598461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www.greatirishbeverages.com/brand/poachers-wild-irish-tonic-water/" TargetMode="External"/><Relationship Id="rId3" Type="http://schemas.openxmlformats.org/officeDocument/2006/relationships/hyperlink" Target="https://ie.linkedin.com/in/mark-lambe-765b5617" TargetMode="External"/><Relationship Id="rId7" Type="http://schemas.openxmlformats.org/officeDocument/2006/relationships/hyperlink" Target="https://wineonline.ie/collections/whispering-angel-rose" TargetMode="External"/><Relationship Id="rId2" Type="http://schemas.openxmlformats.org/officeDocument/2006/relationships/hyperlink" Target="http://search.savills.ie/Properties/Commercial/Industrial/Northwest-Business-Park-sites.aspx" TargetMode="External"/><Relationship Id="rId1" Type="http://schemas.openxmlformats.org/officeDocument/2006/relationships/slideLayout" Target="../slideLayouts/slideLayout2.xml"/><Relationship Id="rId6" Type="http://schemas.openxmlformats.org/officeDocument/2006/relationships/hyperlink" Target="https://www.daft.ie/dublin/commercial-property-for-rent/industrial-unit-for-rent/" TargetMode="External"/><Relationship Id="rId5" Type="http://schemas.openxmlformats.org/officeDocument/2006/relationships/hyperlink" Target="http://www.davcon.eu/index.php/products/automated-guided-vehicles" TargetMode="External"/><Relationship Id="rId4" Type="http://schemas.openxmlformats.org/officeDocument/2006/relationships/hyperlink" Target="http://www.vintner.co.uk/" TargetMode="External"/><Relationship Id="rId9" Type="http://schemas.openxmlformats.org/officeDocument/2006/relationships/hyperlink" Target="http://blackwaterdistillery.i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dublinlive.ie/lifestyle/fashion-and-beauty/dublins-brown-thomas-selling-yeezy-1487357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vintner.co.uk/" TargetMode="External"/><Relationship Id="rId7" Type="http://schemas.openxmlformats.org/officeDocument/2006/relationships/hyperlink" Target="https://www.solocheck.ie/Irish-Company/Otif-Logistics-Limited-435653" TargetMode="External"/><Relationship Id="rId2" Type="http://schemas.openxmlformats.org/officeDocument/2006/relationships/hyperlink" Target="http://dvl.ie/" TargetMode="External"/><Relationship Id="rId1" Type="http://schemas.openxmlformats.org/officeDocument/2006/relationships/slideLayout" Target="../slideLayouts/slideLayout2.xml"/><Relationship Id="rId6" Type="http://schemas.openxmlformats.org/officeDocument/2006/relationships/hyperlink" Target="https://www.up.com/suppliers/order_inv/edi/what_is_edi/" TargetMode="External"/><Relationship Id="rId5" Type="http://schemas.openxmlformats.org/officeDocument/2006/relationships/hyperlink" Target="https://www.lyreco.com/webshop/ENIR/index.html" TargetMode="External"/><Relationship Id="rId4" Type="http://schemas.openxmlformats.org/officeDocument/2006/relationships/hyperlink" Target="http://www.citizensinformation.ie/en/money_and_tax/tax/duties_and_vat/excise_dutie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independent.ie/business/irish/brown-thomas-and-arnotts-invest-25m-in-online-as-sales-rise-37391727.html" TargetMode="External"/><Relationship Id="rId2" Type="http://schemas.openxmlformats.org/officeDocument/2006/relationships/hyperlink" Target="https://www.brownthomas.com/login/?original=/account/" TargetMode="External"/><Relationship Id="rId1" Type="http://schemas.openxmlformats.org/officeDocument/2006/relationships/slideLayout" Target="../slideLayouts/slideLayout2.xml"/><Relationship Id="rId6" Type="http://schemas.openxmlformats.org/officeDocument/2006/relationships/hyperlink" Target="https://www.brownthomas.com/cs-landing.html" TargetMode="External"/><Relationship Id="rId5" Type="http://schemas.openxmlformats.org/officeDocument/2006/relationships/hyperlink" Target="https://www.brownthomas.com/customer-service/faq.html" TargetMode="External"/><Relationship Id="rId4" Type="http://schemas.openxmlformats.org/officeDocument/2006/relationships/hyperlink" Target="https://www.brownthomas.com/services/brown-thomas-loyalty-card.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hyperlink" Target="http://www.libertywines.ie/" TargetMode="External"/><Relationship Id="rId2" Type="http://schemas.openxmlformats.org/officeDocument/2006/relationships/hyperlink" Target="https://azyra.com/" TargetMode="Externa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www.independent.ie/business/irish/brown-thomas-and-arnotts-invest-25m-in-online-as-sales-rise-3739172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57" y="399360"/>
            <a:ext cx="11127554" cy="3201409"/>
          </a:xfrm>
        </p:spPr>
        <p:txBody>
          <a:bodyPr>
            <a:normAutofit/>
          </a:bodyPr>
          <a:lstStyle/>
          <a:p>
            <a:pPr algn="ctr"/>
            <a:r>
              <a:rPr lang="en-IE" sz="8000" b="1" dirty="0" smtClean="0">
                <a:solidFill>
                  <a:srgbClr val="FF3300"/>
                </a:solidFill>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t>Supply Chain management</a:t>
            </a:r>
            <a:br>
              <a:rPr lang="en-IE" sz="8000" b="1" dirty="0" smtClean="0">
                <a:solidFill>
                  <a:srgbClr val="FF3300"/>
                </a:solidFill>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br>
            <a:r>
              <a:rPr lang="en-IE" sz="2000" b="1" dirty="0">
                <a:solidFill>
                  <a:schemeClr val="bg1"/>
                </a:solidFill>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t>.</a:t>
            </a:r>
            <a:r>
              <a:rPr lang="en-IE" sz="5400" b="1" dirty="0">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t/>
            </a:r>
            <a:br>
              <a:rPr lang="en-IE" sz="5400" b="1" dirty="0">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br>
            <a:r>
              <a:rPr lang="en-IE" sz="3600" b="1" dirty="0" smtClean="0">
                <a:effectLst>
                  <a:outerShdw blurRad="38100" dist="38100" dir="2700000" algn="tl">
                    <a:srgbClr val="000000">
                      <a:alpha val="43137"/>
                    </a:srgbClr>
                  </a:outerShdw>
                </a:effectLst>
                <a:latin typeface="Gill Sans MT Condensed" panose="020B0506020104020203" pitchFamily="34" charset="0"/>
                <a:cs typeface="Segoe UI Light" panose="020B0502040204020203" pitchFamily="34" charset="0"/>
              </a:rPr>
              <a:t>Comparison of the use of I.T. in</a:t>
            </a:r>
            <a:r>
              <a:rPr lang="en-IE" sz="3600" b="1" dirty="0" smtClean="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r>
            <a:br>
              <a:rPr lang="en-IE" sz="3600" b="1" dirty="0" smtClean="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br>
            <a:r>
              <a:rPr lang="en-IE" sz="2000" b="1" dirty="0" smtClean="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r>
            <a:br>
              <a:rPr lang="en-IE" sz="2000" b="1" dirty="0" smtClean="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br>
            <a:r>
              <a:rPr lang="en-IE" sz="2000" b="1" dirty="0" smtClean="0">
                <a:effectLst>
                  <a:outerShdw blurRad="38100" dist="38100" dir="2700000" algn="tl">
                    <a:srgbClr val="000000">
                      <a:alpha val="43137"/>
                    </a:srgbClr>
                  </a:outerShdw>
                </a:effectLst>
                <a:latin typeface="Franklin Gothic Demi" panose="020B0703020102020204" pitchFamily="34" charset="0"/>
              </a:rPr>
              <a:t> </a:t>
            </a:r>
            <a:endParaRPr lang="en-IE" sz="2000" b="1" dirty="0">
              <a:effectLst>
                <a:outerShdw blurRad="38100" dist="38100" dir="2700000" algn="tl">
                  <a:srgbClr val="000000">
                    <a:alpha val="43137"/>
                  </a:srgbClr>
                </a:outerShdw>
              </a:effectLst>
              <a:latin typeface="Franklin Gothic Demi" panose="020B0703020102020204" pitchFamily="34" charset="0"/>
            </a:endParaRPr>
          </a:p>
        </p:txBody>
      </p:sp>
      <p:sp>
        <p:nvSpPr>
          <p:cNvPr id="3" name="Subtitle 2"/>
          <p:cNvSpPr>
            <a:spLocks noGrp="1"/>
          </p:cNvSpPr>
          <p:nvPr>
            <p:ph type="subTitle" idx="1"/>
          </p:nvPr>
        </p:nvSpPr>
        <p:spPr>
          <a:xfrm>
            <a:off x="2761630" y="5055013"/>
            <a:ext cx="6126808" cy="2702696"/>
          </a:xfrm>
        </p:spPr>
        <p:txBody>
          <a:bodyPr>
            <a:normAutofit/>
          </a:bodyPr>
          <a:lstStyle/>
          <a:p>
            <a:pPr algn="ctr"/>
            <a:r>
              <a:rPr lang="en-IE" dirty="0" smtClean="0">
                <a:latin typeface="Gill Sans MT Condensed" panose="020B0506020104020203" pitchFamily="34" charset="0"/>
              </a:rPr>
              <a:t>Vinay Kumar (C17474442)</a:t>
            </a:r>
            <a:r>
              <a:rPr lang="en-IE" dirty="0">
                <a:latin typeface="Gill Sans MT Condensed" panose="020B0506020104020203" pitchFamily="34" charset="0"/>
              </a:rPr>
              <a:t> </a:t>
            </a:r>
            <a:r>
              <a:rPr lang="en-IE" dirty="0" smtClean="0">
                <a:latin typeface="Gill Sans MT Condensed" panose="020B0506020104020203" pitchFamily="34" charset="0"/>
              </a:rPr>
              <a:t>and Niall Murphy (C17313343)	</a:t>
            </a:r>
          </a:p>
          <a:p>
            <a:pPr algn="ctr"/>
            <a:r>
              <a:rPr lang="en-IE" dirty="0" smtClean="0">
                <a:latin typeface="Gill Sans MT Condensed" panose="020B0506020104020203" pitchFamily="34" charset="0"/>
              </a:rPr>
              <a:t>Mathew Tompkins (C17491594) and Enda Linehan (C17330683)</a:t>
            </a:r>
          </a:p>
          <a:p>
            <a:endParaRPr lang="en-IE" dirty="0"/>
          </a:p>
        </p:txBody>
      </p:sp>
      <p:pic>
        <p:nvPicPr>
          <p:cNvPr id="5" name="Picture 2" descr="Image result for DVL logo dub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296" y="3283026"/>
            <a:ext cx="2350295" cy="1094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04722" y="3496728"/>
            <a:ext cx="1169773" cy="646331"/>
          </a:xfrm>
          <a:prstGeom prst="rect">
            <a:avLst/>
          </a:prstGeom>
          <a:noFill/>
        </p:spPr>
        <p:txBody>
          <a:bodyPr wrap="square" rtlCol="0">
            <a:spAutoFit/>
          </a:bodyPr>
          <a:lstStyle/>
          <a:p>
            <a:pPr algn="ctr"/>
            <a:r>
              <a:rPr lang="en-IE" sz="3600" dirty="0" smtClean="0">
                <a:latin typeface="Gill Sans MT Condensed" panose="020B0506020104020203" pitchFamily="34" charset="0"/>
              </a:rPr>
              <a:t>AND</a:t>
            </a:r>
            <a:endParaRPr lang="en-IE" sz="3200" dirty="0">
              <a:latin typeface="Gill Sans MT Condensed" panose="020B0506020104020203" pitchFamily="34" charset="0"/>
            </a:endParaRPr>
          </a:p>
        </p:txBody>
      </p:sp>
      <p:pic>
        <p:nvPicPr>
          <p:cNvPr id="7" name="Picture 4" descr="Image result for brown thoma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626" y="3283026"/>
            <a:ext cx="3165491" cy="9265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rown thoma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743200"/>
            <a:ext cx="1576873" cy="157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878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1" cy="6888316"/>
          </a:xfrm>
          <a:prstGeom prst="rect">
            <a:avLst/>
          </a:prstGeom>
        </p:spPr>
      </p:pic>
      <p:sp>
        <p:nvSpPr>
          <p:cNvPr id="2" name="Title 1"/>
          <p:cNvSpPr>
            <a:spLocks noGrp="1"/>
          </p:cNvSpPr>
          <p:nvPr>
            <p:ph type="title"/>
          </p:nvPr>
        </p:nvSpPr>
        <p:spPr>
          <a:xfrm>
            <a:off x="388994" y="82895"/>
            <a:ext cx="8446873" cy="734913"/>
          </a:xfrm>
        </p:spPr>
        <p:txBody>
          <a:bodyPr>
            <a:normAutofit/>
          </a:bodyPr>
          <a:lstStyle/>
          <a:p>
            <a:pPr algn="ctr"/>
            <a:r>
              <a:rPr lang="en-IE" sz="4000" b="1" dirty="0">
                <a:solidFill>
                  <a:srgbClr val="FFFF00"/>
                </a:solidFill>
                <a:effectLst>
                  <a:outerShdw blurRad="38100" dist="38100" dir="2700000" algn="tl">
                    <a:srgbClr val="000000">
                      <a:alpha val="43137"/>
                    </a:srgbClr>
                  </a:outerShdw>
                </a:effectLst>
                <a:latin typeface="Gill Sans MT Condensed" panose="020B0506020104020203" pitchFamily="34" charset="0"/>
              </a:rPr>
              <a:t>Warehousing</a:t>
            </a:r>
          </a:p>
        </p:txBody>
      </p:sp>
      <p:sp>
        <p:nvSpPr>
          <p:cNvPr id="3" name="Content Placeholder 2"/>
          <p:cNvSpPr>
            <a:spLocks noGrp="1"/>
          </p:cNvSpPr>
          <p:nvPr>
            <p:ph sz="half" idx="1"/>
          </p:nvPr>
        </p:nvSpPr>
        <p:spPr>
          <a:xfrm>
            <a:off x="2271936" y="998569"/>
            <a:ext cx="7324667" cy="5542385"/>
          </a:xfrm>
          <a:solidFill>
            <a:schemeClr val="bg1">
              <a:lumMod val="95000"/>
            </a:schemeClr>
          </a:solidFill>
        </p:spPr>
        <p:txBody>
          <a:bodyPr>
            <a:noAutofit/>
          </a:bodyPr>
          <a:lstStyle/>
          <a:p>
            <a:r>
              <a:rPr lang="en-IE" sz="1400" b="1" i="1" u="sng" dirty="0">
                <a:solidFill>
                  <a:srgbClr val="FF0000"/>
                </a:solidFill>
                <a:effectLst>
                  <a:outerShdw blurRad="38100" dist="38100" dir="2700000" algn="tl">
                    <a:srgbClr val="000000">
                      <a:alpha val="43137"/>
                    </a:srgbClr>
                  </a:outerShdw>
                </a:effectLst>
              </a:rPr>
              <a:t>Location</a:t>
            </a:r>
            <a:r>
              <a:rPr lang="en-IE" sz="1400" b="1" dirty="0">
                <a:solidFill>
                  <a:srgbClr val="FF0000"/>
                </a:solidFill>
                <a:effectLst>
                  <a:outerShdw blurRad="38100" dist="38100" dir="2700000" algn="tl">
                    <a:srgbClr val="000000">
                      <a:alpha val="43137"/>
                    </a:srgbClr>
                  </a:outerShdw>
                </a:effectLst>
              </a:rPr>
              <a:t> </a:t>
            </a:r>
            <a:endParaRPr lang="en-IE" sz="1400" b="1" dirty="0" smtClean="0">
              <a:solidFill>
                <a:srgbClr val="FF0000"/>
              </a:solidFill>
              <a:effectLst>
                <a:outerShdw blurRad="38100" dist="38100" dir="2700000" algn="tl">
                  <a:srgbClr val="000000">
                    <a:alpha val="43137"/>
                  </a:srgbClr>
                </a:outerShdw>
              </a:effectLst>
            </a:endParaRPr>
          </a:p>
          <a:p>
            <a:pPr marL="0" indent="0">
              <a:buNone/>
            </a:pPr>
            <a:r>
              <a:rPr lang="en-IE" sz="1400" dirty="0">
                <a:solidFill>
                  <a:srgbClr val="FF0000"/>
                </a:solidFill>
                <a:effectLst>
                  <a:outerShdw blurRad="38100" dist="38100" dir="2700000" algn="tl">
                    <a:srgbClr val="000000">
                      <a:alpha val="43137"/>
                    </a:srgbClr>
                  </a:outerShdw>
                </a:effectLst>
              </a:rPr>
              <a:t>	</a:t>
            </a:r>
            <a:r>
              <a:rPr lang="en-IE" sz="1200" dirty="0" smtClean="0">
                <a:solidFill>
                  <a:schemeClr val="tx1"/>
                </a:solidFill>
              </a:rPr>
              <a:t>Two </a:t>
            </a:r>
            <a:r>
              <a:rPr lang="en-IE" sz="1200" dirty="0">
                <a:solidFill>
                  <a:schemeClr val="tx1"/>
                </a:solidFill>
              </a:rPr>
              <a:t>prime locations (Motorway Access and Nationwide delivery </a:t>
            </a:r>
            <a:r>
              <a:rPr lang="en-IE" sz="1200" dirty="0" smtClean="0">
                <a:solidFill>
                  <a:schemeClr val="tx1"/>
                </a:solidFill>
              </a:rPr>
              <a:t>services) </a:t>
            </a:r>
          </a:p>
          <a:p>
            <a:pPr marL="0" indent="0">
              <a:buNone/>
            </a:pPr>
            <a:r>
              <a:rPr lang="en-IE" sz="1200" dirty="0">
                <a:solidFill>
                  <a:schemeClr val="tx1"/>
                </a:solidFill>
              </a:rPr>
              <a:t>	</a:t>
            </a:r>
            <a:r>
              <a:rPr lang="en-IE" sz="1200" dirty="0" smtClean="0">
                <a:solidFill>
                  <a:schemeClr val="tx1"/>
                </a:solidFill>
              </a:rPr>
              <a:t>Warehouses </a:t>
            </a:r>
            <a:r>
              <a:rPr lang="en-IE" sz="1200" dirty="0">
                <a:solidFill>
                  <a:schemeClr val="tx1"/>
                </a:solidFill>
              </a:rPr>
              <a:t>in Blanchardstown (Wines)  and Swords (Beers &amp; </a:t>
            </a:r>
            <a:r>
              <a:rPr lang="en-IE" sz="1200" dirty="0" smtClean="0">
                <a:solidFill>
                  <a:schemeClr val="tx1"/>
                </a:solidFill>
              </a:rPr>
              <a:t>Spirits) </a:t>
            </a:r>
            <a:r>
              <a:rPr lang="en-IE" sz="800" b="1" i="1" dirty="0" smtClean="0">
                <a:solidFill>
                  <a:schemeClr val="tx1"/>
                </a:solidFill>
              </a:rPr>
              <a:t>(1)</a:t>
            </a:r>
            <a:endParaRPr lang="en-IE" sz="800" b="1" i="1" dirty="0">
              <a:solidFill>
                <a:schemeClr val="tx1"/>
              </a:solidFill>
            </a:endParaRPr>
          </a:p>
          <a:p>
            <a:r>
              <a:rPr lang="en-IE" sz="1400" b="1" i="1" u="sng" dirty="0">
                <a:solidFill>
                  <a:srgbClr val="FF0000"/>
                </a:solidFill>
                <a:effectLst>
                  <a:outerShdw blurRad="38100" dist="38100" dir="2700000" algn="tl">
                    <a:srgbClr val="000000">
                      <a:alpha val="43137"/>
                    </a:srgbClr>
                  </a:outerShdw>
                </a:effectLst>
              </a:rPr>
              <a:t>Spatial Limitations </a:t>
            </a:r>
          </a:p>
          <a:p>
            <a:pPr marL="0" indent="0">
              <a:buNone/>
            </a:pPr>
            <a:r>
              <a:rPr lang="en-IE" sz="1400" dirty="0" smtClean="0">
                <a:solidFill>
                  <a:schemeClr val="tx1"/>
                </a:solidFill>
              </a:rPr>
              <a:t>	</a:t>
            </a:r>
            <a:r>
              <a:rPr lang="en-IE" sz="1200" dirty="0" smtClean="0">
                <a:solidFill>
                  <a:schemeClr val="tx1"/>
                </a:solidFill>
              </a:rPr>
              <a:t>Growth of 22% annually for period of 5 years. </a:t>
            </a:r>
            <a:r>
              <a:rPr lang="en-IE" sz="800" b="1" dirty="0" smtClean="0">
                <a:solidFill>
                  <a:schemeClr val="tx1"/>
                </a:solidFill>
              </a:rPr>
              <a:t>(2)  </a:t>
            </a:r>
          </a:p>
          <a:p>
            <a:pPr marL="0" indent="0">
              <a:buNone/>
            </a:pPr>
            <a:r>
              <a:rPr lang="en-IE" sz="1200" dirty="0">
                <a:solidFill>
                  <a:schemeClr val="tx1"/>
                </a:solidFill>
              </a:rPr>
              <a:t>	Outgrew original premises in </a:t>
            </a:r>
            <a:r>
              <a:rPr lang="en-IE" sz="1200" dirty="0" err="1">
                <a:solidFill>
                  <a:schemeClr val="tx1"/>
                </a:solidFill>
              </a:rPr>
              <a:t>Ballycoolin</a:t>
            </a:r>
            <a:r>
              <a:rPr lang="en-IE" sz="1200" dirty="0">
                <a:solidFill>
                  <a:schemeClr val="tx1"/>
                </a:solidFill>
              </a:rPr>
              <a:t>.  </a:t>
            </a:r>
          </a:p>
          <a:p>
            <a:pPr marL="0" indent="0">
              <a:buNone/>
            </a:pPr>
            <a:r>
              <a:rPr lang="en-IE" sz="1200" dirty="0">
                <a:solidFill>
                  <a:schemeClr val="tx1"/>
                </a:solidFill>
              </a:rPr>
              <a:t>	Renting 2</a:t>
            </a:r>
            <a:r>
              <a:rPr lang="en-IE" sz="1200" baseline="30000" dirty="0">
                <a:solidFill>
                  <a:schemeClr val="tx1"/>
                </a:solidFill>
              </a:rPr>
              <a:t>nd</a:t>
            </a:r>
            <a:r>
              <a:rPr lang="en-IE" sz="1200" dirty="0">
                <a:solidFill>
                  <a:schemeClr val="tx1"/>
                </a:solidFill>
              </a:rPr>
              <a:t> warehouse that is never at full capacity until the Christmas period. </a:t>
            </a:r>
            <a:r>
              <a:rPr lang="en-IE" sz="800" b="1" i="1" dirty="0" smtClean="0">
                <a:solidFill>
                  <a:schemeClr val="tx1"/>
                </a:solidFill>
              </a:rPr>
              <a:t>(3)</a:t>
            </a:r>
            <a:endParaRPr lang="en-IE" sz="800" b="1" i="1" dirty="0">
              <a:solidFill>
                <a:schemeClr val="tx1"/>
              </a:solidFill>
            </a:endParaRPr>
          </a:p>
          <a:p>
            <a:r>
              <a:rPr lang="en-IE" sz="1400" b="1" i="1" u="sng" dirty="0">
                <a:solidFill>
                  <a:srgbClr val="FF0000"/>
                </a:solidFill>
                <a:effectLst>
                  <a:outerShdw blurRad="38100" dist="38100" dir="2700000" algn="tl">
                    <a:srgbClr val="000000">
                      <a:alpha val="43137"/>
                    </a:srgbClr>
                  </a:outerShdw>
                </a:effectLst>
              </a:rPr>
              <a:t>Main Activities and Use of IT</a:t>
            </a:r>
          </a:p>
          <a:p>
            <a:pPr marL="0" indent="0">
              <a:buNone/>
            </a:pPr>
            <a:r>
              <a:rPr lang="en-IE" sz="1400" i="1" dirty="0">
                <a:solidFill>
                  <a:srgbClr val="FF0000"/>
                </a:solidFill>
                <a:effectLst>
                  <a:outerShdw blurRad="38100" dist="38100" dir="2700000" algn="tl">
                    <a:srgbClr val="000000">
                      <a:alpha val="43137"/>
                    </a:srgbClr>
                  </a:outerShdw>
                </a:effectLst>
              </a:rPr>
              <a:t>	</a:t>
            </a:r>
            <a:r>
              <a:rPr lang="en-IE" sz="1200" dirty="0">
                <a:solidFill>
                  <a:schemeClr val="tx1"/>
                </a:solidFill>
              </a:rPr>
              <a:t>Receiving, warehousing and distribution of client’s stock </a:t>
            </a:r>
            <a:r>
              <a:rPr lang="en-IE" sz="800" b="1" i="1" dirty="0" smtClean="0">
                <a:solidFill>
                  <a:schemeClr val="tx1"/>
                </a:solidFill>
              </a:rPr>
              <a:t>(4)</a:t>
            </a:r>
            <a:endParaRPr lang="en-IE" sz="800" b="1" i="1" dirty="0">
              <a:solidFill>
                <a:schemeClr val="tx1"/>
              </a:solidFill>
            </a:endParaRPr>
          </a:p>
          <a:p>
            <a:pPr marL="0" indent="0">
              <a:buNone/>
            </a:pPr>
            <a:r>
              <a:rPr lang="en-IE" sz="1200" dirty="0">
                <a:solidFill>
                  <a:schemeClr val="tx1"/>
                </a:solidFill>
              </a:rPr>
              <a:t>	IT used throughout to arrange bookings for incoming stock, to receive, create and process orders</a:t>
            </a:r>
          </a:p>
          <a:p>
            <a:pPr marL="0" indent="0">
              <a:buNone/>
            </a:pPr>
            <a:r>
              <a:rPr lang="en-IE" sz="1200" dirty="0">
                <a:solidFill>
                  <a:schemeClr val="tx1"/>
                </a:solidFill>
              </a:rPr>
              <a:t>	System used – Vintners Enterprise </a:t>
            </a:r>
            <a:r>
              <a:rPr lang="en-IE" sz="900" b="1" i="1" dirty="0" smtClean="0">
                <a:solidFill>
                  <a:schemeClr val="tx1"/>
                </a:solidFill>
              </a:rPr>
              <a:t>(5) </a:t>
            </a:r>
            <a:r>
              <a:rPr lang="en-IE" sz="1200" dirty="0">
                <a:solidFill>
                  <a:schemeClr val="tx1"/>
                </a:solidFill>
              </a:rPr>
              <a:t>( now outdated, compatibility issues with Microsoft not </a:t>
            </a:r>
            <a:r>
              <a:rPr lang="en-IE" sz="1200" dirty="0" smtClean="0">
                <a:solidFill>
                  <a:schemeClr val="tx1"/>
                </a:solidFill>
              </a:rPr>
              <a:t>	efficient </a:t>
            </a:r>
            <a:r>
              <a:rPr lang="en-IE" sz="1200" dirty="0">
                <a:solidFill>
                  <a:schemeClr val="tx1"/>
                </a:solidFill>
              </a:rPr>
              <a:t>for </a:t>
            </a:r>
            <a:r>
              <a:rPr lang="en-IE" sz="1200" dirty="0" smtClean="0">
                <a:solidFill>
                  <a:schemeClr val="tx1"/>
                </a:solidFill>
              </a:rPr>
              <a:t>	high order </a:t>
            </a:r>
            <a:r>
              <a:rPr lang="en-IE" sz="1200" dirty="0">
                <a:solidFill>
                  <a:schemeClr val="tx1"/>
                </a:solidFill>
              </a:rPr>
              <a:t>volumes)</a:t>
            </a:r>
          </a:p>
          <a:p>
            <a:pPr marL="0" indent="0">
              <a:buNone/>
            </a:pPr>
            <a:r>
              <a:rPr lang="en-IE" sz="1200" dirty="0">
                <a:solidFill>
                  <a:schemeClr val="tx1"/>
                </a:solidFill>
              </a:rPr>
              <a:t>	Automated Machinery used in the warehouse. Power pallet trucks, forklifts, AGV’s </a:t>
            </a:r>
            <a:r>
              <a:rPr lang="en-IE" sz="800" b="1" i="1" dirty="0" smtClean="0">
                <a:solidFill>
                  <a:schemeClr val="tx1"/>
                </a:solidFill>
              </a:rPr>
              <a:t>(6) </a:t>
            </a:r>
            <a:r>
              <a:rPr lang="en-IE" sz="1200" dirty="0">
                <a:solidFill>
                  <a:schemeClr val="tx1"/>
                </a:solidFill>
              </a:rPr>
              <a:t>and </a:t>
            </a:r>
            <a:r>
              <a:rPr lang="en-IE" sz="1200" dirty="0" smtClean="0">
                <a:solidFill>
                  <a:schemeClr val="tx1"/>
                </a:solidFill>
              </a:rPr>
              <a:t>	climber machines.</a:t>
            </a:r>
          </a:p>
          <a:p>
            <a:r>
              <a:rPr lang="en-IE" sz="1400" b="1" i="1" u="sng" dirty="0" smtClean="0">
                <a:solidFill>
                  <a:srgbClr val="FF0000"/>
                </a:solidFill>
                <a:effectLst>
                  <a:outerShdw blurRad="38100" dist="38100" dir="2700000" algn="tl">
                    <a:srgbClr val="000000">
                      <a:alpha val="43137"/>
                    </a:srgbClr>
                  </a:outerShdw>
                </a:effectLst>
              </a:rPr>
              <a:t>Level of Automation in picking and storage</a:t>
            </a:r>
          </a:p>
          <a:p>
            <a:pPr marL="0" indent="0">
              <a:buNone/>
            </a:pPr>
            <a:r>
              <a:rPr lang="en-IE" sz="1400" dirty="0">
                <a:solidFill>
                  <a:schemeClr val="tx1"/>
                </a:solidFill>
              </a:rPr>
              <a:t>	</a:t>
            </a:r>
            <a:r>
              <a:rPr lang="en-IE" sz="1200" dirty="0">
                <a:solidFill>
                  <a:schemeClr val="tx1"/>
                </a:solidFill>
              </a:rPr>
              <a:t>No automation used physically in picking “not feasible</a:t>
            </a:r>
            <a:r>
              <a:rPr lang="en-IE" sz="1200" dirty="0" smtClean="0">
                <a:solidFill>
                  <a:schemeClr val="tx1"/>
                </a:solidFill>
              </a:rPr>
              <a:t>”</a:t>
            </a:r>
            <a:r>
              <a:rPr lang="en-IE" sz="800" b="1" i="1" dirty="0" smtClean="0">
                <a:solidFill>
                  <a:schemeClr val="tx1"/>
                </a:solidFill>
              </a:rPr>
              <a:t>(</a:t>
            </a:r>
            <a:r>
              <a:rPr lang="en-IE" sz="800" b="1" i="1" dirty="0">
                <a:solidFill>
                  <a:schemeClr val="tx1"/>
                </a:solidFill>
              </a:rPr>
              <a:t>7</a:t>
            </a:r>
            <a:r>
              <a:rPr lang="en-IE" sz="800" b="1" i="1" dirty="0" smtClean="0">
                <a:solidFill>
                  <a:schemeClr val="tx1"/>
                </a:solidFill>
              </a:rPr>
              <a:t>)  </a:t>
            </a:r>
            <a:r>
              <a:rPr lang="en-IE" sz="1200" dirty="0">
                <a:solidFill>
                  <a:schemeClr val="tx1"/>
                </a:solidFill>
              </a:rPr>
              <a:t>and “too expensive</a:t>
            </a:r>
            <a:r>
              <a:rPr lang="en-IE" sz="1200" dirty="0" smtClean="0">
                <a:solidFill>
                  <a:schemeClr val="tx1"/>
                </a:solidFill>
              </a:rPr>
              <a:t>”</a:t>
            </a:r>
            <a:r>
              <a:rPr lang="en-IE" sz="800" b="1" i="1" dirty="0" smtClean="0">
                <a:solidFill>
                  <a:schemeClr val="tx1"/>
                </a:solidFill>
              </a:rPr>
              <a:t>(8)</a:t>
            </a:r>
            <a:endParaRPr lang="en-IE" sz="800" b="1" i="1" dirty="0">
              <a:solidFill>
                <a:schemeClr val="tx1"/>
              </a:solidFill>
            </a:endParaRPr>
          </a:p>
          <a:p>
            <a:pPr marL="0" indent="0">
              <a:buNone/>
            </a:pPr>
            <a:r>
              <a:rPr lang="en-IE" sz="1200" dirty="0">
                <a:solidFill>
                  <a:schemeClr val="tx1"/>
                </a:solidFill>
              </a:rPr>
              <a:t>	Machinery equipment used to aid the </a:t>
            </a:r>
            <a:r>
              <a:rPr lang="en-IE" sz="1200" dirty="0" smtClean="0">
                <a:solidFill>
                  <a:schemeClr val="tx1"/>
                </a:solidFill>
              </a:rPr>
              <a:t>process. </a:t>
            </a:r>
            <a:r>
              <a:rPr lang="en-IE" sz="1200" dirty="0">
                <a:solidFill>
                  <a:schemeClr val="tx1"/>
                </a:solidFill>
              </a:rPr>
              <a:t>N</a:t>
            </a:r>
            <a:r>
              <a:rPr lang="en-IE" sz="1200" dirty="0" smtClean="0">
                <a:solidFill>
                  <a:schemeClr val="tx1"/>
                </a:solidFill>
              </a:rPr>
              <a:t>o </a:t>
            </a:r>
            <a:r>
              <a:rPr lang="en-IE" sz="1200" dirty="0">
                <a:solidFill>
                  <a:schemeClr val="tx1"/>
                </a:solidFill>
              </a:rPr>
              <a:t>automation in storage as warehouses are 	cold and dry, lack of light ( Conditions for wines &amp; beers</a:t>
            </a:r>
            <a:r>
              <a:rPr lang="en-IE" sz="1200" dirty="0" smtClean="0">
                <a:solidFill>
                  <a:schemeClr val="tx1"/>
                </a:solidFill>
              </a:rPr>
              <a:t>) </a:t>
            </a:r>
            <a:r>
              <a:rPr lang="en-IE" sz="800" b="1" dirty="0" smtClean="0">
                <a:solidFill>
                  <a:schemeClr val="tx1"/>
                </a:solidFill>
              </a:rPr>
              <a:t>(9)</a:t>
            </a:r>
            <a:endParaRPr lang="en-IE" sz="800" b="1" dirty="0">
              <a:solidFill>
                <a:schemeClr val="tx1"/>
              </a:solidFill>
            </a:endParaRPr>
          </a:p>
        </p:txBody>
      </p:sp>
      <p:pic>
        <p:nvPicPr>
          <p:cNvPr id="5" name="Picture 2" descr="Image result for DVL logo dub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270" y="82895"/>
            <a:ext cx="1537167" cy="71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54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1" cy="6888316"/>
          </a:xfrm>
          <a:prstGeom prst="rect">
            <a:avLst/>
          </a:prstGeom>
        </p:spPr>
      </p:pic>
      <p:sp>
        <p:nvSpPr>
          <p:cNvPr id="2" name="Title 1"/>
          <p:cNvSpPr>
            <a:spLocks noGrp="1"/>
          </p:cNvSpPr>
          <p:nvPr>
            <p:ph type="title"/>
          </p:nvPr>
        </p:nvSpPr>
        <p:spPr>
          <a:xfrm>
            <a:off x="874186" y="249835"/>
            <a:ext cx="8446873" cy="734913"/>
          </a:xfrm>
        </p:spPr>
        <p:txBody>
          <a:bodyPr>
            <a:normAutofit/>
          </a:bodyPr>
          <a:lstStyle/>
          <a:p>
            <a:pPr algn="ctr"/>
            <a:r>
              <a:rPr lang="en-IE" sz="4000" dirty="0">
                <a:solidFill>
                  <a:srgbClr val="FFFF00"/>
                </a:solidFill>
                <a:latin typeface="Gill Sans MT Condensed" panose="020B0506020104020203" pitchFamily="34" charset="0"/>
              </a:rPr>
              <a:t>Warehousing</a:t>
            </a:r>
          </a:p>
        </p:txBody>
      </p:sp>
      <p:sp>
        <p:nvSpPr>
          <p:cNvPr id="3" name="Content Placeholder 2"/>
          <p:cNvSpPr>
            <a:spLocks noGrp="1"/>
          </p:cNvSpPr>
          <p:nvPr>
            <p:ph sz="half" idx="1"/>
          </p:nvPr>
        </p:nvSpPr>
        <p:spPr>
          <a:xfrm>
            <a:off x="2410339" y="1234583"/>
            <a:ext cx="7371320" cy="5305452"/>
          </a:xfrm>
          <a:solidFill>
            <a:schemeClr val="bg1">
              <a:lumMod val="95000"/>
            </a:schemeClr>
          </a:solidFill>
        </p:spPr>
        <p:txBody>
          <a:bodyPr>
            <a:normAutofit/>
          </a:bodyPr>
          <a:lstStyle/>
          <a:p>
            <a:r>
              <a:rPr lang="en-IE" sz="1600" b="1" u="sng" dirty="0">
                <a:solidFill>
                  <a:srgbClr val="FF0000"/>
                </a:solidFill>
                <a:effectLst>
                  <a:outerShdw blurRad="38100" dist="38100" dir="2700000" algn="tl">
                    <a:srgbClr val="000000">
                      <a:alpha val="43137"/>
                    </a:srgbClr>
                  </a:outerShdw>
                </a:effectLst>
              </a:rPr>
              <a:t>Location</a:t>
            </a:r>
            <a:endParaRPr lang="en-IE" sz="1600" dirty="0">
              <a:solidFill>
                <a:prstClr val="black"/>
              </a:solidFill>
            </a:endParaRPr>
          </a:p>
          <a:p>
            <a:pPr marL="0" indent="0">
              <a:buNone/>
            </a:pPr>
            <a:r>
              <a:rPr lang="en-IE" sz="1200" dirty="0">
                <a:solidFill>
                  <a:prstClr val="black"/>
                </a:solidFill>
              </a:rPr>
              <a:t>	Onsite Warehouse located warehouse under shop on Grafton street. </a:t>
            </a:r>
            <a:r>
              <a:rPr lang="en-IE" sz="900" dirty="0">
                <a:solidFill>
                  <a:prstClr val="black"/>
                </a:solidFill>
              </a:rPr>
              <a:t>(1)</a:t>
            </a:r>
          </a:p>
          <a:p>
            <a:pPr marL="0" indent="0">
              <a:buNone/>
            </a:pPr>
            <a:r>
              <a:rPr lang="en-IE" sz="1200" dirty="0">
                <a:solidFill>
                  <a:prstClr val="black"/>
                </a:solidFill>
              </a:rPr>
              <a:t>	Online dept. is shared with store’s warehouse, often can’t handle high volume of orders.</a:t>
            </a:r>
          </a:p>
          <a:p>
            <a:pPr marL="0" indent="0">
              <a:buNone/>
            </a:pPr>
            <a:r>
              <a:rPr lang="en-IE" sz="1200" dirty="0">
                <a:solidFill>
                  <a:prstClr val="black"/>
                </a:solidFill>
              </a:rPr>
              <a:t>	Warehouse space located near Dublin airport (Motorway access), where stock is held and order 	fulfilment is carried out.</a:t>
            </a:r>
            <a:r>
              <a:rPr lang="en-IE" sz="900" dirty="0">
                <a:solidFill>
                  <a:prstClr val="black"/>
                </a:solidFill>
              </a:rPr>
              <a:t>(1)</a:t>
            </a:r>
            <a:endParaRPr lang="en-IE" sz="1200" dirty="0">
              <a:solidFill>
                <a:prstClr val="black"/>
              </a:solidFill>
            </a:endParaRPr>
          </a:p>
          <a:p>
            <a:r>
              <a:rPr lang="en-IE" sz="1600" b="1" i="1" u="sng" dirty="0">
                <a:solidFill>
                  <a:srgbClr val="FF0000"/>
                </a:solidFill>
                <a:effectLst>
                  <a:outerShdw blurRad="38100" dist="38100" dir="2700000" algn="tl">
                    <a:srgbClr val="000000">
                      <a:alpha val="43137"/>
                    </a:srgbClr>
                  </a:outerShdw>
                </a:effectLst>
              </a:rPr>
              <a:t>Spatial limitations</a:t>
            </a:r>
          </a:p>
          <a:p>
            <a:pPr marL="0" indent="0">
              <a:buNone/>
            </a:pPr>
            <a:r>
              <a:rPr lang="en-IE" dirty="0">
                <a:solidFill>
                  <a:srgbClr val="FF0000"/>
                </a:solidFill>
                <a:effectLst>
                  <a:outerShdw blurRad="38100" dist="38100" dir="2700000" algn="tl">
                    <a:srgbClr val="000000">
                      <a:alpha val="43137"/>
                    </a:srgbClr>
                  </a:outerShdw>
                </a:effectLst>
              </a:rPr>
              <a:t>	</a:t>
            </a:r>
            <a:r>
              <a:rPr lang="en-IE" sz="1200" dirty="0">
                <a:solidFill>
                  <a:prstClr val="black"/>
                </a:solidFill>
              </a:rPr>
              <a:t>Store shares its online department with onsite warehouse on Grafton street.</a:t>
            </a:r>
          </a:p>
          <a:p>
            <a:pPr marL="0" indent="0">
              <a:buNone/>
            </a:pPr>
            <a:r>
              <a:rPr lang="en-IE" sz="1200" dirty="0">
                <a:solidFill>
                  <a:prstClr val="black"/>
                </a:solidFill>
              </a:rPr>
              <a:t>	Can often not handle high volume of orders, second warehouse exists to combat this.</a:t>
            </a:r>
            <a:endParaRPr lang="en-IE" sz="1200" dirty="0">
              <a:solidFill>
                <a:srgbClr val="FF0000"/>
              </a:solidFill>
              <a:effectLst>
                <a:outerShdw blurRad="38100" dist="38100" dir="2700000" algn="tl">
                  <a:srgbClr val="000000">
                    <a:alpha val="43137"/>
                  </a:srgbClr>
                </a:outerShdw>
              </a:effectLst>
            </a:endParaRPr>
          </a:p>
          <a:p>
            <a:r>
              <a:rPr lang="en-IE" sz="1600" b="1" i="1" u="sng" dirty="0">
                <a:solidFill>
                  <a:srgbClr val="FF0000"/>
                </a:solidFill>
                <a:effectLst>
                  <a:outerShdw blurRad="38100" dist="38100" dir="2700000" algn="tl">
                    <a:srgbClr val="000000">
                      <a:alpha val="43137"/>
                    </a:srgbClr>
                  </a:outerShdw>
                </a:effectLst>
              </a:rPr>
              <a:t>Main Activities and Use of IT</a:t>
            </a:r>
          </a:p>
          <a:p>
            <a:pPr marL="0" indent="0">
              <a:lnSpc>
                <a:spcPct val="107000"/>
              </a:lnSpc>
              <a:buNone/>
            </a:pPr>
            <a:r>
              <a:rPr lang="en-IE" sz="1200" dirty="0">
                <a:solidFill>
                  <a:schemeClr val="tx1"/>
                </a:solidFill>
                <a:ea typeface="Calibri" panose="020F0502020204030204" pitchFamily="34" charset="0"/>
                <a:cs typeface="Times New Roman" panose="02020603050405020304" pitchFamily="18" charset="0"/>
              </a:rPr>
              <a:t>	Screamer tags for high-value goods.</a:t>
            </a:r>
          </a:p>
          <a:p>
            <a:pPr marL="0" indent="0">
              <a:lnSpc>
                <a:spcPct val="107000"/>
              </a:lnSpc>
              <a:buNone/>
            </a:pPr>
            <a:r>
              <a:rPr lang="en-IE" sz="1200" dirty="0">
                <a:solidFill>
                  <a:schemeClr val="tx1"/>
                </a:solidFill>
                <a:ea typeface="Calibri" panose="020F0502020204030204" pitchFamily="34" charset="0"/>
                <a:cs typeface="Times New Roman" panose="02020603050405020304" pitchFamily="18" charset="0"/>
              </a:rPr>
              <a:t>	Swipe card access for certain high-value items.</a:t>
            </a:r>
          </a:p>
          <a:p>
            <a:pPr marL="0" indent="0">
              <a:lnSpc>
                <a:spcPct val="107000"/>
              </a:lnSpc>
              <a:buNone/>
            </a:pPr>
            <a:r>
              <a:rPr lang="en-IE" sz="1200" dirty="0">
                <a:solidFill>
                  <a:schemeClr val="tx1"/>
                </a:solidFill>
                <a:ea typeface="Calibri" panose="020F0502020204030204" pitchFamily="34" charset="0"/>
                <a:cs typeface="Times New Roman" panose="02020603050405020304" pitchFamily="18" charset="0"/>
              </a:rPr>
              <a:t>	Electric pallet trucks, fork-lift.</a:t>
            </a:r>
          </a:p>
          <a:p>
            <a:pPr marL="0" indent="0">
              <a:lnSpc>
                <a:spcPct val="107000"/>
              </a:lnSpc>
              <a:spcAft>
                <a:spcPts val="800"/>
              </a:spcAft>
              <a:buNone/>
            </a:pPr>
            <a:r>
              <a:rPr lang="en-IE" sz="1200" dirty="0">
                <a:solidFill>
                  <a:schemeClr val="tx1"/>
                </a:solidFill>
                <a:ea typeface="Calibri" panose="020F0502020204030204" pitchFamily="34" charset="0"/>
                <a:cs typeface="Times New Roman" panose="02020603050405020304" pitchFamily="18" charset="0"/>
              </a:rPr>
              <a:t>	Hand-held scanners for new incoming stock. </a:t>
            </a:r>
            <a:r>
              <a:rPr lang="en-IE" sz="900" dirty="0">
                <a:solidFill>
                  <a:schemeClr val="tx1"/>
                </a:solidFill>
                <a:ea typeface="Calibri" panose="020F0502020204030204" pitchFamily="34" charset="0"/>
                <a:cs typeface="Times New Roman" panose="02020603050405020304" pitchFamily="18" charset="0"/>
              </a:rPr>
              <a:t>all (1)</a:t>
            </a:r>
          </a:p>
          <a:p>
            <a:pPr lvl="0">
              <a:buClr>
                <a:srgbClr val="FF0000"/>
              </a:buClr>
            </a:pPr>
            <a:r>
              <a:rPr lang="en-IE" sz="1600" b="1" i="1" u="sng" dirty="0">
                <a:solidFill>
                  <a:srgbClr val="FF0000"/>
                </a:solidFill>
                <a:effectLst>
                  <a:outerShdw blurRad="38100" dist="38100" dir="2700000" algn="tl">
                    <a:srgbClr val="000000">
                      <a:alpha val="43137"/>
                    </a:srgbClr>
                  </a:outerShdw>
                </a:effectLst>
              </a:rPr>
              <a:t>Level of automation in picking and storage</a:t>
            </a:r>
            <a:endParaRPr lang="en-IE" sz="1200" dirty="0">
              <a:solidFill>
                <a:schemeClr val="tx1"/>
              </a:solidFill>
              <a:effectLst>
                <a:outerShdw blurRad="38100" dist="38100" dir="2700000" algn="tl">
                  <a:srgbClr val="000000">
                    <a:alpha val="43137"/>
                  </a:srgbClr>
                </a:outerShdw>
              </a:effectLst>
            </a:endParaRPr>
          </a:p>
          <a:p>
            <a:pPr marL="0" indent="0">
              <a:lnSpc>
                <a:spcPct val="107000"/>
              </a:lnSpc>
              <a:spcAft>
                <a:spcPts val="800"/>
              </a:spcAft>
              <a:buNone/>
            </a:pPr>
            <a:r>
              <a:rPr lang="en-IE" sz="1200" dirty="0">
                <a:solidFill>
                  <a:schemeClr val="tx1"/>
                </a:solidFill>
                <a:ea typeface="Calibri" panose="020F0502020204030204" pitchFamily="34" charset="0"/>
                <a:cs typeface="Times New Roman" panose="02020603050405020304" pitchFamily="18" charset="0"/>
              </a:rPr>
              <a:t>	Orders orders checked out through guns and scanners but controlled by humans</a:t>
            </a:r>
          </a:p>
          <a:p>
            <a:pPr marL="457200" lvl="1" indent="0">
              <a:buNone/>
            </a:pPr>
            <a:endParaRPr lang="en-IE" dirty="0">
              <a:solidFill>
                <a:schemeClr val="tx1"/>
              </a:solidFill>
              <a:effectLst>
                <a:outerShdw blurRad="38100" dist="38100" dir="2700000" algn="tl">
                  <a:srgbClr val="000000">
                    <a:alpha val="43137"/>
                  </a:srgbClr>
                </a:outerShdw>
              </a:effectLst>
            </a:endParaRPr>
          </a:p>
        </p:txBody>
      </p:sp>
      <p:pic>
        <p:nvPicPr>
          <p:cNvPr id="6" name="Picture 4" descr="Image result for brown thoma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090" y="317965"/>
            <a:ext cx="2509406" cy="73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7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1" cy="6888316"/>
          </a:xfrm>
          <a:prstGeom prst="rect">
            <a:avLst/>
          </a:prstGeom>
        </p:spPr>
      </p:pic>
      <p:sp>
        <p:nvSpPr>
          <p:cNvPr id="2" name="Title 1"/>
          <p:cNvSpPr>
            <a:spLocks noGrp="1"/>
          </p:cNvSpPr>
          <p:nvPr>
            <p:ph type="title"/>
          </p:nvPr>
        </p:nvSpPr>
        <p:spPr>
          <a:xfrm>
            <a:off x="696904" y="70863"/>
            <a:ext cx="8446873" cy="734913"/>
          </a:xfrm>
        </p:spPr>
        <p:txBody>
          <a:bodyPr>
            <a:normAutofit/>
          </a:bodyPr>
          <a:lstStyle/>
          <a:p>
            <a:pPr algn="ctr"/>
            <a:r>
              <a:rPr lang="en-IE" sz="4000" b="1" dirty="0">
                <a:solidFill>
                  <a:srgbClr val="FFFF00"/>
                </a:solidFill>
                <a:effectLst>
                  <a:outerShdw blurRad="38100" dist="38100" dir="2700000" algn="tl">
                    <a:srgbClr val="000000">
                      <a:alpha val="43137"/>
                    </a:srgbClr>
                  </a:outerShdw>
                </a:effectLst>
                <a:latin typeface="Gill Sans MT Condensed" panose="020B0506020104020203" pitchFamily="34" charset="0"/>
              </a:rPr>
              <a:t>Warehousing</a:t>
            </a:r>
            <a:endParaRPr lang="en-IE" sz="4000" dirty="0">
              <a:solidFill>
                <a:srgbClr val="FFFF00"/>
              </a:solidFill>
              <a:latin typeface="Gill Sans MT Condensed" panose="020B0506020104020203" pitchFamily="34" charset="0"/>
            </a:endParaRPr>
          </a:p>
        </p:txBody>
      </p:sp>
      <p:sp>
        <p:nvSpPr>
          <p:cNvPr id="3" name="Content Placeholder 2"/>
          <p:cNvSpPr>
            <a:spLocks noGrp="1"/>
          </p:cNvSpPr>
          <p:nvPr>
            <p:ph sz="half" idx="1"/>
          </p:nvPr>
        </p:nvSpPr>
        <p:spPr>
          <a:xfrm>
            <a:off x="2289042" y="913700"/>
            <a:ext cx="7371320" cy="5384463"/>
          </a:xfrm>
          <a:solidFill>
            <a:schemeClr val="bg1">
              <a:lumMod val="95000"/>
            </a:schemeClr>
          </a:solidFill>
        </p:spPr>
        <p:txBody>
          <a:bodyPr>
            <a:normAutofit/>
          </a:bodyPr>
          <a:lstStyle/>
          <a:p>
            <a:r>
              <a:rPr lang="en-IE" sz="1400" b="1" i="1" u="sng" dirty="0">
                <a:solidFill>
                  <a:srgbClr val="FF0000"/>
                </a:solidFill>
                <a:effectLst>
                  <a:outerShdw blurRad="38100" dist="38100" dir="2700000" algn="tl">
                    <a:srgbClr val="000000">
                      <a:alpha val="43137"/>
                    </a:srgbClr>
                  </a:outerShdw>
                </a:effectLst>
              </a:rPr>
              <a:t>Stock rotation and IT  - Wine, Gin, Tonic Water</a:t>
            </a:r>
          </a:p>
          <a:p>
            <a:pPr marL="0" indent="0">
              <a:buNone/>
            </a:pPr>
            <a:r>
              <a:rPr lang="en-IE" sz="1200" dirty="0">
                <a:solidFill>
                  <a:schemeClr val="tx1"/>
                </a:solidFill>
              </a:rPr>
              <a:t>	</a:t>
            </a:r>
            <a:r>
              <a:rPr lang="en-IE" sz="1200" dirty="0" smtClean="0">
                <a:solidFill>
                  <a:schemeClr val="tx1"/>
                </a:solidFill>
              </a:rPr>
              <a:t>Stock </a:t>
            </a:r>
            <a:r>
              <a:rPr lang="en-IE" sz="1200" dirty="0">
                <a:solidFill>
                  <a:schemeClr val="tx1"/>
                </a:solidFill>
              </a:rPr>
              <a:t>monitored by the system . Expensive wines usually have the longest housing time. </a:t>
            </a:r>
          </a:p>
          <a:p>
            <a:pPr marL="0" indent="0">
              <a:buNone/>
            </a:pPr>
            <a:r>
              <a:rPr lang="en-IE" sz="1200" dirty="0">
                <a:solidFill>
                  <a:schemeClr val="tx1"/>
                </a:solidFill>
              </a:rPr>
              <a:t>	</a:t>
            </a:r>
            <a:r>
              <a:rPr lang="en-IE" sz="1200" dirty="0" smtClean="0">
                <a:solidFill>
                  <a:schemeClr val="tx1"/>
                </a:solidFill>
              </a:rPr>
              <a:t>Slow moving, expensive stock that is not performing can be held for long periods of time. Stock is 	recorded manually on the system as it comes into the warehouse. As orders come in, stock is 	allocated until the order has been confirmed and invoiced. Then the stock is decreased on the 	system. </a:t>
            </a:r>
            <a:r>
              <a:rPr lang="en-IE" sz="800" b="1" dirty="0" smtClean="0">
                <a:solidFill>
                  <a:schemeClr val="tx1"/>
                </a:solidFill>
              </a:rPr>
              <a:t>(11) </a:t>
            </a:r>
          </a:p>
          <a:p>
            <a:pPr marL="0" indent="0">
              <a:buNone/>
            </a:pPr>
            <a:r>
              <a:rPr lang="en-IE" sz="900" b="1" dirty="0">
                <a:solidFill>
                  <a:schemeClr val="tx1"/>
                </a:solidFill>
              </a:rPr>
              <a:t>	</a:t>
            </a:r>
            <a:r>
              <a:rPr lang="en-IE" sz="1200" dirty="0" smtClean="0">
                <a:solidFill>
                  <a:schemeClr val="tx1"/>
                </a:solidFill>
              </a:rPr>
              <a:t>Examples of product rotation are:</a:t>
            </a:r>
            <a:endParaRPr lang="en-IE" sz="1200" dirty="0">
              <a:solidFill>
                <a:schemeClr val="tx1"/>
              </a:solidFill>
            </a:endParaRPr>
          </a:p>
          <a:p>
            <a:pPr lvl="1">
              <a:buFont typeface="Wingdings" panose="05000000000000000000" pitchFamily="2" charset="2"/>
              <a:buChar char="§"/>
            </a:pPr>
            <a:r>
              <a:rPr lang="en-IE" sz="1100" dirty="0" smtClean="0">
                <a:solidFill>
                  <a:schemeClr val="tx1"/>
                </a:solidFill>
              </a:rPr>
              <a:t>Wine – Whispering Angel Rosé, 1-2 pallets (70 cases per pallet) sold in one day. Replenished every 2 months.</a:t>
            </a:r>
            <a:r>
              <a:rPr lang="en-IE" sz="1100" b="1" dirty="0">
                <a:solidFill>
                  <a:schemeClr val="tx1"/>
                </a:solidFill>
              </a:rPr>
              <a:t> </a:t>
            </a:r>
            <a:r>
              <a:rPr lang="en-IE" sz="800" b="1" dirty="0" smtClean="0">
                <a:solidFill>
                  <a:schemeClr val="tx1"/>
                </a:solidFill>
              </a:rPr>
              <a:t>(12</a:t>
            </a:r>
            <a:r>
              <a:rPr lang="en-IE" sz="800" b="1" dirty="0">
                <a:solidFill>
                  <a:schemeClr val="tx1"/>
                </a:solidFill>
              </a:rPr>
              <a:t>) </a:t>
            </a:r>
            <a:endParaRPr lang="en-IE" sz="800" dirty="0">
              <a:solidFill>
                <a:schemeClr val="tx1"/>
              </a:solidFill>
            </a:endParaRPr>
          </a:p>
          <a:p>
            <a:pPr lvl="1">
              <a:buFont typeface="Wingdings" panose="05000000000000000000" pitchFamily="2" charset="2"/>
              <a:buChar char="§"/>
            </a:pPr>
            <a:r>
              <a:rPr lang="en-IE" sz="1100" dirty="0" smtClean="0">
                <a:solidFill>
                  <a:schemeClr val="tx1"/>
                </a:solidFill>
              </a:rPr>
              <a:t>Gin – Blackwater Distillery, When in demand stock sells out in 2-3 days, stock replenished within 1 week. </a:t>
            </a:r>
            <a:r>
              <a:rPr lang="en-IE" sz="800" b="1" dirty="0">
                <a:solidFill>
                  <a:schemeClr val="tx1"/>
                </a:solidFill>
              </a:rPr>
              <a:t>(</a:t>
            </a:r>
            <a:r>
              <a:rPr lang="en-IE" sz="800" b="1" dirty="0" smtClean="0">
                <a:solidFill>
                  <a:schemeClr val="tx1"/>
                </a:solidFill>
              </a:rPr>
              <a:t>13) </a:t>
            </a:r>
            <a:endParaRPr lang="en-IE" sz="800" dirty="0">
              <a:solidFill>
                <a:schemeClr val="tx1"/>
              </a:solidFill>
            </a:endParaRPr>
          </a:p>
          <a:p>
            <a:pPr lvl="1">
              <a:buFont typeface="Wingdings" panose="05000000000000000000" pitchFamily="2" charset="2"/>
              <a:buChar char="§"/>
            </a:pPr>
            <a:r>
              <a:rPr lang="en-IE" sz="1100" dirty="0" smtClean="0">
                <a:solidFill>
                  <a:schemeClr val="tx1"/>
                </a:solidFill>
              </a:rPr>
              <a:t>Tonic Water – Poachers Well Wild Tonic, Usually purchased with Gin, Stock replenished within 1 </a:t>
            </a:r>
            <a:r>
              <a:rPr lang="en-IE" sz="1100" dirty="0">
                <a:solidFill>
                  <a:schemeClr val="tx1"/>
                </a:solidFill>
              </a:rPr>
              <a:t>week. </a:t>
            </a:r>
            <a:r>
              <a:rPr lang="en-IE" sz="800" b="1" dirty="0">
                <a:solidFill>
                  <a:schemeClr val="tx1"/>
                </a:solidFill>
              </a:rPr>
              <a:t>(13) </a:t>
            </a:r>
            <a:endParaRPr lang="en-IE" sz="800" dirty="0" smtClean="0">
              <a:solidFill>
                <a:schemeClr val="tx1"/>
              </a:solidFill>
            </a:endParaRPr>
          </a:p>
          <a:p>
            <a:pPr lvl="0">
              <a:buClr>
                <a:srgbClr val="FF0000"/>
              </a:buClr>
            </a:pPr>
            <a:r>
              <a:rPr lang="en-IE" sz="1400" b="1" i="1" u="sng" dirty="0" smtClean="0">
                <a:solidFill>
                  <a:srgbClr val="FF0000"/>
                </a:solidFill>
                <a:effectLst>
                  <a:outerShdw blurRad="38100" dist="38100" dir="2700000" algn="tl">
                    <a:srgbClr val="000000">
                      <a:alpha val="43137"/>
                    </a:srgbClr>
                  </a:outerShdw>
                </a:effectLst>
              </a:rPr>
              <a:t>Order Picking</a:t>
            </a:r>
          </a:p>
          <a:p>
            <a:pPr marL="457200" lvl="1" indent="0">
              <a:buClr>
                <a:srgbClr val="FF0000"/>
              </a:buClr>
              <a:buNone/>
            </a:pPr>
            <a:r>
              <a:rPr lang="en-IE" sz="1200" dirty="0" smtClean="0">
                <a:solidFill>
                  <a:prstClr val="black"/>
                </a:solidFill>
              </a:rPr>
              <a:t>Completed by warehouse Operatives. Collect order dockets from the office. Product pick sheet show products quantity and location. Products are then picked manually using machinery if products are in high bays. No IT directly involved in the process which leaves room for human error.</a:t>
            </a:r>
            <a:r>
              <a:rPr lang="en-IE" sz="1200" dirty="0">
                <a:solidFill>
                  <a:prstClr val="black"/>
                </a:solidFill>
              </a:rPr>
              <a:t> </a:t>
            </a:r>
            <a:r>
              <a:rPr lang="en-IE" sz="1200" dirty="0" smtClean="0">
                <a:solidFill>
                  <a:prstClr val="black"/>
                </a:solidFill>
              </a:rPr>
              <a:t>Averaging 20 miss-picks a </a:t>
            </a:r>
            <a:r>
              <a:rPr lang="en-IE" sz="1200" dirty="0">
                <a:solidFill>
                  <a:prstClr val="black"/>
                </a:solidFill>
              </a:rPr>
              <a:t>week. DVL </a:t>
            </a:r>
            <a:r>
              <a:rPr lang="en-IE" sz="1200" dirty="0" smtClean="0">
                <a:solidFill>
                  <a:prstClr val="black"/>
                </a:solidFill>
              </a:rPr>
              <a:t>cover </a:t>
            </a:r>
            <a:r>
              <a:rPr lang="en-IE" sz="1200" dirty="0">
                <a:solidFill>
                  <a:prstClr val="black"/>
                </a:solidFill>
              </a:rPr>
              <a:t>cost of </a:t>
            </a:r>
            <a:r>
              <a:rPr lang="en-IE" sz="1200" dirty="0" smtClean="0">
                <a:solidFill>
                  <a:prstClr val="black"/>
                </a:solidFill>
              </a:rPr>
              <a:t>miss-picks (redistribution </a:t>
            </a:r>
            <a:r>
              <a:rPr lang="en-IE" sz="1200" dirty="0">
                <a:solidFill>
                  <a:prstClr val="black"/>
                </a:solidFill>
              </a:rPr>
              <a:t>of stock</a:t>
            </a:r>
            <a:r>
              <a:rPr lang="en-IE" sz="1200" dirty="0" smtClean="0">
                <a:solidFill>
                  <a:prstClr val="black"/>
                </a:solidFill>
              </a:rPr>
              <a:t>). </a:t>
            </a:r>
            <a:r>
              <a:rPr lang="en-IE" sz="800" b="1" dirty="0" smtClean="0">
                <a:solidFill>
                  <a:prstClr val="black"/>
                </a:solidFill>
              </a:rPr>
              <a:t>(15)</a:t>
            </a:r>
            <a:endParaRPr lang="en-IE" sz="1200" dirty="0" smtClean="0">
              <a:solidFill>
                <a:srgbClr val="FF0000"/>
              </a:solidFill>
              <a:effectLst>
                <a:outerShdw blurRad="38100" dist="38100" dir="2700000" algn="tl">
                  <a:srgbClr val="000000">
                    <a:alpha val="43137"/>
                  </a:srgbClr>
                </a:outerShdw>
              </a:effectLst>
            </a:endParaRPr>
          </a:p>
          <a:p>
            <a:pPr lvl="0">
              <a:buClr>
                <a:srgbClr val="FF0000"/>
              </a:buClr>
            </a:pPr>
            <a:r>
              <a:rPr lang="en-IE" sz="1400" b="1" i="1" u="sng" dirty="0" smtClean="0">
                <a:solidFill>
                  <a:srgbClr val="FF0000"/>
                </a:solidFill>
                <a:effectLst>
                  <a:outerShdw blurRad="38100" dist="38100" dir="2700000" algn="tl">
                    <a:srgbClr val="000000">
                      <a:alpha val="43137"/>
                    </a:srgbClr>
                  </a:outerShdw>
                </a:effectLst>
              </a:rPr>
              <a:t>Cost of warehousing </a:t>
            </a:r>
          </a:p>
          <a:p>
            <a:pPr marL="457200" lvl="1" indent="0">
              <a:buClr>
                <a:srgbClr val="FF0000"/>
              </a:buClr>
              <a:buNone/>
            </a:pPr>
            <a:r>
              <a:rPr lang="en-IE" sz="1200" dirty="0" smtClean="0">
                <a:solidFill>
                  <a:prstClr val="black"/>
                </a:solidFill>
              </a:rPr>
              <a:t>Costs includes rent (below the normal price of 50k per year) </a:t>
            </a:r>
            <a:r>
              <a:rPr lang="en-IE" sz="800" dirty="0" smtClean="0">
                <a:solidFill>
                  <a:prstClr val="black"/>
                </a:solidFill>
              </a:rPr>
              <a:t>(</a:t>
            </a:r>
            <a:r>
              <a:rPr lang="en-IE" sz="800" b="1" dirty="0" smtClean="0">
                <a:solidFill>
                  <a:prstClr val="black"/>
                </a:solidFill>
              </a:rPr>
              <a:t>16</a:t>
            </a:r>
            <a:r>
              <a:rPr lang="en-IE" sz="800" b="1" dirty="0" smtClean="0">
                <a:solidFill>
                  <a:prstClr val="black"/>
                </a:solidFill>
              </a:rPr>
              <a:t>)</a:t>
            </a:r>
            <a:r>
              <a:rPr lang="en-IE" sz="900" b="1" dirty="0" smtClean="0">
                <a:solidFill>
                  <a:prstClr val="black"/>
                </a:solidFill>
              </a:rPr>
              <a:t>, </a:t>
            </a:r>
            <a:r>
              <a:rPr lang="en-IE" sz="1200" dirty="0" smtClean="0">
                <a:solidFill>
                  <a:prstClr val="black"/>
                </a:solidFill>
              </a:rPr>
              <a:t>utility bills, maintenance, electricity and rent on machinery. Upkeep fee for the area is €</a:t>
            </a:r>
            <a:r>
              <a:rPr lang="en-IE" sz="1200" dirty="0" smtClean="0">
                <a:solidFill>
                  <a:prstClr val="black"/>
                </a:solidFill>
              </a:rPr>
              <a:t>4000 </a:t>
            </a:r>
            <a:r>
              <a:rPr lang="en-IE" sz="1200" dirty="0" smtClean="0">
                <a:solidFill>
                  <a:prstClr val="black"/>
                </a:solidFill>
              </a:rPr>
              <a:t>per year. </a:t>
            </a:r>
            <a:r>
              <a:rPr lang="en-IE" sz="800" b="1" dirty="0" smtClean="0">
                <a:solidFill>
                  <a:prstClr val="black"/>
                </a:solidFill>
              </a:rPr>
              <a:t>(17)</a:t>
            </a:r>
            <a:endParaRPr lang="en-IE" sz="800" b="1" dirty="0">
              <a:solidFill>
                <a:prstClr val="black"/>
              </a:solidFill>
            </a:endParaRPr>
          </a:p>
          <a:p>
            <a:pPr lvl="0">
              <a:buClr>
                <a:srgbClr val="FF0000"/>
              </a:buClr>
            </a:pPr>
            <a:endParaRPr lang="en-IE" sz="1200" dirty="0" smtClean="0">
              <a:solidFill>
                <a:schemeClr val="tx1"/>
              </a:solidFill>
            </a:endParaRPr>
          </a:p>
        </p:txBody>
      </p:sp>
      <p:pic>
        <p:nvPicPr>
          <p:cNvPr id="5" name="Picture 2" descr="Image result for DVL logo dub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437" y="101737"/>
            <a:ext cx="1537167" cy="71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16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92" y="5216733"/>
            <a:ext cx="8596668" cy="1320800"/>
          </a:xfrm>
        </p:spPr>
        <p:txBody>
          <a:bodyPr>
            <a:normAutofit/>
          </a:bodyPr>
          <a:lstStyle/>
          <a:p>
            <a:r>
              <a:rPr lang="en-IE" sz="2400" dirty="0" smtClean="0"/>
              <a:t>DVL – Pick Sheet</a:t>
            </a:r>
            <a:br>
              <a:rPr lang="en-IE" sz="2400" dirty="0" smtClean="0"/>
            </a:br>
            <a:r>
              <a:rPr lang="en-IE" sz="2400" dirty="0"/>
              <a:t/>
            </a:r>
            <a:br>
              <a:rPr lang="en-IE" sz="2400" dirty="0"/>
            </a:br>
            <a:r>
              <a:rPr lang="en-IE" sz="1200" dirty="0" smtClean="0">
                <a:solidFill>
                  <a:prstClr val="black">
                    <a:lumMod val="75000"/>
                    <a:lumOff val="25000"/>
                  </a:prstClr>
                </a:solidFill>
                <a:ea typeface="+mn-ea"/>
                <a:cs typeface="+mn-cs"/>
              </a:rPr>
              <a:t>‘Picking Sheet, </a:t>
            </a:r>
            <a:r>
              <a:rPr lang="en-IE" sz="1200" dirty="0">
                <a:solidFill>
                  <a:prstClr val="black">
                    <a:lumMod val="75000"/>
                    <a:lumOff val="25000"/>
                  </a:prstClr>
                </a:solidFill>
                <a:ea typeface="+mn-ea"/>
                <a:cs typeface="+mn-cs"/>
              </a:rPr>
              <a:t>DVL </a:t>
            </a:r>
            <a:r>
              <a:rPr lang="en-IE" sz="1200" dirty="0" smtClean="0">
                <a:solidFill>
                  <a:prstClr val="black">
                    <a:lumMod val="75000"/>
                    <a:lumOff val="25000"/>
                  </a:prstClr>
                </a:solidFill>
                <a:ea typeface="+mn-ea"/>
                <a:cs typeface="+mn-cs"/>
              </a:rPr>
              <a:t>Client </a:t>
            </a:r>
            <a:r>
              <a:rPr lang="en-IE" sz="1200" dirty="0" err="1" smtClean="0">
                <a:solidFill>
                  <a:prstClr val="black">
                    <a:lumMod val="75000"/>
                    <a:lumOff val="25000"/>
                  </a:prstClr>
                </a:solidFill>
                <a:ea typeface="+mn-ea"/>
                <a:cs typeface="+mn-cs"/>
              </a:rPr>
              <a:t>Clearences</a:t>
            </a:r>
            <a:r>
              <a:rPr lang="en-IE" sz="1200" dirty="0" smtClean="0">
                <a:solidFill>
                  <a:prstClr val="black">
                    <a:lumMod val="75000"/>
                    <a:lumOff val="25000"/>
                  </a:prstClr>
                </a:solidFill>
                <a:ea typeface="+mn-ea"/>
                <a:cs typeface="+mn-cs"/>
              </a:rPr>
              <a:t>/Deliveries </a:t>
            </a:r>
            <a:r>
              <a:rPr lang="en-IE" sz="1200" dirty="0">
                <a:solidFill>
                  <a:prstClr val="black">
                    <a:lumMod val="75000"/>
                    <a:lumOff val="25000"/>
                  </a:prstClr>
                </a:solidFill>
                <a:ea typeface="+mn-ea"/>
                <a:cs typeface="+mn-cs"/>
              </a:rPr>
              <a:t>– Vintners </a:t>
            </a:r>
            <a:r>
              <a:rPr lang="en-IE" sz="1200" dirty="0" smtClean="0">
                <a:solidFill>
                  <a:prstClr val="black">
                    <a:lumMod val="75000"/>
                    <a:lumOff val="25000"/>
                  </a:prstClr>
                </a:solidFill>
                <a:ea typeface="+mn-ea"/>
                <a:cs typeface="+mn-cs"/>
              </a:rPr>
              <a:t>Enterprise’, </a:t>
            </a:r>
            <a:r>
              <a:rPr lang="en-IE" sz="1200" dirty="0">
                <a:solidFill>
                  <a:prstClr val="black">
                    <a:lumMod val="75000"/>
                    <a:lumOff val="25000"/>
                  </a:prstClr>
                </a:solidFill>
                <a:ea typeface="+mn-ea"/>
                <a:cs typeface="+mn-cs"/>
              </a:rPr>
              <a:t>Screenshot, accessed </a:t>
            </a:r>
            <a:r>
              <a:rPr lang="en-IE" sz="1200" dirty="0" smtClean="0">
                <a:solidFill>
                  <a:prstClr val="black">
                    <a:lumMod val="75000"/>
                    <a:lumOff val="25000"/>
                  </a:prstClr>
                </a:solidFill>
                <a:ea typeface="+mn-ea"/>
                <a:cs typeface="+mn-cs"/>
              </a:rPr>
              <a:t>13</a:t>
            </a:r>
            <a:r>
              <a:rPr lang="en-IE" sz="1200" baseline="30000" dirty="0" smtClean="0">
                <a:solidFill>
                  <a:prstClr val="black">
                    <a:lumMod val="75000"/>
                    <a:lumOff val="25000"/>
                  </a:prstClr>
                </a:solidFill>
                <a:ea typeface="+mn-ea"/>
                <a:cs typeface="+mn-cs"/>
              </a:rPr>
              <a:t>th</a:t>
            </a:r>
            <a:r>
              <a:rPr lang="en-IE" sz="1200" dirty="0" smtClean="0">
                <a:solidFill>
                  <a:prstClr val="black">
                    <a:lumMod val="75000"/>
                    <a:lumOff val="25000"/>
                  </a:prstClr>
                </a:solidFill>
                <a:ea typeface="+mn-ea"/>
                <a:cs typeface="+mn-cs"/>
              </a:rPr>
              <a:t> </a:t>
            </a:r>
            <a:r>
              <a:rPr lang="en-IE" sz="1200" dirty="0">
                <a:solidFill>
                  <a:prstClr val="black">
                    <a:lumMod val="75000"/>
                    <a:lumOff val="25000"/>
                  </a:prstClr>
                </a:solidFill>
                <a:ea typeface="+mn-ea"/>
                <a:cs typeface="+mn-cs"/>
              </a:rPr>
              <a:t>November 2018 by Vinay Kumar.</a:t>
            </a:r>
            <a:endParaRPr lang="en-IE" sz="2400" dirty="0"/>
          </a:p>
        </p:txBody>
      </p:sp>
      <p:pic>
        <p:nvPicPr>
          <p:cNvPr id="4" name="Content Placeholder 3"/>
          <p:cNvPicPr>
            <a:picLocks noGrp="1" noChangeAspect="1"/>
          </p:cNvPicPr>
          <p:nvPr>
            <p:ph idx="1"/>
          </p:nvPr>
        </p:nvPicPr>
        <p:blipFill>
          <a:blip r:embed="rId2"/>
          <a:stretch>
            <a:fillRect/>
          </a:stretch>
        </p:blipFill>
        <p:spPr>
          <a:xfrm>
            <a:off x="2777383" y="494158"/>
            <a:ext cx="4144709" cy="4539315"/>
          </a:xfrm>
          <a:prstGeom prst="rect">
            <a:avLst/>
          </a:prstGeom>
        </p:spPr>
      </p:pic>
    </p:spTree>
    <p:extLst>
      <p:ext uri="{BB962C8B-B14F-4D97-AF65-F5344CB8AC3E}">
        <p14:creationId xmlns:p14="http://schemas.microsoft.com/office/powerpoint/2010/main" val="70126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DAE92-2E49-1344-A4D4-C6A1B9E65E7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6E68D3D-9FF5-264C-AC8F-34FBF6E6AA05}"/>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xmlns="" id="{74E6F845-D32C-4C4D-ABA2-3ADBEDFFF87A}"/>
              </a:ext>
            </a:extLst>
          </p:cNvPr>
          <p:cNvSpPr>
            <a:spLocks noGrp="1"/>
          </p:cNvSpPr>
          <p:nvPr>
            <p:ph sz="half" idx="2"/>
          </p:nvPr>
        </p:nvSpPr>
        <p:spPr/>
        <p:txBody>
          <a:bodyPr/>
          <a:lstStyle/>
          <a:p>
            <a:endParaRPr lang="en-GB"/>
          </a:p>
        </p:txBody>
      </p:sp>
      <p:pic>
        <p:nvPicPr>
          <p:cNvPr id="5" name="Picture 4">
            <a:extLst>
              <a:ext uri="{FF2B5EF4-FFF2-40B4-BE49-F238E27FC236}">
                <a16:creationId xmlns:a16="http://schemas.microsoft.com/office/drawing/2014/main" xmlns="" id="{F7917C96-E67A-8945-95A8-0B8312EB44CC}"/>
              </a:ext>
            </a:extLst>
          </p:cNvPr>
          <p:cNvPicPr>
            <a:picLocks noChangeAspect="1"/>
          </p:cNvPicPr>
          <p:nvPr/>
        </p:nvPicPr>
        <p:blipFill>
          <a:blip r:embed="rId2"/>
          <a:stretch>
            <a:fillRect/>
          </a:stretch>
        </p:blipFill>
        <p:spPr>
          <a:xfrm>
            <a:off x="-1" y="0"/>
            <a:ext cx="12192001" cy="6888316"/>
          </a:xfrm>
          <a:prstGeom prst="rect">
            <a:avLst/>
          </a:prstGeom>
        </p:spPr>
      </p:pic>
      <p:sp>
        <p:nvSpPr>
          <p:cNvPr id="7" name="Rectangle 6">
            <a:extLst>
              <a:ext uri="{FF2B5EF4-FFF2-40B4-BE49-F238E27FC236}">
                <a16:creationId xmlns:a16="http://schemas.microsoft.com/office/drawing/2014/main" xmlns="" id="{C93ABBF8-CEAE-0240-A248-1A78014A0856}"/>
              </a:ext>
            </a:extLst>
          </p:cNvPr>
          <p:cNvSpPr/>
          <p:nvPr/>
        </p:nvSpPr>
        <p:spPr>
          <a:xfrm>
            <a:off x="4049028" y="255657"/>
            <a:ext cx="2046971" cy="707886"/>
          </a:xfrm>
          <a:prstGeom prst="rect">
            <a:avLst/>
          </a:prstGeom>
        </p:spPr>
        <p:txBody>
          <a:bodyPr wrap="none">
            <a:spAutoFit/>
          </a:bodyPr>
          <a:lstStyle/>
          <a:p>
            <a:r>
              <a:rPr lang="en-IE" sz="4000" dirty="0">
                <a:solidFill>
                  <a:srgbClr val="FFFF00"/>
                </a:solidFill>
                <a:latin typeface="Gill Sans MT Condensed" panose="020B0506020104020203" pitchFamily="34" charset="0"/>
                <a:ea typeface="+mj-ea"/>
                <a:cs typeface="+mj-cs"/>
              </a:rPr>
              <a:t>Warehousing</a:t>
            </a:r>
            <a:endParaRPr lang="en-GB" dirty="0"/>
          </a:p>
        </p:txBody>
      </p:sp>
      <p:pic>
        <p:nvPicPr>
          <p:cNvPr id="8" name="Picture 4" descr="Image result for brown thomas logo">
            <a:extLst>
              <a:ext uri="{FF2B5EF4-FFF2-40B4-BE49-F238E27FC236}">
                <a16:creationId xmlns:a16="http://schemas.microsoft.com/office/drawing/2014/main" xmlns="" id="{24B0E05A-ACC4-BA47-9349-078B300AF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090" y="317965"/>
            <a:ext cx="2509406" cy="7345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B8D11741-B13E-CA45-839C-F6B64D692C7A}"/>
              </a:ext>
            </a:extLst>
          </p:cNvPr>
          <p:cNvSpPr txBox="1"/>
          <p:nvPr/>
        </p:nvSpPr>
        <p:spPr>
          <a:xfrm>
            <a:off x="2480152" y="1219200"/>
            <a:ext cx="7352779" cy="4409797"/>
          </a:xfrm>
          <a:prstGeom prst="rect">
            <a:avLst/>
          </a:prstGeom>
          <a:solidFill>
            <a:schemeClr val="bg1">
              <a:lumMod val="95000"/>
            </a:schemeClr>
          </a:solidFill>
        </p:spPr>
        <p:txBody>
          <a:bodyPr wrap="square" rtlCol="0">
            <a:spAutoFit/>
          </a:bodyPr>
          <a:lstStyle/>
          <a:p>
            <a:pPr marL="342900" lvl="0" indent="-342900">
              <a:spcBef>
                <a:spcPts val="1000"/>
              </a:spcBef>
              <a:buClr>
                <a:srgbClr val="FF0000"/>
              </a:buClr>
              <a:buSzPct val="80000"/>
              <a:buFont typeface="Wingdings 3" charset="2"/>
              <a:buChar char=""/>
            </a:pPr>
            <a:r>
              <a:rPr lang="en-IE" sz="1600" b="1" i="1" u="sng" dirty="0">
                <a:solidFill>
                  <a:srgbClr val="FF0000"/>
                </a:solidFill>
                <a:effectLst>
                  <a:outerShdw blurRad="38100" dist="38100" dir="2700000" algn="tl">
                    <a:srgbClr val="000000">
                      <a:alpha val="43137"/>
                    </a:srgbClr>
                  </a:outerShdw>
                </a:effectLst>
              </a:rPr>
              <a:t>Stock rotation and IT </a:t>
            </a:r>
          </a:p>
          <a:p>
            <a:pPr lvl="0">
              <a:lnSpc>
                <a:spcPct val="107000"/>
              </a:lnSpc>
            </a:pPr>
            <a:r>
              <a:rPr lang="en-IE" sz="1200" dirty="0">
                <a:solidFill>
                  <a:prstClr val="black"/>
                </a:solidFill>
                <a:ea typeface="Calibri" panose="020F0502020204030204" pitchFamily="34" charset="0"/>
                <a:cs typeface="Times New Roman" panose="02020603050405020304" pitchFamily="18" charset="0"/>
              </a:rPr>
              <a:t>	</a:t>
            </a:r>
          </a:p>
          <a:p>
            <a:pPr lvl="0">
              <a:lnSpc>
                <a:spcPct val="107000"/>
              </a:lnSpc>
            </a:pPr>
            <a:r>
              <a:rPr lang="en-IE" sz="1200" dirty="0">
                <a:solidFill>
                  <a:prstClr val="black"/>
                </a:solidFill>
                <a:ea typeface="Calibri" panose="020F0502020204030204" pitchFamily="34" charset="0"/>
                <a:cs typeface="Times New Roman" panose="02020603050405020304" pitchFamily="18" charset="0"/>
              </a:rPr>
              <a:t>	Christmas shop stock- Stock available instore and online from august each year.</a:t>
            </a:r>
            <a:r>
              <a:rPr lang="en-IE" sz="900" dirty="0">
                <a:solidFill>
                  <a:prstClr val="black"/>
                </a:solidFill>
                <a:ea typeface="Calibri" panose="020F0502020204030204" pitchFamily="34" charset="0"/>
                <a:cs typeface="Times New Roman" panose="02020603050405020304" pitchFamily="18" charset="0"/>
              </a:rPr>
              <a:t>(2)</a:t>
            </a:r>
          </a:p>
          <a:p>
            <a:pPr lvl="0">
              <a:lnSpc>
                <a:spcPct val="107000"/>
              </a:lnSpc>
            </a:pPr>
            <a:endParaRPr lang="en-IE" sz="1200" dirty="0">
              <a:solidFill>
                <a:prstClr val="black"/>
              </a:solidFill>
              <a:ea typeface="Calibri" panose="020F0502020204030204" pitchFamily="34" charset="0"/>
              <a:cs typeface="Times New Roman" panose="02020603050405020304" pitchFamily="18" charset="0"/>
            </a:endParaRPr>
          </a:p>
          <a:p>
            <a:pPr lvl="0">
              <a:lnSpc>
                <a:spcPct val="107000"/>
              </a:lnSpc>
            </a:pPr>
            <a:r>
              <a:rPr lang="en-IE" sz="1200" dirty="0">
                <a:solidFill>
                  <a:prstClr val="black"/>
                </a:solidFill>
                <a:ea typeface="Calibri" panose="020F0502020204030204" pitchFamily="34" charset="0"/>
                <a:cs typeface="Times New Roman" panose="02020603050405020304" pitchFamily="18" charset="0"/>
              </a:rPr>
              <a:t>	</a:t>
            </a:r>
            <a:r>
              <a:rPr lang="en-IE" sz="1200" dirty="0" err="1">
                <a:solidFill>
                  <a:prstClr val="black"/>
                </a:solidFill>
                <a:ea typeface="Calibri" panose="020F0502020204030204" pitchFamily="34" charset="0"/>
                <a:cs typeface="Times New Roman" panose="02020603050405020304" pitchFamily="18" charset="0"/>
              </a:rPr>
              <a:t>Yeezys</a:t>
            </a:r>
            <a:r>
              <a:rPr lang="en-IE" sz="1200" dirty="0">
                <a:solidFill>
                  <a:prstClr val="black"/>
                </a:solidFill>
                <a:ea typeface="Calibri" panose="020F0502020204030204" pitchFamily="34" charset="0"/>
                <a:cs typeface="Times New Roman" panose="02020603050405020304" pitchFamily="18" charset="0"/>
              </a:rPr>
              <a:t> limited to 1 pair/customer due to demand</a:t>
            </a:r>
            <a:r>
              <a:rPr lang="en-IE" sz="900" dirty="0">
                <a:solidFill>
                  <a:prstClr val="black"/>
                </a:solidFill>
                <a:ea typeface="Calibri" panose="020F0502020204030204" pitchFamily="34" charset="0"/>
                <a:cs typeface="Times New Roman" panose="02020603050405020304" pitchFamily="18" charset="0"/>
              </a:rPr>
              <a:t>(3)</a:t>
            </a:r>
            <a:r>
              <a:rPr lang="en-IE" sz="1200" dirty="0">
                <a:solidFill>
                  <a:prstClr val="black"/>
                </a:solidFill>
                <a:ea typeface="Calibri" panose="020F0502020204030204" pitchFamily="34" charset="0"/>
                <a:cs typeface="Times New Roman" panose="02020603050405020304" pitchFamily="18" charset="0"/>
              </a:rPr>
              <a:t>, waiting list to pre-order. Expected to sell out  	within 12 hours.</a:t>
            </a:r>
            <a:r>
              <a:rPr lang="en-IE" sz="900" dirty="0">
                <a:solidFill>
                  <a:prstClr val="black"/>
                </a:solidFill>
                <a:ea typeface="Calibri" panose="020F0502020204030204" pitchFamily="34" charset="0"/>
                <a:cs typeface="Times New Roman" panose="02020603050405020304" pitchFamily="18" charset="0"/>
              </a:rPr>
              <a:t>(4)</a:t>
            </a:r>
            <a:endParaRPr lang="en-IE" sz="1200" dirty="0">
              <a:solidFill>
                <a:prstClr val="black"/>
              </a:solidFill>
              <a:ea typeface="Calibri" panose="020F0502020204030204" pitchFamily="34" charset="0"/>
              <a:cs typeface="Times New Roman" panose="02020603050405020304" pitchFamily="18" charset="0"/>
            </a:endParaRPr>
          </a:p>
          <a:p>
            <a:pPr lvl="0">
              <a:lnSpc>
                <a:spcPct val="107000"/>
              </a:lnSpc>
            </a:pPr>
            <a:endParaRPr lang="en-IE" sz="1200" dirty="0">
              <a:solidFill>
                <a:prstClr val="black"/>
              </a:solidFill>
              <a:ea typeface="Calibri" panose="020F0502020204030204" pitchFamily="34" charset="0"/>
              <a:cs typeface="Times New Roman" panose="02020603050405020304" pitchFamily="18" charset="0"/>
            </a:endParaRPr>
          </a:p>
          <a:p>
            <a:pPr lvl="0">
              <a:lnSpc>
                <a:spcPct val="107000"/>
              </a:lnSpc>
            </a:pPr>
            <a:r>
              <a:rPr lang="en-IE" sz="1200" dirty="0">
                <a:solidFill>
                  <a:prstClr val="black"/>
                </a:solidFill>
                <a:ea typeface="Calibri" panose="020F0502020204030204" pitchFamily="34" charset="0"/>
                <a:cs typeface="Times New Roman" panose="02020603050405020304" pitchFamily="18" charset="0"/>
              </a:rPr>
              <a:t>	Designer handbags- high demand when on sale, one of Brown Thomas’ best sellers</a:t>
            </a:r>
            <a:r>
              <a:rPr lang="en-IE" sz="900" dirty="0">
                <a:solidFill>
                  <a:prstClr val="black"/>
                </a:solidFill>
                <a:ea typeface="Calibri" panose="020F0502020204030204" pitchFamily="34" charset="0"/>
                <a:cs typeface="Times New Roman" panose="02020603050405020304" pitchFamily="18" charset="0"/>
              </a:rPr>
              <a:t>(5)</a:t>
            </a:r>
            <a:endParaRPr lang="en-IE" sz="1200" dirty="0">
              <a:effectLst>
                <a:outerShdw blurRad="38100" dist="38100" dir="2700000" algn="tl">
                  <a:srgbClr val="000000">
                    <a:alpha val="43137"/>
                  </a:srgbClr>
                </a:outerShdw>
              </a:effectLst>
            </a:endParaRPr>
          </a:p>
          <a:p>
            <a:pPr marL="342900" lvl="0" indent="-342900">
              <a:spcBef>
                <a:spcPts val="1000"/>
              </a:spcBef>
              <a:buClr>
                <a:srgbClr val="FF0000"/>
              </a:buClr>
              <a:buSzPct val="80000"/>
              <a:buFont typeface="Wingdings 3" charset="2"/>
              <a:buChar char=""/>
            </a:pPr>
            <a:r>
              <a:rPr lang="en-IE" sz="1600" b="1" i="1" u="sng" dirty="0">
                <a:solidFill>
                  <a:srgbClr val="FF0000"/>
                </a:solidFill>
                <a:effectLst>
                  <a:outerShdw blurRad="38100" dist="38100" dir="2700000" algn="tl">
                    <a:srgbClr val="000000">
                      <a:alpha val="43137"/>
                    </a:srgbClr>
                  </a:outerShdw>
                </a:effectLst>
              </a:rPr>
              <a:t>Order Picking</a:t>
            </a:r>
          </a:p>
          <a:p>
            <a:pPr lvl="0"/>
            <a:r>
              <a:rPr lang="en-IE" sz="1200" dirty="0">
                <a:solidFill>
                  <a:prstClr val="black"/>
                </a:solidFill>
              </a:rPr>
              <a:t>	</a:t>
            </a:r>
            <a:r>
              <a:rPr lang="en-GB" sz="1200" dirty="0"/>
              <a:t> Orders come through on EDI, imported in. Orders printed on picking sheets and organized by 	departments.</a:t>
            </a:r>
            <a:r>
              <a:rPr lang="en-GB" sz="900" dirty="0"/>
              <a:t>(6)</a:t>
            </a:r>
            <a:endParaRPr lang="en-GB" sz="1200" dirty="0"/>
          </a:p>
          <a:p>
            <a:pPr lvl="0"/>
            <a:endParaRPr lang="en-IE" sz="1200" dirty="0"/>
          </a:p>
          <a:p>
            <a:r>
              <a:rPr lang="en-GB" sz="1200" dirty="0"/>
              <a:t>	Pick sheet shows the product and their quantity. </a:t>
            </a:r>
            <a:r>
              <a:rPr lang="en-GB" sz="900" dirty="0"/>
              <a:t>(7)</a:t>
            </a:r>
          </a:p>
          <a:p>
            <a:pPr lvl="0"/>
            <a:endParaRPr lang="en-GB" sz="1200" dirty="0"/>
          </a:p>
          <a:p>
            <a:pPr lvl="0"/>
            <a:endParaRPr lang="en-IE" sz="1200" dirty="0"/>
          </a:p>
          <a:p>
            <a:pPr lvl="0"/>
            <a:r>
              <a:rPr lang="en-GB" sz="1200" dirty="0"/>
              <a:t>	Handheld device to scan product barcode limits incorrect order picking, so customer will always 	receive correct product</a:t>
            </a:r>
            <a:r>
              <a:rPr lang="en-GB" sz="900" dirty="0"/>
              <a:t>(8)</a:t>
            </a:r>
            <a:endParaRPr lang="en-IE" sz="1200" dirty="0">
              <a:solidFill>
                <a:prstClr val="black"/>
              </a:solidFill>
            </a:endParaRPr>
          </a:p>
          <a:p>
            <a:pPr marL="342900" lvl="0" indent="-342900">
              <a:spcBef>
                <a:spcPts val="1000"/>
              </a:spcBef>
              <a:buClr>
                <a:srgbClr val="FF0000"/>
              </a:buClr>
              <a:buSzPct val="80000"/>
              <a:buFont typeface="Wingdings 3" charset="2"/>
              <a:buChar char=""/>
            </a:pPr>
            <a:r>
              <a:rPr lang="en-IE" sz="1600" dirty="0">
                <a:solidFill>
                  <a:prstClr val="black"/>
                </a:solidFill>
              </a:rPr>
              <a:t> </a:t>
            </a:r>
            <a:r>
              <a:rPr lang="en-IE" sz="1600" b="1" i="1" u="sng" dirty="0">
                <a:solidFill>
                  <a:srgbClr val="FF0000"/>
                </a:solidFill>
                <a:effectLst>
                  <a:outerShdw blurRad="38100" dist="38100" dir="2700000" algn="tl">
                    <a:srgbClr val="000000">
                      <a:alpha val="43137"/>
                    </a:srgbClr>
                  </a:outerShdw>
                </a:effectLst>
              </a:rPr>
              <a:t>Cost of warehousing</a:t>
            </a:r>
            <a:endParaRPr lang="en-IE" sz="1600" dirty="0">
              <a:solidFill>
                <a:prstClr val="black"/>
              </a:solidFill>
            </a:endParaRPr>
          </a:p>
          <a:p>
            <a:pPr lvl="0"/>
            <a:r>
              <a:rPr lang="en-IE" sz="1200" b="1" i="1" dirty="0">
                <a:solidFill>
                  <a:srgbClr val="FF0000"/>
                </a:solidFill>
                <a:effectLst>
                  <a:outerShdw blurRad="38100" dist="38100" dir="2700000" algn="tl">
                    <a:srgbClr val="000000">
                      <a:alpha val="43137"/>
                    </a:srgbClr>
                  </a:outerShdw>
                </a:effectLst>
              </a:rPr>
              <a:t>	</a:t>
            </a:r>
            <a:r>
              <a:rPr lang="en-GB" sz="1200" dirty="0"/>
              <a:t> Discounts usually given due to bulk buying</a:t>
            </a:r>
            <a:r>
              <a:rPr lang="en-GB" sz="900" dirty="0"/>
              <a:t>(9)</a:t>
            </a:r>
            <a:endParaRPr lang="en-IE" sz="1200" dirty="0">
              <a:solidFill>
                <a:prstClr val="black"/>
              </a:solidFill>
            </a:endParaRPr>
          </a:p>
          <a:p>
            <a:endParaRPr lang="en-IE" b="1"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15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16" y="-178017"/>
            <a:ext cx="8610600" cy="831160"/>
          </a:xfrm>
        </p:spPr>
        <p:txBody>
          <a:bodyPr/>
          <a:lstStyle/>
          <a:p>
            <a:pPr algn="ctr"/>
            <a:r>
              <a:rPr lang="en-IE" sz="1800" b="1" u="sng" dirty="0" smtClean="0"/>
              <a:t>Warehousing References – Vinay Kumar</a:t>
            </a:r>
            <a:r>
              <a:rPr lang="en-IE" dirty="0" smtClean="0"/>
              <a:t> </a:t>
            </a:r>
            <a:endParaRPr lang="en-IE" dirty="0"/>
          </a:p>
        </p:txBody>
      </p:sp>
      <p:sp>
        <p:nvSpPr>
          <p:cNvPr id="3" name="Content Placeholder 2"/>
          <p:cNvSpPr>
            <a:spLocks noGrp="1"/>
          </p:cNvSpPr>
          <p:nvPr>
            <p:ph idx="1"/>
          </p:nvPr>
        </p:nvSpPr>
        <p:spPr>
          <a:xfrm>
            <a:off x="83977" y="569166"/>
            <a:ext cx="11977396" cy="6451836"/>
          </a:xfrm>
        </p:spPr>
        <p:txBody>
          <a:bodyPr>
            <a:normAutofit fontScale="85000" lnSpcReduction="20000"/>
          </a:bodyPr>
          <a:lstStyle/>
          <a:p>
            <a:pPr>
              <a:lnSpc>
                <a:spcPct val="120000"/>
              </a:lnSpc>
              <a:buFont typeface="Arial" panose="020B0604020202020204" pitchFamily="34" charset="0"/>
              <a:buChar char="•"/>
            </a:pPr>
            <a:r>
              <a:rPr lang="en-IE" sz="1100" b="1" dirty="0" smtClean="0"/>
              <a:t>1</a:t>
            </a:r>
            <a:r>
              <a:rPr lang="en-IE" sz="1100" b="1" dirty="0" smtClean="0">
                <a:sym typeface="Wingdings" panose="05000000000000000000" pitchFamily="2" charset="2"/>
              </a:rPr>
              <a:t></a:t>
            </a:r>
            <a:r>
              <a:rPr lang="en-IE" sz="1100" dirty="0" smtClean="0">
                <a:sym typeface="Wingdings" panose="05000000000000000000" pitchFamily="2" charset="2"/>
              </a:rPr>
              <a:t> </a:t>
            </a:r>
            <a:r>
              <a:rPr lang="en-IE" sz="1100" dirty="0" smtClean="0"/>
              <a:t>‘Northwest </a:t>
            </a:r>
            <a:r>
              <a:rPr lang="en-IE" sz="1100" dirty="0"/>
              <a:t>Logistics Park. </a:t>
            </a:r>
            <a:r>
              <a:rPr lang="en-IE" sz="1100" dirty="0" err="1"/>
              <a:t>Ballycoolin</a:t>
            </a:r>
            <a:r>
              <a:rPr lang="en-IE" sz="1100" dirty="0"/>
              <a:t>, Blanchardstown, Dublin 15’. In Savills Corporate website. </a:t>
            </a:r>
            <a:endParaRPr lang="en-IE" sz="1100" dirty="0" smtClean="0"/>
          </a:p>
          <a:p>
            <a:pPr marL="0" indent="0">
              <a:lnSpc>
                <a:spcPct val="120000"/>
              </a:lnSpc>
              <a:buNone/>
            </a:pPr>
            <a:r>
              <a:rPr lang="en-IE" sz="1100" dirty="0"/>
              <a:t>	</a:t>
            </a:r>
            <a:r>
              <a:rPr lang="en-IE" sz="1100" dirty="0" smtClean="0"/>
              <a:t>Retrieved from: </a:t>
            </a:r>
            <a:r>
              <a:rPr lang="en-IE" sz="1100" u="sng" dirty="0" smtClean="0">
                <a:hlinkClick r:id="rId2"/>
              </a:rPr>
              <a:t>http</a:t>
            </a:r>
            <a:r>
              <a:rPr lang="en-IE" sz="1100" u="sng" dirty="0">
                <a:hlinkClick r:id="rId2"/>
              </a:rPr>
              <a:t>://</a:t>
            </a:r>
            <a:r>
              <a:rPr lang="en-IE" sz="1100" u="sng" dirty="0" smtClean="0">
                <a:hlinkClick r:id="rId2"/>
              </a:rPr>
              <a:t>search.savills.ie/Properties/Commercial/Industrial/Northwest-Business-Park-sites.aspx</a:t>
            </a:r>
            <a:endParaRPr lang="en-IE" sz="1100" u="sng" dirty="0" smtClean="0"/>
          </a:p>
          <a:p>
            <a:pPr>
              <a:lnSpc>
                <a:spcPct val="120000"/>
              </a:lnSpc>
              <a:buFont typeface="Arial" panose="020B0604020202020204" pitchFamily="34" charset="0"/>
              <a:buChar char="•"/>
            </a:pPr>
            <a:r>
              <a:rPr lang="en-IE" sz="1100" b="1" dirty="0"/>
              <a:t>2 </a:t>
            </a:r>
            <a:r>
              <a:rPr lang="en-IE" sz="1100" b="1" dirty="0">
                <a:sym typeface="Wingdings" panose="05000000000000000000" pitchFamily="2" charset="2"/>
              </a:rPr>
              <a:t> </a:t>
            </a:r>
            <a:r>
              <a:rPr lang="en-IE" sz="1100" dirty="0"/>
              <a:t>Interview with Liam </a:t>
            </a:r>
            <a:r>
              <a:rPr lang="en-IE" sz="1100" dirty="0" err="1"/>
              <a:t>Meaney</a:t>
            </a:r>
            <a:r>
              <a:rPr lang="en-IE" sz="1100" dirty="0"/>
              <a:t>, Chairman on </a:t>
            </a:r>
            <a:r>
              <a:rPr lang="en-IE" sz="1100" dirty="0" smtClean="0"/>
              <a:t>25</a:t>
            </a:r>
            <a:r>
              <a:rPr lang="en-IE" sz="1100" baseline="30000" dirty="0" smtClean="0"/>
              <a:t>th</a:t>
            </a:r>
            <a:r>
              <a:rPr lang="en-IE" sz="1100" dirty="0" smtClean="0"/>
              <a:t> </a:t>
            </a:r>
            <a:r>
              <a:rPr lang="en-IE" sz="1100" dirty="0"/>
              <a:t>October 2018</a:t>
            </a:r>
            <a:r>
              <a:rPr lang="en-IE" sz="1100" dirty="0" smtClean="0"/>
              <a:t>.</a:t>
            </a:r>
            <a:endParaRPr lang="en-IE" sz="1100" u="sng" dirty="0"/>
          </a:p>
          <a:p>
            <a:pPr>
              <a:lnSpc>
                <a:spcPct val="120000"/>
              </a:lnSpc>
              <a:buFont typeface="Arial" panose="020B0604020202020204" pitchFamily="34" charset="0"/>
              <a:buChar char="•"/>
            </a:pPr>
            <a:r>
              <a:rPr lang="en-IE" sz="1100" b="1" dirty="0"/>
              <a:t>3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smtClean="0"/>
              <a:t>Interview </a:t>
            </a:r>
            <a:r>
              <a:rPr lang="en-IE" sz="1100" dirty="0"/>
              <a:t>with Mark </a:t>
            </a:r>
            <a:r>
              <a:rPr lang="en-IE" sz="1100" dirty="0" err="1"/>
              <a:t>Lambe</a:t>
            </a:r>
            <a:r>
              <a:rPr lang="en-IE" sz="1100" dirty="0"/>
              <a:t>, Managing </a:t>
            </a:r>
            <a:r>
              <a:rPr lang="en-IE" sz="1100" dirty="0" smtClean="0"/>
              <a:t>Director/Operations </a:t>
            </a:r>
            <a:r>
              <a:rPr lang="en-IE" sz="1100" dirty="0"/>
              <a:t>Manger </a:t>
            </a:r>
            <a:r>
              <a:rPr lang="en-IE" sz="1100" dirty="0" smtClean="0"/>
              <a:t>on  26</a:t>
            </a:r>
            <a:r>
              <a:rPr lang="en-IE" sz="1100" baseline="30000" dirty="0" smtClean="0"/>
              <a:t>th</a:t>
            </a:r>
            <a:r>
              <a:rPr lang="en-IE" sz="1100" dirty="0" smtClean="0"/>
              <a:t> October </a:t>
            </a:r>
            <a:r>
              <a:rPr lang="en-IE" sz="1100" dirty="0"/>
              <a:t>2018</a:t>
            </a:r>
            <a:r>
              <a:rPr lang="en-IE" sz="1100" dirty="0" smtClean="0"/>
              <a:t>.  </a:t>
            </a:r>
          </a:p>
          <a:p>
            <a:pPr>
              <a:lnSpc>
                <a:spcPct val="120000"/>
              </a:lnSpc>
              <a:buFont typeface="Arial" panose="020B0604020202020204" pitchFamily="34" charset="0"/>
              <a:buChar char="•"/>
            </a:pPr>
            <a:r>
              <a:rPr lang="en-IE" sz="1100" b="1" dirty="0"/>
              <a:t>4 </a:t>
            </a:r>
            <a:r>
              <a:rPr lang="en-IE" sz="1100" b="1" dirty="0">
                <a:sym typeface="Wingdings" panose="05000000000000000000" pitchFamily="2" charset="2"/>
              </a:rPr>
              <a:t> </a:t>
            </a:r>
            <a:r>
              <a:rPr lang="en-IE" sz="1100" dirty="0" err="1" smtClean="0">
                <a:sym typeface="Wingdings" panose="05000000000000000000" pitchFamily="2" charset="2"/>
              </a:rPr>
              <a:t>L</a:t>
            </a:r>
            <a:r>
              <a:rPr lang="en-IE" sz="1100" dirty="0" err="1" smtClean="0"/>
              <a:t>ambe</a:t>
            </a:r>
            <a:r>
              <a:rPr lang="en-IE" sz="1100" dirty="0"/>
              <a:t>, M. LinkedIn [LinkedIn Profile] </a:t>
            </a:r>
          </a:p>
          <a:p>
            <a:pPr marL="0" indent="0">
              <a:lnSpc>
                <a:spcPct val="120000"/>
              </a:lnSpc>
              <a:buNone/>
            </a:pPr>
            <a:r>
              <a:rPr lang="en-IE" sz="1100" dirty="0" smtClean="0"/>
              <a:t>	Retrieved from: </a:t>
            </a:r>
            <a:r>
              <a:rPr lang="en-IE" sz="1100" u="sng" dirty="0" smtClean="0">
                <a:hlinkClick r:id="rId3"/>
              </a:rPr>
              <a:t>https</a:t>
            </a:r>
            <a:r>
              <a:rPr lang="en-IE" sz="1100" u="sng" dirty="0">
                <a:hlinkClick r:id="rId3"/>
              </a:rPr>
              <a:t>://</a:t>
            </a:r>
            <a:r>
              <a:rPr lang="en-IE" sz="1100" u="sng" dirty="0" smtClean="0">
                <a:hlinkClick r:id="rId3"/>
              </a:rPr>
              <a:t>ie.linkedin.com/in/mark-lambe-765b5617</a:t>
            </a:r>
            <a:endParaRPr lang="en-IE" sz="1100" u="sng" dirty="0" smtClean="0"/>
          </a:p>
          <a:p>
            <a:pPr>
              <a:lnSpc>
                <a:spcPct val="120000"/>
              </a:lnSpc>
              <a:buFont typeface="Arial" panose="020B0604020202020204" pitchFamily="34" charset="0"/>
              <a:buChar char="•"/>
            </a:pPr>
            <a:r>
              <a:rPr lang="en-IE" sz="1100" b="1" dirty="0">
                <a:sym typeface="Wingdings" panose="05000000000000000000" pitchFamily="2" charset="2"/>
              </a:rPr>
              <a:t>5</a:t>
            </a:r>
            <a:r>
              <a:rPr lang="en-IE" sz="1100" dirty="0" smtClean="0">
                <a:sym typeface="Wingdings" panose="05000000000000000000" pitchFamily="2" charset="2"/>
              </a:rPr>
              <a:t> </a:t>
            </a:r>
            <a:r>
              <a:rPr lang="en-IE" sz="1100" dirty="0"/>
              <a:t>‘The Computer System for Drinks Trade Wholesalers and Importers’. In Vintner’s Corporate </a:t>
            </a:r>
            <a:r>
              <a:rPr lang="en-IE" sz="1100" dirty="0" smtClean="0"/>
              <a:t>website.</a:t>
            </a:r>
          </a:p>
          <a:p>
            <a:pPr marL="0" indent="0">
              <a:lnSpc>
                <a:spcPct val="120000"/>
              </a:lnSpc>
              <a:buNone/>
            </a:pPr>
            <a:r>
              <a:rPr lang="en-IE" sz="1100" dirty="0"/>
              <a:t>	</a:t>
            </a:r>
            <a:r>
              <a:rPr lang="en-IE" sz="1100" dirty="0" smtClean="0"/>
              <a:t>Retrieved from: </a:t>
            </a:r>
            <a:r>
              <a:rPr lang="en-IE" sz="1100" u="sng" dirty="0" smtClean="0">
                <a:hlinkClick r:id="rId4"/>
              </a:rPr>
              <a:t>http</a:t>
            </a:r>
            <a:r>
              <a:rPr lang="en-IE" sz="1100" u="sng" dirty="0">
                <a:hlinkClick r:id="rId4"/>
              </a:rPr>
              <a:t>://www.vintner.co.uk</a:t>
            </a:r>
            <a:r>
              <a:rPr lang="en-IE" sz="1100" u="sng" dirty="0" smtClean="0">
                <a:hlinkClick r:id="rId4"/>
              </a:rPr>
              <a:t>/</a:t>
            </a:r>
            <a:endParaRPr lang="en-IE" sz="1100" u="sng" dirty="0" smtClean="0"/>
          </a:p>
          <a:p>
            <a:pPr>
              <a:lnSpc>
                <a:spcPct val="120000"/>
              </a:lnSpc>
              <a:buFont typeface="Arial" panose="020B0604020202020204" pitchFamily="34" charset="0"/>
              <a:buChar char="•"/>
            </a:pPr>
            <a:r>
              <a:rPr lang="en-IE" sz="1100" b="1" dirty="0">
                <a:sym typeface="Wingdings" panose="05000000000000000000" pitchFamily="2" charset="2"/>
              </a:rPr>
              <a:t>6 </a:t>
            </a:r>
            <a:r>
              <a:rPr lang="en-IE" sz="1100" dirty="0" smtClean="0">
                <a:sym typeface="Wingdings" panose="05000000000000000000" pitchFamily="2" charset="2"/>
              </a:rPr>
              <a:t> </a:t>
            </a:r>
            <a:r>
              <a:rPr lang="en-IE" sz="1100" dirty="0"/>
              <a:t>Automated Guided Vehicles (AGV’s). In AGV’s Corporate Website</a:t>
            </a:r>
            <a:r>
              <a:rPr lang="en-IE" sz="1100" dirty="0" smtClean="0"/>
              <a:t>. </a:t>
            </a:r>
          </a:p>
          <a:p>
            <a:pPr marL="0" indent="0">
              <a:lnSpc>
                <a:spcPct val="120000"/>
              </a:lnSpc>
              <a:buNone/>
            </a:pPr>
            <a:r>
              <a:rPr lang="en-IE" sz="1100" dirty="0"/>
              <a:t>	</a:t>
            </a:r>
            <a:r>
              <a:rPr lang="en-IE" sz="1100" dirty="0" smtClean="0"/>
              <a:t>Retrieved from: </a:t>
            </a:r>
            <a:r>
              <a:rPr lang="en-IE" sz="1100" u="sng" dirty="0" smtClean="0">
                <a:hlinkClick r:id="rId5"/>
              </a:rPr>
              <a:t>http</a:t>
            </a:r>
            <a:r>
              <a:rPr lang="en-IE" sz="1100" u="sng" dirty="0">
                <a:hlinkClick r:id="rId5"/>
              </a:rPr>
              <a:t>://www.davcon.eu/index.php/products/automated-guided-vehicles</a:t>
            </a:r>
            <a:endParaRPr lang="en-IE" sz="1100" dirty="0" smtClean="0">
              <a:sym typeface="Wingdings" panose="05000000000000000000" pitchFamily="2" charset="2"/>
            </a:endParaRPr>
          </a:p>
          <a:p>
            <a:pPr>
              <a:lnSpc>
                <a:spcPct val="120000"/>
              </a:lnSpc>
              <a:buFont typeface="Arial" panose="020B0604020202020204" pitchFamily="34" charset="0"/>
              <a:buChar char="•"/>
            </a:pPr>
            <a:r>
              <a:rPr lang="en-IE" sz="1100" b="1" dirty="0"/>
              <a:t>7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a:t>Interview with Liam </a:t>
            </a:r>
            <a:r>
              <a:rPr lang="en-IE" sz="1100" dirty="0" err="1"/>
              <a:t>Meaney</a:t>
            </a:r>
            <a:r>
              <a:rPr lang="en-IE" sz="1100" dirty="0"/>
              <a:t>, Chairman on </a:t>
            </a:r>
            <a:r>
              <a:rPr lang="en-IE" sz="1100" dirty="0" smtClean="0"/>
              <a:t>25</a:t>
            </a:r>
            <a:r>
              <a:rPr lang="en-IE" sz="1100" baseline="30000" dirty="0" smtClean="0"/>
              <a:t>th</a:t>
            </a:r>
            <a:r>
              <a:rPr lang="en-IE" sz="1100" dirty="0" smtClean="0"/>
              <a:t> </a:t>
            </a:r>
            <a:r>
              <a:rPr lang="en-IE" sz="1100" dirty="0"/>
              <a:t>October 2018.</a:t>
            </a:r>
          </a:p>
          <a:p>
            <a:pPr>
              <a:lnSpc>
                <a:spcPct val="120000"/>
              </a:lnSpc>
              <a:buFont typeface="Arial" panose="020B0604020202020204" pitchFamily="34" charset="0"/>
              <a:buChar char="•"/>
            </a:pPr>
            <a:r>
              <a:rPr lang="en-IE" sz="1100" b="1" dirty="0"/>
              <a:t>8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a:t>Interview with Mark </a:t>
            </a:r>
            <a:r>
              <a:rPr lang="en-IE" sz="1100" dirty="0" err="1"/>
              <a:t>Lambe</a:t>
            </a:r>
            <a:r>
              <a:rPr lang="en-IE" sz="1100" dirty="0"/>
              <a:t>, Managing </a:t>
            </a:r>
            <a:r>
              <a:rPr lang="en-IE" sz="1100" dirty="0" smtClean="0"/>
              <a:t>Director/Operations </a:t>
            </a:r>
            <a:r>
              <a:rPr lang="en-IE" sz="1100" dirty="0"/>
              <a:t>Manger on  26</a:t>
            </a:r>
            <a:r>
              <a:rPr lang="en-IE" sz="1100" baseline="30000" dirty="0"/>
              <a:t>th</a:t>
            </a:r>
            <a:r>
              <a:rPr lang="en-IE" sz="1100" dirty="0"/>
              <a:t> October 2018.</a:t>
            </a:r>
            <a:endParaRPr lang="en-IE" sz="1100" dirty="0" smtClean="0">
              <a:sym typeface="Wingdings" panose="05000000000000000000" pitchFamily="2" charset="2"/>
            </a:endParaRPr>
          </a:p>
          <a:p>
            <a:pPr>
              <a:lnSpc>
                <a:spcPct val="120000"/>
              </a:lnSpc>
              <a:buFont typeface="Arial" panose="020B0604020202020204" pitchFamily="34" charset="0"/>
              <a:buChar char="•"/>
            </a:pPr>
            <a:r>
              <a:rPr lang="en-IE" sz="1100" b="1" dirty="0"/>
              <a:t>9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smtClean="0"/>
              <a:t>Interview </a:t>
            </a:r>
            <a:r>
              <a:rPr lang="en-IE" sz="1100" dirty="0"/>
              <a:t>with Mark </a:t>
            </a:r>
            <a:r>
              <a:rPr lang="en-IE" sz="1100" dirty="0" err="1"/>
              <a:t>Lambe</a:t>
            </a:r>
            <a:r>
              <a:rPr lang="en-IE" sz="1100" dirty="0"/>
              <a:t>, Managing </a:t>
            </a:r>
            <a:r>
              <a:rPr lang="en-IE" sz="1100" dirty="0" smtClean="0"/>
              <a:t>Director/Operations </a:t>
            </a:r>
            <a:r>
              <a:rPr lang="en-IE" sz="1100" dirty="0"/>
              <a:t>Manger on  26</a:t>
            </a:r>
            <a:r>
              <a:rPr lang="en-IE" sz="1100" baseline="30000" dirty="0"/>
              <a:t>th</a:t>
            </a:r>
            <a:r>
              <a:rPr lang="en-IE" sz="1100" dirty="0"/>
              <a:t> October 2018.  </a:t>
            </a:r>
            <a:endParaRPr lang="en-IE" sz="1100" dirty="0" smtClean="0"/>
          </a:p>
          <a:p>
            <a:pPr>
              <a:lnSpc>
                <a:spcPct val="120000"/>
              </a:lnSpc>
              <a:buFont typeface="Arial" panose="020B0604020202020204" pitchFamily="34" charset="0"/>
              <a:buChar char="•"/>
            </a:pPr>
            <a:r>
              <a:rPr lang="en-IE" sz="1100" b="1" dirty="0"/>
              <a:t>10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a:t>Search Property For Sale and Rent in Dublin’. In </a:t>
            </a:r>
            <a:r>
              <a:rPr lang="en-IE" sz="1100" dirty="0" err="1"/>
              <a:t>Daft.ie’s</a:t>
            </a:r>
            <a:r>
              <a:rPr lang="en-IE" sz="1100" dirty="0"/>
              <a:t> Corporate </a:t>
            </a:r>
            <a:r>
              <a:rPr lang="en-IE" sz="1100" dirty="0" smtClean="0"/>
              <a:t>website. </a:t>
            </a:r>
          </a:p>
          <a:p>
            <a:pPr marL="0" indent="0">
              <a:lnSpc>
                <a:spcPct val="120000"/>
              </a:lnSpc>
              <a:buNone/>
            </a:pPr>
            <a:r>
              <a:rPr lang="en-IE" sz="1100" dirty="0"/>
              <a:t>	</a:t>
            </a:r>
            <a:r>
              <a:rPr lang="en-IE" sz="1100" dirty="0" smtClean="0"/>
              <a:t>Retrieved From: </a:t>
            </a:r>
            <a:r>
              <a:rPr lang="en-IE" sz="1100" u="sng" dirty="0" smtClean="0">
                <a:hlinkClick r:id="rId6"/>
              </a:rPr>
              <a:t>https</a:t>
            </a:r>
            <a:r>
              <a:rPr lang="en-IE" sz="1100" u="sng" dirty="0">
                <a:hlinkClick r:id="rId6"/>
              </a:rPr>
              <a:t>://www.daft.ie/dublin/commercial-property-for-rent/industrial-unit-for-rent/</a:t>
            </a:r>
            <a:endParaRPr lang="en-IE" sz="1100" dirty="0"/>
          </a:p>
          <a:p>
            <a:pPr>
              <a:lnSpc>
                <a:spcPct val="120000"/>
              </a:lnSpc>
              <a:buFont typeface="Arial" panose="020B0604020202020204" pitchFamily="34" charset="0"/>
              <a:buChar char="•"/>
            </a:pPr>
            <a:r>
              <a:rPr lang="en-IE" sz="1100" b="1" dirty="0" smtClean="0">
                <a:sym typeface="Wingdings" panose="05000000000000000000" pitchFamily="2" charset="2"/>
              </a:rPr>
              <a:t>11 </a:t>
            </a:r>
            <a:r>
              <a:rPr lang="en-IE" sz="1100" b="1" dirty="0">
                <a:sym typeface="Wingdings" panose="05000000000000000000" pitchFamily="2" charset="2"/>
              </a:rPr>
              <a:t></a:t>
            </a:r>
            <a:r>
              <a:rPr lang="en-IE" sz="1100" dirty="0" smtClean="0">
                <a:sym typeface="Wingdings" panose="05000000000000000000" pitchFamily="2" charset="2"/>
              </a:rPr>
              <a:t> </a:t>
            </a:r>
            <a:r>
              <a:rPr lang="en-IE" sz="1100" dirty="0"/>
              <a:t>Interview with Mark </a:t>
            </a:r>
            <a:r>
              <a:rPr lang="en-IE" sz="1100" dirty="0" err="1"/>
              <a:t>Lambe</a:t>
            </a:r>
            <a:r>
              <a:rPr lang="en-IE" sz="1100" dirty="0"/>
              <a:t>, Managing Director/ Operations Manger on  26</a:t>
            </a:r>
            <a:r>
              <a:rPr lang="en-IE" sz="1100" baseline="30000" dirty="0"/>
              <a:t>th</a:t>
            </a:r>
            <a:r>
              <a:rPr lang="en-IE" sz="1100" dirty="0"/>
              <a:t> October 2018. </a:t>
            </a:r>
            <a:endParaRPr lang="en-IE" sz="1100" dirty="0" smtClean="0">
              <a:sym typeface="Wingdings" panose="05000000000000000000" pitchFamily="2" charset="2"/>
            </a:endParaRPr>
          </a:p>
          <a:p>
            <a:pPr fontAlgn="base">
              <a:lnSpc>
                <a:spcPct val="120000"/>
              </a:lnSpc>
              <a:buFont typeface="Arial" panose="020B0604020202020204" pitchFamily="34" charset="0"/>
              <a:buChar char="•"/>
            </a:pPr>
            <a:r>
              <a:rPr lang="en-IE" sz="1100" b="1" dirty="0">
                <a:sym typeface="Wingdings" panose="05000000000000000000" pitchFamily="2" charset="2"/>
              </a:rPr>
              <a:t>12  </a:t>
            </a:r>
            <a:r>
              <a:rPr lang="en-IE" sz="1100" dirty="0"/>
              <a:t>‘WineOnline.ie From the vine to your home - Whispering Angel Rosé’. In </a:t>
            </a:r>
            <a:r>
              <a:rPr lang="en-IE" sz="1100" dirty="0" err="1"/>
              <a:t>WineOnline.ie’s</a:t>
            </a:r>
            <a:r>
              <a:rPr lang="en-IE" sz="1100" dirty="0"/>
              <a:t> Corporate </a:t>
            </a:r>
            <a:r>
              <a:rPr lang="en-IE" sz="1100" dirty="0" smtClean="0"/>
              <a:t>website. </a:t>
            </a:r>
          </a:p>
          <a:p>
            <a:pPr marL="0" indent="0" fontAlgn="base">
              <a:lnSpc>
                <a:spcPct val="120000"/>
              </a:lnSpc>
              <a:buNone/>
            </a:pPr>
            <a:r>
              <a:rPr lang="en-IE" sz="1100" dirty="0"/>
              <a:t>	</a:t>
            </a:r>
            <a:r>
              <a:rPr lang="en-IE" sz="1100" dirty="0" smtClean="0"/>
              <a:t>Retrieved from: </a:t>
            </a:r>
            <a:r>
              <a:rPr lang="en-IE" sz="1100" u="sng" dirty="0" smtClean="0">
                <a:hlinkClick r:id="rId7"/>
              </a:rPr>
              <a:t>https</a:t>
            </a:r>
            <a:r>
              <a:rPr lang="en-IE" sz="1100" u="sng" dirty="0">
                <a:hlinkClick r:id="rId7"/>
              </a:rPr>
              <a:t>://</a:t>
            </a:r>
            <a:r>
              <a:rPr lang="en-IE" sz="1100" u="sng" dirty="0" smtClean="0">
                <a:hlinkClick r:id="rId7"/>
              </a:rPr>
              <a:t>wineonline.ie/collections/whispering-angel-rose</a:t>
            </a:r>
            <a:endParaRPr lang="en-IE" sz="1100" dirty="0">
              <a:sym typeface="Wingdings" panose="05000000000000000000" pitchFamily="2" charset="2"/>
            </a:endParaRPr>
          </a:p>
          <a:p>
            <a:pPr fontAlgn="base">
              <a:lnSpc>
                <a:spcPct val="120000"/>
              </a:lnSpc>
              <a:buFont typeface="Arial" panose="020B0604020202020204" pitchFamily="34" charset="0"/>
              <a:buChar char="•"/>
            </a:pPr>
            <a:r>
              <a:rPr lang="en-IE" sz="1100" b="1" dirty="0">
                <a:sym typeface="Wingdings" panose="05000000000000000000" pitchFamily="2" charset="2"/>
              </a:rPr>
              <a:t>13  </a:t>
            </a:r>
            <a:r>
              <a:rPr lang="en-IE" sz="1100" dirty="0"/>
              <a:t>‘GreatIrishBeverages.com brand- poachers Irish Tonic Water’ In </a:t>
            </a:r>
            <a:r>
              <a:rPr lang="en-IE" sz="1100" dirty="0" err="1"/>
              <a:t>GreatIrishBeverages.com’s</a:t>
            </a:r>
            <a:r>
              <a:rPr lang="en-IE" sz="1100" dirty="0"/>
              <a:t> Corporate website. </a:t>
            </a:r>
            <a:endParaRPr lang="en-IE" sz="1100" dirty="0" smtClean="0"/>
          </a:p>
          <a:p>
            <a:pPr marL="0" indent="0" fontAlgn="base">
              <a:lnSpc>
                <a:spcPct val="120000"/>
              </a:lnSpc>
              <a:buNone/>
            </a:pPr>
            <a:r>
              <a:rPr lang="en-IE" sz="1100" dirty="0"/>
              <a:t>	</a:t>
            </a:r>
            <a:r>
              <a:rPr lang="en-IE" sz="1100" dirty="0" smtClean="0"/>
              <a:t>Retrieved from: </a:t>
            </a:r>
            <a:r>
              <a:rPr lang="en-IE" sz="1100" u="sng" dirty="0" smtClean="0">
                <a:hlinkClick r:id="rId8"/>
              </a:rPr>
              <a:t>http</a:t>
            </a:r>
            <a:r>
              <a:rPr lang="en-IE" sz="1100" u="sng" dirty="0">
                <a:hlinkClick r:id="rId8"/>
              </a:rPr>
              <a:t>://www.greatirishbeverages.com/brand/poachers-wild-irish-tonic-water</a:t>
            </a:r>
            <a:r>
              <a:rPr lang="en-IE" sz="1100" u="sng" dirty="0" smtClean="0">
                <a:hlinkClick r:id="rId8"/>
              </a:rPr>
              <a:t>/</a:t>
            </a:r>
            <a:endParaRPr lang="en-IE" sz="1100" dirty="0"/>
          </a:p>
          <a:p>
            <a:pPr fontAlgn="base">
              <a:lnSpc>
                <a:spcPct val="120000"/>
              </a:lnSpc>
              <a:buFont typeface="Arial" panose="020B0604020202020204" pitchFamily="34" charset="0"/>
              <a:buChar char="•"/>
            </a:pPr>
            <a:r>
              <a:rPr lang="en-IE" sz="1100" b="1" dirty="0"/>
              <a:t>14 </a:t>
            </a:r>
            <a:r>
              <a:rPr lang="en-IE" sz="1100" b="1" dirty="0">
                <a:sym typeface="Wingdings" panose="05000000000000000000" pitchFamily="2" charset="2"/>
              </a:rPr>
              <a:t> </a:t>
            </a:r>
            <a:r>
              <a:rPr lang="en-IE" sz="1100" dirty="0"/>
              <a:t>‘Blackwaterdistillery.ie - gin’ In Blackwaterdistillery.ie Corporate website. </a:t>
            </a:r>
            <a:r>
              <a:rPr lang="en-IE" sz="1100" dirty="0" smtClean="0"/>
              <a:t>Retrieved from: </a:t>
            </a:r>
            <a:r>
              <a:rPr lang="en-IE" sz="1100" u="sng" dirty="0" smtClean="0">
                <a:hlinkClick r:id="rId9"/>
              </a:rPr>
              <a:t>http</a:t>
            </a:r>
            <a:r>
              <a:rPr lang="en-IE" sz="1100" u="sng" dirty="0">
                <a:hlinkClick r:id="rId9"/>
              </a:rPr>
              <a:t>://blackwaterdistillery.ie</a:t>
            </a:r>
            <a:r>
              <a:rPr lang="en-IE" sz="1100" u="sng" dirty="0" smtClean="0">
                <a:hlinkClick r:id="rId9"/>
              </a:rPr>
              <a:t>/</a:t>
            </a:r>
            <a:r>
              <a:rPr lang="en-IE" sz="1100" dirty="0"/>
              <a:t/>
            </a:r>
            <a:br>
              <a:rPr lang="en-IE" sz="1100" dirty="0"/>
            </a:br>
            <a:r>
              <a:rPr lang="en-IE" sz="1100" b="1" dirty="0"/>
              <a:t>15 </a:t>
            </a:r>
            <a:r>
              <a:rPr lang="en-IE" sz="1100" b="1" dirty="0">
                <a:sym typeface="Wingdings" panose="05000000000000000000" pitchFamily="2" charset="2"/>
              </a:rPr>
              <a:t> </a:t>
            </a:r>
            <a:r>
              <a:rPr lang="en-IE" sz="1100" dirty="0"/>
              <a:t>Interview with Mark </a:t>
            </a:r>
            <a:r>
              <a:rPr lang="en-IE" sz="1100" dirty="0" err="1"/>
              <a:t>Lambe</a:t>
            </a:r>
            <a:r>
              <a:rPr lang="en-IE" sz="1100" dirty="0"/>
              <a:t>, Managing </a:t>
            </a:r>
            <a:r>
              <a:rPr lang="en-IE" sz="1100" dirty="0" smtClean="0"/>
              <a:t>Director/Operations </a:t>
            </a:r>
            <a:r>
              <a:rPr lang="en-IE" sz="1100" dirty="0"/>
              <a:t>Manger on  26</a:t>
            </a:r>
            <a:r>
              <a:rPr lang="en-IE" sz="1100" baseline="30000" dirty="0"/>
              <a:t>th</a:t>
            </a:r>
            <a:r>
              <a:rPr lang="en-IE" sz="1100" dirty="0"/>
              <a:t> October 2018. </a:t>
            </a:r>
            <a:endParaRPr lang="en-IE" sz="1100" dirty="0" smtClean="0"/>
          </a:p>
          <a:p>
            <a:pPr fontAlgn="base">
              <a:lnSpc>
                <a:spcPct val="120000"/>
              </a:lnSpc>
              <a:buFont typeface="Arial" panose="020B0604020202020204" pitchFamily="34" charset="0"/>
              <a:buChar char="•"/>
            </a:pPr>
            <a:r>
              <a:rPr lang="en-IE" sz="1100" b="1" dirty="0"/>
              <a:t>16 </a:t>
            </a:r>
            <a:r>
              <a:rPr lang="en-IE" sz="1100" b="1" dirty="0">
                <a:sym typeface="Wingdings" panose="05000000000000000000" pitchFamily="2" charset="2"/>
              </a:rPr>
              <a:t> </a:t>
            </a:r>
            <a:r>
              <a:rPr lang="en-IE" sz="1100" dirty="0">
                <a:sym typeface="Wingdings" panose="05000000000000000000" pitchFamily="2" charset="2"/>
              </a:rPr>
              <a:t>Interview with Fergus </a:t>
            </a:r>
            <a:r>
              <a:rPr lang="en-IE" sz="1100" dirty="0" err="1">
                <a:sym typeface="Wingdings" panose="05000000000000000000" pitchFamily="2" charset="2"/>
              </a:rPr>
              <a:t>O’Rafferty</a:t>
            </a:r>
            <a:r>
              <a:rPr lang="en-IE" sz="1100" dirty="0">
                <a:sym typeface="Wingdings" panose="05000000000000000000" pitchFamily="2" charset="2"/>
              </a:rPr>
              <a:t>, Finance Director on 22nd October 2018</a:t>
            </a:r>
            <a:r>
              <a:rPr lang="en-IE" sz="1100" dirty="0" smtClean="0">
                <a:sym typeface="Wingdings" panose="05000000000000000000" pitchFamily="2" charset="2"/>
              </a:rPr>
              <a:t>.</a:t>
            </a:r>
          </a:p>
          <a:p>
            <a:pPr fontAlgn="base">
              <a:lnSpc>
                <a:spcPct val="120000"/>
              </a:lnSpc>
              <a:buFont typeface="Arial" panose="020B0604020202020204" pitchFamily="34" charset="0"/>
              <a:buChar char="•"/>
            </a:pPr>
            <a:r>
              <a:rPr lang="en-IE" sz="1100" b="1" dirty="0" smtClean="0">
                <a:sym typeface="Wingdings" panose="05000000000000000000" pitchFamily="2" charset="2"/>
              </a:rPr>
              <a:t>17  </a:t>
            </a:r>
            <a:r>
              <a:rPr lang="en-IE" sz="1100" dirty="0"/>
              <a:t>Interview with Mark </a:t>
            </a:r>
            <a:r>
              <a:rPr lang="en-IE" sz="1100" dirty="0" err="1"/>
              <a:t>Lambe</a:t>
            </a:r>
            <a:r>
              <a:rPr lang="en-IE" sz="1100" dirty="0"/>
              <a:t>, Managing </a:t>
            </a:r>
            <a:r>
              <a:rPr lang="en-IE" sz="1100" dirty="0" smtClean="0"/>
              <a:t>Director/Operations </a:t>
            </a:r>
            <a:r>
              <a:rPr lang="en-IE" sz="1100" dirty="0"/>
              <a:t>Manger on  26</a:t>
            </a:r>
            <a:r>
              <a:rPr lang="en-IE" sz="1100" baseline="30000" dirty="0"/>
              <a:t>th</a:t>
            </a:r>
            <a:r>
              <a:rPr lang="en-IE" sz="1100" dirty="0"/>
              <a:t> October 2018.</a:t>
            </a:r>
            <a:r>
              <a:rPr lang="en-IE" sz="1400" dirty="0"/>
              <a:t> </a:t>
            </a:r>
          </a:p>
          <a:p>
            <a:pPr marL="0" indent="0" fontAlgn="base">
              <a:lnSpc>
                <a:spcPct val="170000"/>
              </a:lnSpc>
              <a:buNone/>
            </a:pPr>
            <a:endParaRPr lang="en-IE" sz="1400" dirty="0"/>
          </a:p>
          <a:p>
            <a:pPr marL="0" indent="0">
              <a:buNone/>
            </a:pPr>
            <a:endParaRPr lang="en-IE" sz="1400" dirty="0"/>
          </a:p>
          <a:p>
            <a:pPr marL="0" indent="0">
              <a:buNone/>
            </a:pPr>
            <a:endParaRPr lang="en-IE" sz="1400" dirty="0"/>
          </a:p>
        </p:txBody>
      </p:sp>
    </p:spTree>
    <p:extLst>
      <p:ext uri="{BB962C8B-B14F-4D97-AF65-F5344CB8AC3E}">
        <p14:creationId xmlns:p14="http://schemas.microsoft.com/office/powerpoint/2010/main" val="2837255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15386"/>
            <a:ext cx="8610600" cy="831160"/>
          </a:xfrm>
        </p:spPr>
        <p:txBody>
          <a:bodyPr/>
          <a:lstStyle/>
          <a:p>
            <a:pPr algn="ctr"/>
            <a:r>
              <a:rPr lang="en-IE" sz="1800" b="1" u="sng" dirty="0"/>
              <a:t>Warehousing References – Niall Murphy</a:t>
            </a:r>
            <a:r>
              <a:rPr lang="en-IE" dirty="0"/>
              <a:t> </a:t>
            </a:r>
          </a:p>
        </p:txBody>
      </p:sp>
      <p:sp>
        <p:nvSpPr>
          <p:cNvPr id="3" name="Content Placeholder 2"/>
          <p:cNvSpPr>
            <a:spLocks noGrp="1"/>
          </p:cNvSpPr>
          <p:nvPr>
            <p:ph idx="1"/>
          </p:nvPr>
        </p:nvSpPr>
        <p:spPr>
          <a:xfrm>
            <a:off x="83977" y="569166"/>
            <a:ext cx="11977396" cy="6451836"/>
          </a:xfrm>
        </p:spPr>
        <p:txBody>
          <a:bodyPr>
            <a:normAutofit/>
          </a:bodyPr>
          <a:lstStyle/>
          <a:p>
            <a:pPr>
              <a:lnSpc>
                <a:spcPct val="120000"/>
              </a:lnSpc>
              <a:buFont typeface="Arial" panose="020B0604020202020204" pitchFamily="34" charset="0"/>
              <a:buChar char="•"/>
            </a:pPr>
            <a:r>
              <a:rPr lang="en-IE" sz="1400" b="1" dirty="0"/>
              <a:t>1</a:t>
            </a:r>
            <a:r>
              <a:rPr lang="en-IE" sz="1400" b="1" dirty="0">
                <a:sym typeface="Wingdings" panose="05000000000000000000" pitchFamily="2" charset="2"/>
              </a:rPr>
              <a:t>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by Vinay Kumar and Niall Murphy, November 5</a:t>
            </a:r>
            <a:r>
              <a:rPr lang="en-IE" sz="1400" b="1" baseline="30000" dirty="0">
                <a:sym typeface="Wingdings" panose="05000000000000000000" pitchFamily="2" charset="2"/>
              </a:rPr>
              <a:t>th</a:t>
            </a:r>
            <a:r>
              <a:rPr lang="en-IE" sz="1400" b="1" dirty="0">
                <a:sym typeface="Wingdings" panose="05000000000000000000" pitchFamily="2" charset="2"/>
              </a:rPr>
              <a:t> 2018</a:t>
            </a:r>
          </a:p>
          <a:p>
            <a:pPr>
              <a:lnSpc>
                <a:spcPct val="120000"/>
              </a:lnSpc>
              <a:buFont typeface="Arial" panose="020B0604020202020204" pitchFamily="34" charset="0"/>
              <a:buChar char="•"/>
            </a:pPr>
            <a:r>
              <a:rPr lang="en-IE" sz="1400" b="1" dirty="0">
                <a:sym typeface="Wingdings" panose="05000000000000000000" pitchFamily="2" charset="2"/>
              </a:rPr>
              <a:t>2 </a:t>
            </a:r>
            <a:r>
              <a:rPr lang="en-IE" sz="1400" b="1" dirty="0">
                <a:ea typeface="Calibri" panose="020F0502020204030204" pitchFamily="34" charset="0"/>
                <a:cs typeface="Times New Roman" panose="02020603050405020304" pitchFamily="18" charset="0"/>
              </a:rPr>
              <a:t>Christmas Shop opening in August article from the journal - https://</a:t>
            </a:r>
            <a:r>
              <a:rPr lang="en-IE" sz="1400" b="1" dirty="0" err="1">
                <a:ea typeface="Calibri" panose="020F0502020204030204" pitchFamily="34" charset="0"/>
                <a:cs typeface="Times New Roman" panose="02020603050405020304" pitchFamily="18" charset="0"/>
              </a:rPr>
              <a:t>www.thejournal.ie</a:t>
            </a:r>
            <a:r>
              <a:rPr lang="en-IE" sz="1400" b="1" dirty="0">
                <a:ea typeface="Calibri" panose="020F0502020204030204" pitchFamily="34" charset="0"/>
                <a:cs typeface="Times New Roman" panose="02020603050405020304" pitchFamily="18" charset="0"/>
              </a:rPr>
              <a:t>/brown-thomas-christmas-shop-dublin-4184174-Aug2018/</a:t>
            </a:r>
            <a:r>
              <a:rPr lang="en-IE" sz="1400" b="1" dirty="0"/>
              <a:t> </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3 Yeezy drop</a:t>
            </a:r>
            <a:r>
              <a:rPr lang="en-IE" sz="1400" b="1" dirty="0"/>
              <a:t> </a:t>
            </a:r>
            <a:r>
              <a:rPr lang="en-IE" sz="1400" b="1" dirty="0">
                <a:hlinkClick r:id="rId2"/>
              </a:rPr>
              <a:t>https://www.dublinlive.ie/lifestyle/fashion-and-beauty/dublins-brown-thomas-selling-yeezy-14873572</a:t>
            </a:r>
            <a:endParaRPr lang="en-IE" sz="1400" b="1" dirty="0"/>
          </a:p>
          <a:p>
            <a:pPr>
              <a:lnSpc>
                <a:spcPct val="120000"/>
              </a:lnSpc>
              <a:buFont typeface="Arial" panose="020B0604020202020204" pitchFamily="34" charset="0"/>
              <a:buChar char="•"/>
            </a:pPr>
            <a:r>
              <a:rPr lang="en-IE" sz="1400" b="1" dirty="0">
                <a:sym typeface="Wingdings" panose="05000000000000000000" pitchFamily="2" charset="2"/>
              </a:rPr>
              <a:t>4 Yeezy drop https://</a:t>
            </a:r>
            <a:r>
              <a:rPr lang="en-IE" sz="1400" b="1" dirty="0" err="1">
                <a:sym typeface="Wingdings" panose="05000000000000000000" pitchFamily="2" charset="2"/>
              </a:rPr>
              <a:t>www.brownthomas.com</a:t>
            </a:r>
            <a:r>
              <a:rPr lang="en-IE" sz="1400" b="1" dirty="0">
                <a:sym typeface="Wingdings" panose="05000000000000000000" pitchFamily="2" charset="2"/>
              </a:rPr>
              <a:t>/be-inspired-style-features/</a:t>
            </a:r>
            <a:r>
              <a:rPr lang="en-IE" sz="1400" b="1" dirty="0" err="1">
                <a:sym typeface="Wingdings" panose="05000000000000000000" pitchFamily="2" charset="2"/>
              </a:rPr>
              <a:t>yeezy</a:t>
            </a:r>
            <a:r>
              <a:rPr lang="en-IE" sz="1400" b="1" dirty="0">
                <a:sym typeface="Wingdings" panose="05000000000000000000" pitchFamily="2" charset="2"/>
              </a:rPr>
              <a:t>-ballot/</a:t>
            </a:r>
          </a:p>
          <a:p>
            <a:pPr>
              <a:lnSpc>
                <a:spcPct val="120000"/>
              </a:lnSpc>
              <a:buFont typeface="Arial" panose="020B0604020202020204" pitchFamily="34" charset="0"/>
              <a:buChar char="•"/>
            </a:pPr>
            <a:r>
              <a:rPr lang="en-IE" sz="1400" b="1" dirty="0">
                <a:solidFill>
                  <a:prstClr val="black">
                    <a:lumMod val="75000"/>
                    <a:lumOff val="25000"/>
                  </a:prstClr>
                </a:solidFill>
                <a:sym typeface="Wingdings" panose="05000000000000000000" pitchFamily="2" charset="2"/>
              </a:rPr>
              <a:t>5 </a:t>
            </a:r>
            <a:r>
              <a:rPr lang="en-IE" sz="1400" b="1" dirty="0"/>
              <a:t>Handbags https://</a:t>
            </a:r>
            <a:r>
              <a:rPr lang="en-IE" sz="1400" b="1" dirty="0" err="1"/>
              <a:t>www.irishexaminer.com</a:t>
            </a:r>
            <a:r>
              <a:rPr lang="en-IE" sz="1400" b="1" dirty="0"/>
              <a:t>/lifestyle/features/appetites-for-designer-handbags-hold-on-as-most-expensive-arm-candy-sold-this-year-373106.html </a:t>
            </a:r>
          </a:p>
          <a:p>
            <a:pPr>
              <a:lnSpc>
                <a:spcPct val="120000"/>
              </a:lnSpc>
              <a:buFont typeface="Arial" panose="020B0604020202020204" pitchFamily="34" charset="0"/>
              <a:buChar char="•"/>
            </a:pPr>
            <a:r>
              <a:rPr lang="en-IE" sz="1400" b="1" dirty="0"/>
              <a:t>6</a:t>
            </a:r>
            <a:r>
              <a:rPr lang="en-IE" sz="1400" b="1" dirty="0">
                <a:sym typeface="Wingdings" panose="05000000000000000000" pitchFamily="2" charset="2"/>
              </a:rPr>
              <a:t>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by Vinay Kumar and Niall Murphy, November 5</a:t>
            </a:r>
            <a:r>
              <a:rPr lang="en-IE" sz="1400" b="1" baseline="30000" dirty="0">
                <a:sym typeface="Wingdings" panose="05000000000000000000" pitchFamily="2" charset="2"/>
              </a:rPr>
              <a:t>th</a:t>
            </a:r>
            <a:r>
              <a:rPr lang="en-IE" sz="1400" b="1" dirty="0">
                <a:sym typeface="Wingdings" panose="05000000000000000000" pitchFamily="2" charset="2"/>
              </a:rPr>
              <a:t> 2018</a:t>
            </a:r>
          </a:p>
          <a:p>
            <a:pPr>
              <a:lnSpc>
                <a:spcPct val="120000"/>
              </a:lnSpc>
              <a:buFont typeface="Arial" panose="020B0604020202020204" pitchFamily="34" charset="0"/>
              <a:buChar char="•"/>
            </a:pPr>
            <a:r>
              <a:rPr lang="en-IE" sz="1400" b="1" dirty="0">
                <a:sym typeface="Wingdings" panose="05000000000000000000" pitchFamily="2" charset="2"/>
              </a:rPr>
              <a:t>7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by Vinay Kumar and Niall Murphy, November 5</a:t>
            </a:r>
            <a:r>
              <a:rPr lang="en-IE" sz="1400" b="1" baseline="30000" dirty="0">
                <a:sym typeface="Wingdings" panose="05000000000000000000" pitchFamily="2" charset="2"/>
              </a:rPr>
              <a:t>th</a:t>
            </a:r>
            <a:r>
              <a:rPr lang="en-IE" sz="1400" b="1" dirty="0">
                <a:sym typeface="Wingdings" panose="05000000000000000000" pitchFamily="2" charset="2"/>
              </a:rPr>
              <a:t> 2018</a:t>
            </a:r>
          </a:p>
          <a:p>
            <a:pPr>
              <a:lnSpc>
                <a:spcPct val="120000"/>
              </a:lnSpc>
              <a:buFont typeface="Arial" panose="020B0604020202020204" pitchFamily="34" charset="0"/>
              <a:buChar char="•"/>
            </a:pPr>
            <a:r>
              <a:rPr lang="en-IE" sz="1400" b="1" dirty="0">
                <a:sym typeface="Wingdings" panose="05000000000000000000" pitchFamily="2" charset="2"/>
              </a:rPr>
              <a:t>8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by Vinay Kumar and Niall Murphy, November 5</a:t>
            </a:r>
            <a:r>
              <a:rPr lang="en-IE" sz="1400" b="1" baseline="30000" dirty="0">
                <a:sym typeface="Wingdings" panose="05000000000000000000" pitchFamily="2" charset="2"/>
              </a:rPr>
              <a:t>th</a:t>
            </a:r>
            <a:r>
              <a:rPr lang="en-IE" sz="1400" b="1" dirty="0">
                <a:sym typeface="Wingdings" panose="05000000000000000000" pitchFamily="2" charset="2"/>
              </a:rPr>
              <a:t> 2018</a:t>
            </a:r>
          </a:p>
          <a:p>
            <a:pPr>
              <a:lnSpc>
                <a:spcPct val="120000"/>
              </a:lnSpc>
              <a:buFont typeface="Arial" panose="020B0604020202020204" pitchFamily="34" charset="0"/>
              <a:buChar char="•"/>
            </a:pPr>
            <a:r>
              <a:rPr lang="en-IE" sz="1400" b="1" dirty="0">
                <a:sym typeface="Wingdings" panose="05000000000000000000" pitchFamily="2" charset="2"/>
              </a:rPr>
              <a:t>9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by Vinay Kumar and Niall Murphy, November 5</a:t>
            </a:r>
            <a:r>
              <a:rPr lang="en-IE" sz="1400" b="1" baseline="30000" dirty="0">
                <a:sym typeface="Wingdings" panose="05000000000000000000" pitchFamily="2" charset="2"/>
              </a:rPr>
              <a:t>th</a:t>
            </a:r>
            <a:r>
              <a:rPr lang="en-IE" sz="1400" b="1" dirty="0">
                <a:sym typeface="Wingdings" panose="05000000000000000000" pitchFamily="2" charset="2"/>
              </a:rPr>
              <a:t> 2018</a:t>
            </a:r>
          </a:p>
          <a:p>
            <a:pPr>
              <a:lnSpc>
                <a:spcPct val="120000"/>
              </a:lnSpc>
              <a:buFont typeface="Arial" panose="020B0604020202020204" pitchFamily="34" charset="0"/>
              <a:buChar char="•"/>
            </a:pPr>
            <a:endParaRPr lang="en-IE" sz="1400" b="1" dirty="0">
              <a:sym typeface="Wingdings" panose="05000000000000000000" pitchFamily="2" charset="2"/>
            </a:endParaRPr>
          </a:p>
          <a:p>
            <a:pPr>
              <a:lnSpc>
                <a:spcPct val="120000"/>
              </a:lnSpc>
              <a:buFont typeface="Arial" panose="020B0604020202020204" pitchFamily="34" charset="0"/>
              <a:buChar char="•"/>
            </a:pPr>
            <a:endParaRPr lang="en-IE" sz="1400" b="1" dirty="0">
              <a:sym typeface="Wingdings" panose="05000000000000000000" pitchFamily="2" charset="2"/>
            </a:endParaRPr>
          </a:p>
          <a:p>
            <a:pPr>
              <a:lnSpc>
                <a:spcPct val="120000"/>
              </a:lnSpc>
              <a:buFont typeface="Arial" panose="020B0604020202020204" pitchFamily="34" charset="0"/>
              <a:buChar char="•"/>
            </a:pPr>
            <a:endParaRPr lang="en-IE" sz="1400" b="1" dirty="0">
              <a:sym typeface="Wingdings" panose="05000000000000000000" pitchFamily="2" charset="2"/>
            </a:endParaRPr>
          </a:p>
          <a:p>
            <a:pPr>
              <a:lnSpc>
                <a:spcPct val="120000"/>
              </a:lnSpc>
              <a:buFont typeface="Arial" panose="020B0604020202020204" pitchFamily="34" charset="0"/>
              <a:buChar char="•"/>
            </a:pPr>
            <a:endParaRPr lang="en-IE" sz="1100" b="1" dirty="0"/>
          </a:p>
          <a:p>
            <a:pPr marL="0" indent="0">
              <a:buNone/>
            </a:pPr>
            <a:endParaRPr lang="en-IE" sz="1400" dirty="0"/>
          </a:p>
          <a:p>
            <a:pPr marL="0" indent="0">
              <a:buNone/>
            </a:pPr>
            <a:endParaRPr lang="en-IE" sz="1400" dirty="0"/>
          </a:p>
        </p:txBody>
      </p:sp>
    </p:spTree>
    <p:extLst>
      <p:ext uri="{BB962C8B-B14F-4D97-AF65-F5344CB8AC3E}">
        <p14:creationId xmlns:p14="http://schemas.microsoft.com/office/powerpoint/2010/main" val="146281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9" y="174246"/>
            <a:ext cx="8446873" cy="734913"/>
          </a:xfrm>
        </p:spPr>
        <p:txBody>
          <a:bodyPr/>
          <a:lstStyle/>
          <a:p>
            <a:pPr algn="ctr"/>
            <a:r>
              <a:rPr lang="en-IE" b="1" dirty="0">
                <a:effectLst>
                  <a:outerShdw blurRad="38100" dist="38100" dir="2700000" algn="tl">
                    <a:srgbClr val="000000">
                      <a:alpha val="43137"/>
                    </a:srgbClr>
                  </a:outerShdw>
                </a:effectLst>
                <a:latin typeface="Gill Sans MT Condensed" panose="020B0506020104020203" pitchFamily="34" charset="0"/>
              </a:rPr>
              <a:t>Manufacturing</a:t>
            </a:r>
          </a:p>
        </p:txBody>
      </p:sp>
      <p:sp>
        <p:nvSpPr>
          <p:cNvPr id="9" name="Content Placeholder 2"/>
          <p:cNvSpPr>
            <a:spLocks noGrp="1"/>
          </p:cNvSpPr>
          <p:nvPr>
            <p:ph sz="half" idx="2"/>
          </p:nvPr>
        </p:nvSpPr>
        <p:spPr>
          <a:xfrm>
            <a:off x="232087" y="1645388"/>
            <a:ext cx="9394966" cy="5212612"/>
          </a:xfrm>
        </p:spPr>
        <p:txBody>
          <a:bodyPr>
            <a:normAutofit fontScale="92500"/>
          </a:bodyPr>
          <a:lstStyle/>
          <a:p>
            <a:r>
              <a:rPr lang="en-IE" sz="1500" b="1" i="1" u="sng" dirty="0" smtClean="0">
                <a:solidFill>
                  <a:srgbClr val="FF0000"/>
                </a:solidFill>
                <a:effectLst>
                  <a:outerShdw blurRad="38100" dist="38100" dir="2700000" algn="tl">
                    <a:srgbClr val="000000">
                      <a:alpha val="43137"/>
                    </a:srgbClr>
                  </a:outerShdw>
                </a:effectLst>
              </a:rPr>
              <a:t>Use of IT in product design/concept</a:t>
            </a:r>
          </a:p>
          <a:p>
            <a:pPr marL="0" indent="0">
              <a:buNone/>
            </a:pPr>
            <a:r>
              <a:rPr lang="en-IE" sz="2500" b="1" i="1" dirty="0">
                <a:solidFill>
                  <a:srgbClr val="FF0000"/>
                </a:solidFill>
                <a:effectLst>
                  <a:outerShdw blurRad="38100" dist="38100" dir="2700000" algn="tl">
                    <a:srgbClr val="000000">
                      <a:alpha val="43137"/>
                    </a:srgbClr>
                  </a:outerShdw>
                </a:effectLst>
              </a:rPr>
              <a:t>	</a:t>
            </a:r>
            <a:r>
              <a:rPr lang="en-IE" sz="1100" dirty="0" smtClean="0">
                <a:solidFill>
                  <a:schemeClr val="tx1"/>
                </a:solidFill>
              </a:rPr>
              <a:t>Provide customer service with high levels of customer satisfaction. “Focused </a:t>
            </a:r>
            <a:r>
              <a:rPr lang="en-US" sz="1100" dirty="0" smtClean="0">
                <a:solidFill>
                  <a:schemeClr val="tx1"/>
                </a:solidFill>
              </a:rPr>
              <a:t>on </a:t>
            </a:r>
            <a:r>
              <a:rPr lang="en-US" sz="1100" dirty="0">
                <a:solidFill>
                  <a:schemeClr val="tx1"/>
                </a:solidFill>
              </a:rPr>
              <a:t>delivering premium quality service </a:t>
            </a:r>
            <a:r>
              <a:rPr lang="en-US" sz="1100" dirty="0" smtClean="0">
                <a:solidFill>
                  <a:schemeClr val="tx1"/>
                </a:solidFill>
              </a:rPr>
              <a:t>and standards</a:t>
            </a:r>
            <a:r>
              <a:rPr lang="en-US" sz="1100" dirty="0">
                <a:solidFill>
                  <a:schemeClr val="tx1"/>
                </a:solidFill>
              </a:rPr>
              <a:t>, and </a:t>
            </a:r>
            <a:r>
              <a:rPr lang="en-US" sz="1100" dirty="0" smtClean="0">
                <a:solidFill>
                  <a:schemeClr val="tx1"/>
                </a:solidFill>
              </a:rPr>
              <a:t>are 	customer driven.”</a:t>
            </a:r>
            <a:r>
              <a:rPr lang="en-US" sz="1100" dirty="0">
                <a:solidFill>
                  <a:schemeClr val="tx1"/>
                </a:solidFill>
              </a:rPr>
              <a:t> </a:t>
            </a:r>
            <a:r>
              <a:rPr lang="en-US" sz="900" b="1" dirty="0">
                <a:solidFill>
                  <a:schemeClr val="tx1"/>
                </a:solidFill>
              </a:rPr>
              <a:t>(1)</a:t>
            </a:r>
          </a:p>
          <a:p>
            <a:pPr marL="0" indent="0">
              <a:buNone/>
            </a:pPr>
            <a:r>
              <a:rPr lang="en-IE" sz="1100" dirty="0" smtClean="0">
                <a:solidFill>
                  <a:schemeClr val="tx1"/>
                </a:solidFill>
              </a:rPr>
              <a:t>	Concept - </a:t>
            </a:r>
            <a:r>
              <a:rPr lang="en-IE" sz="1100" dirty="0">
                <a:solidFill>
                  <a:schemeClr val="tx1"/>
                </a:solidFill>
              </a:rPr>
              <a:t>“Take the worry of receiving, housing and distribution away from our clients</a:t>
            </a:r>
            <a:r>
              <a:rPr lang="en-IE" sz="1100" dirty="0" smtClean="0">
                <a:solidFill>
                  <a:schemeClr val="tx1"/>
                </a:solidFill>
              </a:rPr>
              <a:t>” </a:t>
            </a:r>
            <a:r>
              <a:rPr lang="en-IE" sz="900" b="1" dirty="0">
                <a:solidFill>
                  <a:schemeClr val="tx1"/>
                </a:solidFill>
              </a:rPr>
              <a:t>(2)</a:t>
            </a:r>
          </a:p>
          <a:p>
            <a:pPr marL="0" indent="0">
              <a:buNone/>
            </a:pPr>
            <a:r>
              <a:rPr lang="en-IE" sz="1100" b="1" dirty="0">
                <a:solidFill>
                  <a:schemeClr val="tx1"/>
                </a:solidFill>
              </a:rPr>
              <a:t>	</a:t>
            </a:r>
            <a:r>
              <a:rPr lang="en-IE" sz="1100" dirty="0" smtClean="0">
                <a:solidFill>
                  <a:schemeClr val="tx1"/>
                </a:solidFill>
              </a:rPr>
              <a:t>To fulfil this concept DVL rely on their IT system – Vintners Enterprise System </a:t>
            </a:r>
            <a:r>
              <a:rPr lang="en-IE" sz="900" b="1" dirty="0">
                <a:solidFill>
                  <a:schemeClr val="tx1"/>
                </a:solidFill>
              </a:rPr>
              <a:t>(3) </a:t>
            </a:r>
            <a:r>
              <a:rPr lang="en-IE" sz="1100" dirty="0" smtClean="0">
                <a:solidFill>
                  <a:schemeClr val="tx1"/>
                </a:solidFill>
              </a:rPr>
              <a:t>to </a:t>
            </a:r>
            <a:r>
              <a:rPr lang="en-IE" sz="1100" dirty="0">
                <a:solidFill>
                  <a:schemeClr val="tx1"/>
                </a:solidFill>
              </a:rPr>
              <a:t>receive </a:t>
            </a:r>
            <a:r>
              <a:rPr lang="en-IE" sz="1100" dirty="0" smtClean="0">
                <a:solidFill>
                  <a:schemeClr val="tx1"/>
                </a:solidFill>
              </a:rPr>
              <a:t>and mange client stock, to fulfil orders and to generate 	invoices and required customs documentation for duty payments. </a:t>
            </a:r>
            <a:r>
              <a:rPr lang="en-IE" sz="900" b="1" dirty="0" smtClean="0">
                <a:solidFill>
                  <a:schemeClr val="tx1"/>
                </a:solidFill>
              </a:rPr>
              <a:t>(</a:t>
            </a:r>
            <a:r>
              <a:rPr lang="en-IE" sz="900" b="1" dirty="0">
                <a:solidFill>
                  <a:schemeClr val="tx1"/>
                </a:solidFill>
              </a:rPr>
              <a:t>4</a:t>
            </a:r>
            <a:r>
              <a:rPr lang="en-IE" sz="900" b="1" dirty="0" smtClean="0">
                <a:solidFill>
                  <a:schemeClr val="tx1"/>
                </a:solidFill>
              </a:rPr>
              <a:t>)</a:t>
            </a:r>
          </a:p>
          <a:p>
            <a:pPr marL="0" indent="0">
              <a:buNone/>
            </a:pPr>
            <a:r>
              <a:rPr lang="en-IE" sz="1200" dirty="0" smtClean="0"/>
              <a:t>	</a:t>
            </a:r>
          </a:p>
          <a:p>
            <a:r>
              <a:rPr lang="en-GB" sz="1500" b="1" i="1" u="sng" dirty="0" smtClean="0">
                <a:solidFill>
                  <a:schemeClr val="accent1"/>
                </a:solidFill>
                <a:effectLst>
                  <a:outerShdw blurRad="38100" dist="38100" dir="2700000" algn="tl">
                    <a:srgbClr val="000000">
                      <a:alpha val="43137"/>
                    </a:srgbClr>
                  </a:outerShdw>
                </a:effectLst>
              </a:rPr>
              <a:t>Use of IT in manufacturing /Purchasing </a:t>
            </a:r>
          </a:p>
          <a:p>
            <a:pPr marL="0" indent="0">
              <a:buNone/>
            </a:pPr>
            <a:r>
              <a:rPr lang="en-GB" sz="1300" b="1" i="1" dirty="0">
                <a:solidFill>
                  <a:schemeClr val="tx1"/>
                </a:solidFill>
              </a:rPr>
              <a:t>	</a:t>
            </a:r>
            <a:r>
              <a:rPr lang="en-GB" sz="1100" dirty="0" smtClean="0">
                <a:solidFill>
                  <a:schemeClr val="tx1"/>
                </a:solidFill>
              </a:rPr>
              <a:t>DVL do not produce or manufacture goods. </a:t>
            </a:r>
          </a:p>
          <a:p>
            <a:pPr marL="0" indent="0">
              <a:buNone/>
            </a:pPr>
            <a:r>
              <a:rPr lang="en-GB" sz="1100" dirty="0" smtClean="0">
                <a:solidFill>
                  <a:schemeClr val="tx1"/>
                </a:solidFill>
              </a:rPr>
              <a:t>	Purchasing – Most transactions made over the phone for equipment or necessities. Orders made for office supplies are done by email and by phone. 	</a:t>
            </a:r>
          </a:p>
          <a:p>
            <a:pPr marL="0" indent="0">
              <a:buNone/>
            </a:pPr>
            <a:r>
              <a:rPr lang="en-GB" sz="1100" dirty="0">
                <a:solidFill>
                  <a:schemeClr val="tx1"/>
                </a:solidFill>
              </a:rPr>
              <a:t>	</a:t>
            </a:r>
            <a:r>
              <a:rPr lang="en-GB" sz="1100" dirty="0" smtClean="0">
                <a:solidFill>
                  <a:schemeClr val="tx1"/>
                </a:solidFill>
              </a:rPr>
              <a:t>Company account with Lyreco </a:t>
            </a:r>
            <a:r>
              <a:rPr lang="en-GB" sz="900" b="1" dirty="0">
                <a:solidFill>
                  <a:schemeClr val="tx1"/>
                </a:solidFill>
              </a:rPr>
              <a:t>(5)</a:t>
            </a:r>
          </a:p>
          <a:p>
            <a:pPr marL="0" indent="0">
              <a:buNone/>
            </a:pPr>
            <a:endParaRPr lang="en-GB" sz="1500" dirty="0"/>
          </a:p>
          <a:p>
            <a:r>
              <a:rPr lang="en-GB" sz="1500" b="1" i="1" u="sng" dirty="0">
                <a:solidFill>
                  <a:srgbClr val="FF0000"/>
                </a:solidFill>
                <a:effectLst>
                  <a:outerShdw blurRad="38100" dist="38100" dir="2700000" algn="tl">
                    <a:srgbClr val="000000">
                      <a:alpha val="43137"/>
                    </a:srgbClr>
                  </a:outerShdw>
                </a:effectLst>
              </a:rPr>
              <a:t>Quality of </a:t>
            </a:r>
            <a:r>
              <a:rPr lang="en-GB" sz="1500" b="1" i="1" u="sng" dirty="0" smtClean="0">
                <a:solidFill>
                  <a:srgbClr val="FF0000"/>
                </a:solidFill>
                <a:effectLst>
                  <a:outerShdw blurRad="38100" dist="38100" dir="2700000" algn="tl">
                    <a:srgbClr val="000000">
                      <a:alpha val="43137"/>
                    </a:srgbClr>
                  </a:outerShdw>
                </a:effectLst>
              </a:rPr>
              <a:t>system </a:t>
            </a:r>
            <a:r>
              <a:rPr lang="en-GB" sz="1500" b="1" i="1" u="sng" dirty="0">
                <a:solidFill>
                  <a:srgbClr val="FF0000"/>
                </a:solidFill>
                <a:effectLst>
                  <a:outerShdw blurRad="38100" dist="38100" dir="2700000" algn="tl">
                    <a:srgbClr val="000000">
                      <a:alpha val="43137"/>
                    </a:srgbClr>
                  </a:outerShdw>
                </a:effectLst>
              </a:rPr>
              <a:t>used </a:t>
            </a:r>
            <a:r>
              <a:rPr lang="en-GB" sz="1500" b="1" i="1" u="sng" dirty="0" smtClean="0">
                <a:solidFill>
                  <a:srgbClr val="FF0000"/>
                </a:solidFill>
                <a:effectLst>
                  <a:outerShdw blurRad="38100" dist="38100" dir="2700000" algn="tl">
                    <a:srgbClr val="000000">
                      <a:alpha val="43137"/>
                    </a:srgbClr>
                  </a:outerShdw>
                </a:effectLst>
              </a:rPr>
              <a:t>and IT (</a:t>
            </a:r>
            <a:r>
              <a:rPr lang="en-GB" sz="1500" b="1" i="1" u="sng" dirty="0" err="1" smtClean="0">
                <a:solidFill>
                  <a:srgbClr val="FF0000"/>
                </a:solidFill>
                <a:effectLst>
                  <a:outerShdw blurRad="38100" dist="38100" dir="2700000" algn="tl">
                    <a:srgbClr val="000000">
                      <a:alpha val="43137"/>
                    </a:srgbClr>
                  </a:outerShdw>
                </a:effectLst>
              </a:rPr>
              <a:t>Vitners</a:t>
            </a:r>
            <a:r>
              <a:rPr lang="en-GB" sz="1500" b="1" i="1" u="sng" dirty="0" smtClean="0">
                <a:solidFill>
                  <a:srgbClr val="FF0000"/>
                </a:solidFill>
                <a:effectLst>
                  <a:outerShdw blurRad="38100" dist="38100" dir="2700000" algn="tl">
                    <a:srgbClr val="000000">
                      <a:alpha val="43137"/>
                    </a:srgbClr>
                  </a:outerShdw>
                </a:effectLst>
              </a:rPr>
              <a:t>)</a:t>
            </a:r>
          </a:p>
          <a:p>
            <a:pPr marL="0" indent="0">
              <a:buNone/>
            </a:pPr>
            <a:r>
              <a:rPr lang="en-GB" sz="1100" dirty="0" smtClean="0">
                <a:solidFill>
                  <a:srgbClr val="FF0000"/>
                </a:solidFill>
                <a:effectLst>
                  <a:outerShdw blurRad="38100" dist="38100" dir="2700000" algn="tl">
                    <a:srgbClr val="000000">
                      <a:alpha val="43137"/>
                    </a:srgbClr>
                  </a:outerShdw>
                </a:effectLst>
              </a:rPr>
              <a:t>	</a:t>
            </a:r>
            <a:r>
              <a:rPr lang="en-GB" sz="1100" dirty="0" err="1" smtClean="0">
                <a:solidFill>
                  <a:schemeClr val="tx1"/>
                </a:solidFill>
              </a:rPr>
              <a:t>Vinters</a:t>
            </a:r>
            <a:r>
              <a:rPr lang="en-GB" sz="1100" dirty="0" smtClean="0">
                <a:solidFill>
                  <a:schemeClr val="tx1"/>
                </a:solidFill>
              </a:rPr>
              <a:t> “tailored specifically” </a:t>
            </a:r>
            <a:r>
              <a:rPr lang="en-GB" sz="900" b="1" dirty="0" smtClean="0">
                <a:solidFill>
                  <a:schemeClr val="tx1"/>
                </a:solidFill>
              </a:rPr>
              <a:t>(6) </a:t>
            </a:r>
            <a:r>
              <a:rPr lang="en-GB" sz="1100" dirty="0" smtClean="0">
                <a:solidFill>
                  <a:schemeClr val="tx1"/>
                </a:solidFill>
              </a:rPr>
              <a:t>for the food and drink industry – “Stock control, EPOS,EDI) </a:t>
            </a:r>
            <a:r>
              <a:rPr lang="en-GB" sz="900" b="1" dirty="0" smtClean="0">
                <a:solidFill>
                  <a:schemeClr val="tx1"/>
                </a:solidFill>
              </a:rPr>
              <a:t>(7), </a:t>
            </a:r>
            <a:r>
              <a:rPr lang="en-GB" sz="1100" dirty="0" smtClean="0">
                <a:solidFill>
                  <a:schemeClr val="tx1"/>
                </a:solidFill>
              </a:rPr>
              <a:t>management reporting, multi- currency 	accounting, duty management, customer reserves and more.” </a:t>
            </a:r>
            <a:r>
              <a:rPr lang="en-GB" sz="900" b="1" dirty="0" smtClean="0">
                <a:solidFill>
                  <a:schemeClr val="tx1"/>
                </a:solidFill>
              </a:rPr>
              <a:t>(8)</a:t>
            </a:r>
          </a:p>
          <a:p>
            <a:pPr marL="0" indent="0">
              <a:buNone/>
            </a:pPr>
            <a:r>
              <a:rPr lang="en-GB" sz="1100" dirty="0" smtClean="0">
                <a:solidFill>
                  <a:schemeClr val="tx1"/>
                </a:solidFill>
              </a:rPr>
              <a:t>	Quality  - Outgrown software at a constant rate without the system being updated. Effectiveness and efficiency is limited. Compatibility issues 	with Microsoft 	applications. Methods of order processing leave a lot of room for human error in the processing stage(manifesting, labelling, incorrect 	data entry)  and the picking stage (20 miss-picks/week). Stock can even go into minus figures on the system (-1). Human errors 'frequent – wrong 	products sent, incorrect quantities added to system, incorrect stock locations, products sent to wrong address or sent with the wrong delivery 	provider</a:t>
            </a:r>
            <a:r>
              <a:rPr lang="en-GB" sz="1300" dirty="0" smtClean="0">
                <a:solidFill>
                  <a:schemeClr val="tx1"/>
                </a:solidFill>
              </a:rPr>
              <a:t>. </a:t>
            </a:r>
          </a:p>
          <a:p>
            <a:pPr marL="0" indent="0">
              <a:buNone/>
            </a:pPr>
            <a:endParaRPr lang="en-GB" sz="1300" dirty="0" smtClean="0"/>
          </a:p>
          <a:p>
            <a:endParaRPr lang="en-IE" dirty="0"/>
          </a:p>
          <a:p>
            <a:endParaRPr lang="en-IE" dirty="0"/>
          </a:p>
          <a:p>
            <a:endParaRPr lang="en-IE" dirty="0"/>
          </a:p>
        </p:txBody>
      </p:sp>
      <p:pic>
        <p:nvPicPr>
          <p:cNvPr id="5" name="Picture 2" descr="Image result for DVL logo dub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238" y="825386"/>
            <a:ext cx="1655366" cy="7711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anufac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196" y="268742"/>
            <a:ext cx="2679008" cy="13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521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9" y="174246"/>
            <a:ext cx="8446873" cy="734913"/>
          </a:xfrm>
        </p:spPr>
        <p:txBody>
          <a:bodyPr/>
          <a:lstStyle/>
          <a:p>
            <a:pPr algn="ctr"/>
            <a:r>
              <a:rPr lang="en-IE" b="1" dirty="0">
                <a:effectLst>
                  <a:outerShdw blurRad="38100" dist="38100" dir="2700000" algn="tl">
                    <a:srgbClr val="000000">
                      <a:alpha val="43137"/>
                    </a:srgbClr>
                  </a:outerShdw>
                </a:effectLst>
                <a:latin typeface="Gill Sans MT Condensed" panose="020B0506020104020203" pitchFamily="34" charset="0"/>
              </a:rPr>
              <a:t>Manufacturing</a:t>
            </a:r>
          </a:p>
        </p:txBody>
      </p:sp>
      <p:sp>
        <p:nvSpPr>
          <p:cNvPr id="9" name="Content Placeholder 2"/>
          <p:cNvSpPr>
            <a:spLocks noGrp="1"/>
          </p:cNvSpPr>
          <p:nvPr>
            <p:ph sz="half" idx="2"/>
          </p:nvPr>
        </p:nvSpPr>
        <p:spPr>
          <a:xfrm>
            <a:off x="330059" y="1739885"/>
            <a:ext cx="9394966" cy="4386690"/>
          </a:xfrm>
        </p:spPr>
        <p:txBody>
          <a:bodyPr>
            <a:normAutofit/>
          </a:bodyPr>
          <a:lstStyle/>
          <a:p>
            <a:r>
              <a:rPr lang="en-IE" sz="1600" b="1" i="1" u="sng" dirty="0">
                <a:solidFill>
                  <a:srgbClr val="FF0000"/>
                </a:solidFill>
                <a:effectLst>
                  <a:outerShdw blurRad="38100" dist="38100" dir="2700000" algn="tl">
                    <a:srgbClr val="000000">
                      <a:alpha val="43137"/>
                    </a:srgbClr>
                  </a:outerShdw>
                </a:effectLst>
              </a:rPr>
              <a:t>Use of IT in product design</a:t>
            </a:r>
          </a:p>
          <a:p>
            <a:pPr marL="457200" lvl="1" indent="0">
              <a:buNone/>
            </a:pPr>
            <a:r>
              <a:rPr lang="en-IE" sz="1200" dirty="0">
                <a:solidFill>
                  <a:prstClr val="black"/>
                </a:solidFill>
                <a:ea typeface="Calibri" panose="020F0502020204030204" pitchFamily="34" charset="0"/>
                <a:cs typeface="Times New Roman" panose="02020603050405020304" pitchFamily="18" charset="0"/>
              </a:rPr>
              <a:t>Company has no set product to manufacture, but has an up-to-date, user-friendly website.</a:t>
            </a:r>
          </a:p>
          <a:p>
            <a:pPr lvl="1"/>
            <a:r>
              <a:rPr lang="en-IE" sz="1200" dirty="0">
                <a:solidFill>
                  <a:prstClr val="black"/>
                </a:solidFill>
                <a:ea typeface="Calibri" panose="020F0502020204030204" pitchFamily="34" charset="0"/>
                <a:cs typeface="Times New Roman" panose="02020603050405020304" pitchFamily="18" charset="0"/>
              </a:rPr>
              <a:t>Customers can log in and track their orders.(1)</a:t>
            </a:r>
          </a:p>
          <a:p>
            <a:pPr lvl="1"/>
            <a:r>
              <a:rPr lang="en-IE" sz="1200" dirty="0">
                <a:solidFill>
                  <a:prstClr val="black"/>
                </a:solidFill>
                <a:ea typeface="Calibri" panose="020F0502020204030204" pitchFamily="34" charset="0"/>
                <a:cs typeface="Times New Roman" panose="02020603050405020304" pitchFamily="18" charset="0"/>
              </a:rPr>
              <a:t>Website offers click &amp; collect feature and online newsletter.</a:t>
            </a:r>
            <a:endParaRPr lang="en-IE" sz="1200" b="1" i="1" u="sng" dirty="0">
              <a:solidFill>
                <a:srgbClr val="FF0000"/>
              </a:solidFill>
              <a:effectLst>
                <a:outerShdw blurRad="38100" dist="38100" dir="2700000" algn="tl">
                  <a:srgbClr val="000000">
                    <a:alpha val="43137"/>
                  </a:srgbClr>
                </a:outerShdw>
              </a:effectLst>
            </a:endParaRPr>
          </a:p>
          <a:p>
            <a:r>
              <a:rPr lang="en-IE" sz="1600" b="1" i="1" u="sng" dirty="0">
                <a:solidFill>
                  <a:srgbClr val="FF0000"/>
                </a:solidFill>
                <a:effectLst>
                  <a:outerShdw blurRad="38100" dist="38100" dir="2700000" algn="tl">
                    <a:srgbClr val="000000">
                      <a:alpha val="43137"/>
                    </a:srgbClr>
                  </a:outerShdw>
                </a:effectLst>
              </a:rPr>
              <a:t>Use of IT in manufacturing/purchasing &amp; Quality system used </a:t>
            </a:r>
          </a:p>
          <a:p>
            <a:pPr marL="457200" lvl="1" indent="0">
              <a:buNone/>
            </a:pPr>
            <a:r>
              <a:rPr lang="en-IE" sz="1200" dirty="0">
                <a:solidFill>
                  <a:prstClr val="black"/>
                </a:solidFill>
                <a:ea typeface="Calibri" panose="020F0502020204030204" pitchFamily="34" charset="0"/>
                <a:cs typeface="Times New Roman" panose="02020603050405020304" pitchFamily="18" charset="0"/>
              </a:rPr>
              <a:t>Purchases made through accounts with customers.(2)</a:t>
            </a:r>
          </a:p>
          <a:p>
            <a:pPr marL="457200" lvl="1" indent="0">
              <a:buNone/>
            </a:pPr>
            <a:r>
              <a:rPr lang="en-GB" sz="1300" dirty="0"/>
              <a:t>Screamer tags for high-value goods.</a:t>
            </a:r>
          </a:p>
          <a:p>
            <a:pPr marL="457200" lvl="1" indent="0">
              <a:buNone/>
            </a:pPr>
            <a:r>
              <a:rPr lang="en-IE" sz="1700" b="1" i="1" u="sng" dirty="0">
                <a:solidFill>
                  <a:srgbClr val="FF0000"/>
                </a:solidFill>
                <a:effectLst>
                  <a:outerShdw blurRad="38100" dist="38100" dir="2700000" algn="tl">
                    <a:srgbClr val="000000">
                      <a:alpha val="43137"/>
                    </a:srgbClr>
                  </a:outerShdw>
                </a:effectLst>
              </a:rPr>
              <a:t>Quality system used</a:t>
            </a:r>
            <a:endParaRPr lang="en-GB" sz="1700" dirty="0"/>
          </a:p>
          <a:p>
            <a:pPr marL="457200" lvl="1" indent="0">
              <a:buNone/>
            </a:pPr>
            <a:r>
              <a:rPr lang="en-GB" sz="1200" dirty="0"/>
              <a:t>Store to invest €25m in online department due to high demand.(3)</a:t>
            </a:r>
          </a:p>
          <a:p>
            <a:pPr marL="457200" lvl="1" indent="0">
              <a:buNone/>
            </a:pPr>
            <a:r>
              <a:rPr lang="en-GB" sz="1200" dirty="0"/>
              <a:t>Result of increase in online sales- online dept. on track to account for 25% of sales in the next 3 years.</a:t>
            </a:r>
          </a:p>
          <a:p>
            <a:pPr marL="457200" lvl="1" indent="0">
              <a:buNone/>
            </a:pPr>
            <a:r>
              <a:rPr lang="en-GB" sz="1200" dirty="0"/>
              <a:t>New website design and new software for order fulfilment.(3)</a:t>
            </a:r>
          </a:p>
          <a:p>
            <a:pPr marL="457200" lvl="1" indent="0">
              <a:buNone/>
            </a:pPr>
            <a:r>
              <a:rPr lang="en-GB" sz="1200" dirty="0"/>
              <a:t>Use ’</a:t>
            </a:r>
            <a:r>
              <a:rPr lang="en-GB" sz="1200" dirty="0" err="1"/>
              <a:t>metastorm</a:t>
            </a:r>
            <a:r>
              <a:rPr lang="en-GB" sz="1200" dirty="0"/>
              <a:t>’ software.(4) </a:t>
            </a:r>
          </a:p>
          <a:p>
            <a:pPr marL="457200" lvl="1" indent="0">
              <a:buNone/>
            </a:pPr>
            <a:r>
              <a:rPr lang="en-GB" sz="1200" dirty="0"/>
              <a:t>Screamer tags for high-value goods.</a:t>
            </a:r>
            <a:endParaRPr lang="en-IE" sz="1200" dirty="0"/>
          </a:p>
          <a:p>
            <a:pPr marL="0" indent="0">
              <a:buNone/>
            </a:pPr>
            <a:endParaRPr lang="en-IE" sz="1600" b="1" i="1" u="sng" dirty="0">
              <a:solidFill>
                <a:srgbClr val="FF0000"/>
              </a:solidFill>
              <a:effectLst>
                <a:outerShdw blurRad="38100" dist="38100" dir="2700000" algn="tl">
                  <a:srgbClr val="000000">
                    <a:alpha val="43137"/>
                  </a:srgbClr>
                </a:outerShdw>
              </a:effectLst>
            </a:endParaRPr>
          </a:p>
          <a:p>
            <a:endParaRPr lang="en-IE" sz="1600" b="1" i="1" u="sng" dirty="0">
              <a:solidFill>
                <a:srgbClr val="FF0000"/>
              </a:solidFill>
              <a:effectLst>
                <a:outerShdw blurRad="38100" dist="38100" dir="2700000" algn="tl">
                  <a:srgbClr val="000000">
                    <a:alpha val="43137"/>
                  </a:srgbClr>
                </a:outerShdw>
              </a:effectLst>
            </a:endParaRPr>
          </a:p>
          <a:p>
            <a:pPr marL="457200" lvl="1" indent="0">
              <a:buNone/>
            </a:pPr>
            <a:endParaRPr lang="en-IE" dirty="0"/>
          </a:p>
          <a:p>
            <a:endParaRPr lang="en-IE" dirty="0"/>
          </a:p>
        </p:txBody>
      </p:sp>
      <p:pic>
        <p:nvPicPr>
          <p:cNvPr id="6" name="Picture 4" descr="Image result for brown thoma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722" y="853113"/>
            <a:ext cx="2303474" cy="6742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anufac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196" y="268742"/>
            <a:ext cx="2679008" cy="13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18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9" y="174246"/>
            <a:ext cx="8446873" cy="734913"/>
          </a:xfrm>
        </p:spPr>
        <p:txBody>
          <a:bodyPr/>
          <a:lstStyle/>
          <a:p>
            <a:pPr algn="ctr"/>
            <a:r>
              <a:rPr lang="en-IE" b="1" dirty="0">
                <a:effectLst>
                  <a:outerShdw blurRad="38100" dist="38100" dir="2700000" algn="tl">
                    <a:srgbClr val="000000">
                      <a:alpha val="43137"/>
                    </a:srgbClr>
                  </a:outerShdw>
                </a:effectLst>
                <a:latin typeface="Gill Sans MT Condensed" panose="020B0506020104020203" pitchFamily="34" charset="0"/>
              </a:rPr>
              <a:t>Manufacturing</a:t>
            </a:r>
          </a:p>
        </p:txBody>
      </p:sp>
      <p:sp>
        <p:nvSpPr>
          <p:cNvPr id="9" name="Content Placeholder 2"/>
          <p:cNvSpPr>
            <a:spLocks noGrp="1"/>
          </p:cNvSpPr>
          <p:nvPr>
            <p:ph sz="half" idx="2"/>
          </p:nvPr>
        </p:nvSpPr>
        <p:spPr>
          <a:xfrm>
            <a:off x="232088" y="1739884"/>
            <a:ext cx="9394966" cy="4928771"/>
          </a:xfrm>
        </p:spPr>
        <p:txBody>
          <a:bodyPr>
            <a:normAutofit/>
          </a:bodyPr>
          <a:lstStyle/>
          <a:p>
            <a:pPr marL="0" indent="0">
              <a:buNone/>
            </a:pPr>
            <a:endParaRPr lang="en-GB" sz="1900" dirty="0"/>
          </a:p>
          <a:p>
            <a:r>
              <a:rPr lang="en-IE" sz="1400" b="1" i="1" u="sng" dirty="0" smtClean="0">
                <a:solidFill>
                  <a:srgbClr val="FF0000"/>
                </a:solidFill>
                <a:effectLst>
                  <a:outerShdw blurRad="38100" dist="38100" dir="2700000" algn="tl">
                    <a:srgbClr val="000000">
                      <a:alpha val="43137"/>
                    </a:srgbClr>
                  </a:outerShdw>
                </a:effectLst>
              </a:rPr>
              <a:t>Tracking within the production and/or packaging process</a:t>
            </a:r>
            <a:r>
              <a:rPr lang="en-IE" sz="1400" dirty="0" smtClean="0"/>
              <a:t> </a:t>
            </a:r>
          </a:p>
          <a:p>
            <a:pPr marL="0" indent="0">
              <a:buNone/>
            </a:pPr>
            <a:r>
              <a:rPr lang="en-IE" sz="1400" dirty="0"/>
              <a:t>	</a:t>
            </a:r>
            <a:r>
              <a:rPr lang="en-IE" sz="1000" dirty="0" smtClean="0"/>
              <a:t>No specific tracking in place. Tracked by warehouse operatives memory. Country orders are manifested. Up to office staff to spot errors. Then 	“responsibility is on warehouse personnel to spot discrepancies any manifests or errors made with the orders”. </a:t>
            </a:r>
            <a:r>
              <a:rPr lang="en-IE" sz="900" b="1" dirty="0" smtClean="0"/>
              <a:t> </a:t>
            </a:r>
            <a:r>
              <a:rPr lang="en-IE" sz="800" b="1" i="1" dirty="0" smtClean="0"/>
              <a:t>(9)</a:t>
            </a:r>
          </a:p>
          <a:p>
            <a:r>
              <a:rPr lang="en-GB" sz="1400" b="1" i="1" u="sng" dirty="0" smtClean="0">
                <a:solidFill>
                  <a:srgbClr val="FF0000"/>
                </a:solidFill>
                <a:effectLst>
                  <a:outerShdw blurRad="38100" dist="38100" dir="2700000" algn="tl">
                    <a:srgbClr val="000000">
                      <a:alpha val="43137"/>
                    </a:srgbClr>
                  </a:outerShdw>
                </a:effectLst>
              </a:rPr>
              <a:t>Service provision and IT </a:t>
            </a:r>
          </a:p>
          <a:p>
            <a:pPr marL="0" indent="0">
              <a:buNone/>
            </a:pPr>
            <a:r>
              <a:rPr lang="en-IE" sz="1400" b="1" dirty="0" smtClean="0">
                <a:solidFill>
                  <a:srgbClr val="FF0000"/>
                </a:solidFill>
              </a:rPr>
              <a:t>	</a:t>
            </a:r>
            <a:r>
              <a:rPr lang="en-IE" sz="1000" dirty="0" smtClean="0">
                <a:solidFill>
                  <a:schemeClr val="tx1"/>
                </a:solidFill>
              </a:rPr>
              <a:t>Clients use </a:t>
            </a:r>
            <a:r>
              <a:rPr lang="en-IE" sz="1000" dirty="0" smtClean="0">
                <a:solidFill>
                  <a:schemeClr val="tx1"/>
                </a:solidFill>
              </a:rPr>
              <a:t>Vintner’s integrated </a:t>
            </a:r>
            <a:r>
              <a:rPr lang="en-IE" sz="1000" dirty="0" smtClean="0">
                <a:solidFill>
                  <a:schemeClr val="tx1"/>
                </a:solidFill>
              </a:rPr>
              <a:t>EDI (Electronic Data Interchange). Enables client to place orders, see stock locations and quantities. </a:t>
            </a:r>
            <a:r>
              <a:rPr lang="en-IE" sz="800" b="1" i="1" dirty="0" smtClean="0">
                <a:solidFill>
                  <a:schemeClr val="tx1"/>
                </a:solidFill>
              </a:rPr>
              <a:t>(10) </a:t>
            </a:r>
          </a:p>
          <a:p>
            <a:pPr marL="0" indent="0">
              <a:buNone/>
            </a:pPr>
            <a:r>
              <a:rPr lang="en-IE" sz="1000" b="1" dirty="0">
                <a:solidFill>
                  <a:schemeClr val="tx1"/>
                </a:solidFill>
              </a:rPr>
              <a:t>	</a:t>
            </a:r>
            <a:r>
              <a:rPr lang="en-IE" sz="1000" dirty="0" smtClean="0">
                <a:solidFill>
                  <a:schemeClr val="tx1"/>
                </a:solidFill>
              </a:rPr>
              <a:t>Limited – can’t adjust stock codes, locations, quantities or amend errors. All amendments can only be done by admin (2 people). Any</a:t>
            </a:r>
            <a:r>
              <a:rPr lang="en-IE" sz="1000" dirty="0">
                <a:solidFill>
                  <a:schemeClr val="tx1"/>
                </a:solidFill>
              </a:rPr>
              <a:t> </a:t>
            </a:r>
            <a:r>
              <a:rPr lang="en-IE" sz="1000" dirty="0" smtClean="0">
                <a:solidFill>
                  <a:schemeClr val="tx1"/>
                </a:solidFill>
              </a:rPr>
              <a:t>discrepancies, 	requests, order changes or queries are made by phone or email. Very time consuming and a drawn out process on both ends (Physical stock checks, 	order changes, cancelled orders etc.) </a:t>
            </a:r>
            <a:r>
              <a:rPr lang="en-IE" sz="800" b="1" i="1" dirty="0" smtClean="0">
                <a:solidFill>
                  <a:schemeClr val="tx1"/>
                </a:solidFill>
              </a:rPr>
              <a:t>(11)</a:t>
            </a:r>
          </a:p>
          <a:p>
            <a:pPr marL="0" indent="0">
              <a:buNone/>
            </a:pPr>
            <a:r>
              <a:rPr lang="en-IE" sz="1000" dirty="0">
                <a:solidFill>
                  <a:schemeClr val="tx1"/>
                </a:solidFill>
              </a:rPr>
              <a:t>	</a:t>
            </a:r>
            <a:r>
              <a:rPr lang="en-IE" sz="1000" dirty="0" smtClean="0">
                <a:solidFill>
                  <a:schemeClr val="tx1"/>
                </a:solidFill>
              </a:rPr>
              <a:t>No integrated system for providers(shipping/hauling companies) of client’s stock. All stock received requires customs, clients and travel documents 	upon entering the warehouse. Need to book in stock, made by email &amp; phone (causes cultural differences/difficulties). On average 150-200 pallets 	come received per week( 50-70cases/</a:t>
            </a:r>
            <a:r>
              <a:rPr lang="en-IE" sz="1000" dirty="0" err="1" smtClean="0">
                <a:solidFill>
                  <a:schemeClr val="tx1"/>
                </a:solidFill>
              </a:rPr>
              <a:t>plt</a:t>
            </a:r>
            <a:r>
              <a:rPr lang="en-IE" sz="1000" dirty="0" smtClean="0">
                <a:solidFill>
                  <a:schemeClr val="tx1"/>
                </a:solidFill>
              </a:rPr>
              <a:t>). During busy periods </a:t>
            </a:r>
            <a:r>
              <a:rPr lang="en-IE" sz="1000" dirty="0" err="1" smtClean="0">
                <a:solidFill>
                  <a:schemeClr val="tx1"/>
                </a:solidFill>
              </a:rPr>
              <a:t>i</a:t>
            </a:r>
            <a:r>
              <a:rPr lang="en-IE" sz="1000" dirty="0" smtClean="0">
                <a:solidFill>
                  <a:schemeClr val="tx1"/>
                </a:solidFill>
              </a:rPr>
              <a:t>/e Christmas &amp; summer </a:t>
            </a:r>
            <a:r>
              <a:rPr lang="en-IE" sz="1000" dirty="0" smtClean="0">
                <a:solidFill>
                  <a:schemeClr val="tx1"/>
                </a:solidFill>
              </a:rPr>
              <a:t>200-300 </a:t>
            </a:r>
            <a:r>
              <a:rPr lang="en-IE" sz="1000" dirty="0" smtClean="0">
                <a:solidFill>
                  <a:schemeClr val="tx1"/>
                </a:solidFill>
              </a:rPr>
              <a:t>pallets. Causes high pressure time constraints. </a:t>
            </a:r>
            <a:r>
              <a:rPr lang="en-IE" sz="800" b="1" i="1" dirty="0" smtClean="0">
                <a:solidFill>
                  <a:schemeClr val="tx1"/>
                </a:solidFill>
              </a:rPr>
              <a:t>(12)</a:t>
            </a:r>
          </a:p>
          <a:p>
            <a:r>
              <a:rPr lang="en-GB" sz="1400" b="1" i="1" u="sng" dirty="0" smtClean="0">
                <a:solidFill>
                  <a:srgbClr val="FF0000"/>
                </a:solidFill>
                <a:effectLst>
                  <a:outerShdw blurRad="38100" dist="38100" dir="2700000" algn="tl">
                    <a:srgbClr val="000000">
                      <a:alpha val="43137"/>
                    </a:srgbClr>
                  </a:outerShdw>
                </a:effectLst>
              </a:rPr>
              <a:t>Order fulfilment </a:t>
            </a:r>
          </a:p>
          <a:p>
            <a:pPr marL="0" indent="0">
              <a:buNone/>
            </a:pPr>
            <a:r>
              <a:rPr lang="en-GB" sz="1000" dirty="0">
                <a:solidFill>
                  <a:srgbClr val="FF0000"/>
                </a:solidFill>
                <a:effectLst>
                  <a:outerShdw blurRad="38100" dist="38100" dir="2700000" algn="tl">
                    <a:srgbClr val="000000">
                      <a:alpha val="43137"/>
                    </a:srgbClr>
                  </a:outerShdw>
                </a:effectLst>
              </a:rPr>
              <a:t>	</a:t>
            </a:r>
            <a:r>
              <a:rPr lang="en-GB" sz="1000" dirty="0" smtClean="0">
                <a:solidFill>
                  <a:schemeClr val="tx1"/>
                </a:solidFill>
              </a:rPr>
              <a:t>Employ five external hauling companies to collect country orders from both locations. Orders brought to haulers depot, broken down for delivery and 	then delivered to their destination. Different haulers cater for different regions, all orders are manifested. A copy is kept on file, another copy is signed 	by the driver of the hauling company. Once signed, driver loads the stock  and it no longer is the responsibility of DVL. Clients must contact haulers for 	order updates. </a:t>
            </a:r>
            <a:r>
              <a:rPr lang="en-IE" sz="1000" dirty="0">
                <a:solidFill>
                  <a:schemeClr val="tx1"/>
                </a:solidFill>
              </a:rPr>
              <a:t>Rely on hauliers collection reports to </a:t>
            </a:r>
            <a:r>
              <a:rPr lang="en-IE" sz="1000" dirty="0" smtClean="0">
                <a:solidFill>
                  <a:schemeClr val="tx1"/>
                </a:solidFill>
              </a:rPr>
              <a:t>locate and confirm order status for clients. </a:t>
            </a:r>
            <a:r>
              <a:rPr lang="en-IE" sz="800" b="1" dirty="0">
                <a:solidFill>
                  <a:schemeClr val="tx1"/>
                </a:solidFill>
              </a:rPr>
              <a:t>(13)</a:t>
            </a:r>
          </a:p>
          <a:p>
            <a:pPr marL="0" indent="0">
              <a:buNone/>
            </a:pPr>
            <a:r>
              <a:rPr lang="en-IE" sz="1000" dirty="0">
                <a:solidFill>
                  <a:schemeClr val="tx1"/>
                </a:solidFill>
                <a:effectLst>
                  <a:outerShdw blurRad="38100" dist="38100" dir="2700000" algn="tl">
                    <a:srgbClr val="000000">
                      <a:alpha val="43137"/>
                    </a:srgbClr>
                  </a:outerShdw>
                </a:effectLst>
              </a:rPr>
              <a:t>	</a:t>
            </a:r>
            <a:r>
              <a:rPr lang="en-IE" sz="1000" dirty="0" smtClean="0">
                <a:solidFill>
                  <a:schemeClr val="tx1"/>
                </a:solidFill>
              </a:rPr>
              <a:t>OTIF – DVL’s own courier company </a:t>
            </a:r>
            <a:r>
              <a:rPr lang="en-IE" sz="800" b="1" dirty="0" smtClean="0">
                <a:solidFill>
                  <a:schemeClr val="tx1"/>
                </a:solidFill>
              </a:rPr>
              <a:t>(14) </a:t>
            </a:r>
            <a:r>
              <a:rPr lang="en-IE" sz="1000" dirty="0" smtClean="0">
                <a:solidFill>
                  <a:schemeClr val="tx1"/>
                </a:solidFill>
              </a:rPr>
              <a:t>(On Time In Full), carries out and completes all orders for Dublin. Certain clients organise the provision of their       	own delivery drivers for their respective Dublin and country orders. </a:t>
            </a:r>
            <a:r>
              <a:rPr lang="en-IE" sz="800" b="1" dirty="0" smtClean="0">
                <a:solidFill>
                  <a:schemeClr val="tx1"/>
                </a:solidFill>
              </a:rPr>
              <a:t>(15)</a:t>
            </a:r>
            <a:endParaRPr lang="en-IE" sz="800" b="1" dirty="0">
              <a:solidFill>
                <a:schemeClr val="tx1"/>
              </a:solidFill>
            </a:endParaRPr>
          </a:p>
          <a:p>
            <a:endParaRPr lang="en-IE" dirty="0"/>
          </a:p>
          <a:p>
            <a:endParaRPr lang="en-IE" dirty="0"/>
          </a:p>
        </p:txBody>
      </p:sp>
      <p:pic>
        <p:nvPicPr>
          <p:cNvPr id="5" name="Picture 2" descr="Image result for DVL logo dub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238" y="825386"/>
            <a:ext cx="1655366" cy="7711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anufac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196" y="268742"/>
            <a:ext cx="2679008" cy="13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445"/>
            <a:ext cx="8596668" cy="794197"/>
          </a:xfrm>
        </p:spPr>
        <p:txBody>
          <a:bodyPr/>
          <a:lstStyle/>
          <a:p>
            <a:pPr algn="ctr"/>
            <a:r>
              <a:rPr lang="en-IE" b="1" i="1" u="sng" dirty="0" smtClean="0">
                <a:effectLst>
                  <a:outerShdw blurRad="38100" dist="38100" dir="2700000" algn="tl">
                    <a:srgbClr val="000000">
                      <a:alpha val="43137"/>
                    </a:srgbClr>
                  </a:outerShdw>
                </a:effectLst>
              </a:rPr>
              <a:t>Table of Contents</a:t>
            </a:r>
            <a:endParaRPr lang="en-IE"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888642"/>
            <a:ext cx="8596668" cy="5969358"/>
          </a:xfrm>
        </p:spPr>
        <p:txBody>
          <a:bodyPr>
            <a:normAutofit/>
          </a:bodyPr>
          <a:lstStyle/>
          <a:p>
            <a:pPr>
              <a:buFont typeface="Wingdings" panose="05000000000000000000" pitchFamily="2" charset="2"/>
              <a:buChar char="q"/>
            </a:pPr>
            <a:r>
              <a:rPr lang="en-IE" sz="1600" b="1" u="sng" dirty="0" smtClean="0"/>
              <a:t>Introduction </a:t>
            </a:r>
          </a:p>
          <a:p>
            <a:pPr lvl="1">
              <a:buFont typeface="Wingdings" panose="05000000000000000000" pitchFamily="2" charset="2"/>
              <a:buChar char="Ø"/>
            </a:pPr>
            <a:r>
              <a:rPr lang="en-IE" sz="1100" b="1" i="1" dirty="0" smtClean="0"/>
              <a:t>DVL</a:t>
            </a:r>
            <a:r>
              <a:rPr lang="en-IE" sz="1100" dirty="0" smtClean="0"/>
              <a:t> </a:t>
            </a:r>
            <a:r>
              <a:rPr lang="en-IE" sz="1100" dirty="0" smtClean="0">
                <a:sym typeface="Wingdings" panose="05000000000000000000" pitchFamily="2" charset="2"/>
              </a:rPr>
              <a:t></a:t>
            </a:r>
            <a:r>
              <a:rPr lang="en-IE" sz="1100" dirty="0" smtClean="0"/>
              <a:t> </a:t>
            </a:r>
            <a:r>
              <a:rPr lang="en-IE" sz="1100" dirty="0"/>
              <a:t>Mathew Tomkins - </a:t>
            </a:r>
            <a:r>
              <a:rPr lang="en-IE" sz="1100" dirty="0" smtClean="0"/>
              <a:t>C17491594</a:t>
            </a:r>
          </a:p>
          <a:p>
            <a:pPr lvl="1">
              <a:buFont typeface="Wingdings" panose="05000000000000000000" pitchFamily="2" charset="2"/>
              <a:buChar char="Ø"/>
            </a:pPr>
            <a:r>
              <a:rPr lang="en-IE" sz="1100" b="1" i="1" dirty="0" smtClean="0"/>
              <a:t>Brown Thomas </a:t>
            </a:r>
            <a:r>
              <a:rPr lang="en-IE" sz="1100" dirty="0" smtClean="0">
                <a:sym typeface="Wingdings" panose="05000000000000000000" pitchFamily="2" charset="2"/>
              </a:rPr>
              <a:t></a:t>
            </a:r>
            <a:r>
              <a:rPr lang="en-IE" sz="1100" dirty="0" smtClean="0"/>
              <a:t> </a:t>
            </a:r>
            <a:r>
              <a:rPr lang="en-IE" sz="1100" dirty="0"/>
              <a:t>Enda Lineman </a:t>
            </a:r>
            <a:r>
              <a:rPr lang="en-IE" sz="1100" dirty="0" smtClean="0"/>
              <a:t>- C17330683</a:t>
            </a:r>
          </a:p>
          <a:p>
            <a:pPr>
              <a:buFont typeface="Wingdings" panose="05000000000000000000" pitchFamily="2" charset="2"/>
              <a:buChar char="q"/>
            </a:pPr>
            <a:r>
              <a:rPr lang="en-IE" sz="1600" b="1" u="sng" dirty="0" smtClean="0"/>
              <a:t>Customer Service </a:t>
            </a:r>
          </a:p>
          <a:p>
            <a:pPr lvl="1">
              <a:buFont typeface="Wingdings" panose="05000000000000000000" pitchFamily="2" charset="2"/>
              <a:buChar char="Ø"/>
            </a:pPr>
            <a:r>
              <a:rPr lang="en-IE" sz="1100" b="1" i="1" dirty="0" smtClean="0"/>
              <a:t>DVL</a:t>
            </a:r>
            <a:r>
              <a:rPr lang="en-IE" sz="1100" dirty="0" smtClean="0"/>
              <a:t> </a:t>
            </a:r>
            <a:r>
              <a:rPr lang="en-IE" sz="1100" dirty="0" smtClean="0">
                <a:sym typeface="Wingdings" panose="05000000000000000000" pitchFamily="2" charset="2"/>
              </a:rPr>
              <a:t></a:t>
            </a:r>
            <a:r>
              <a:rPr lang="en-IE" sz="1100" dirty="0" smtClean="0"/>
              <a:t> </a:t>
            </a:r>
            <a:r>
              <a:rPr lang="en-IE" sz="1100" dirty="0"/>
              <a:t>Mathew Tomkins - </a:t>
            </a:r>
            <a:r>
              <a:rPr lang="en-IE" sz="1100" dirty="0" smtClean="0"/>
              <a:t>C17491594</a:t>
            </a:r>
            <a:endParaRPr lang="en-IE" sz="1100" dirty="0"/>
          </a:p>
          <a:p>
            <a:pPr lvl="1">
              <a:buFont typeface="Wingdings" panose="05000000000000000000" pitchFamily="2" charset="2"/>
              <a:buChar char="Ø"/>
            </a:pPr>
            <a:r>
              <a:rPr lang="en-IE" sz="1100" b="1" i="1" dirty="0"/>
              <a:t>Brown Thomas </a:t>
            </a:r>
            <a:r>
              <a:rPr lang="en-IE" sz="1100" dirty="0" smtClean="0">
                <a:sym typeface="Wingdings" panose="05000000000000000000" pitchFamily="2" charset="2"/>
              </a:rPr>
              <a:t></a:t>
            </a:r>
            <a:r>
              <a:rPr lang="en-IE" sz="1100" dirty="0" smtClean="0"/>
              <a:t> </a:t>
            </a:r>
            <a:r>
              <a:rPr lang="en-IE" sz="1100" dirty="0"/>
              <a:t>Enda Lineman </a:t>
            </a:r>
            <a:r>
              <a:rPr lang="en-IE" sz="1100" dirty="0" smtClean="0"/>
              <a:t>- C17330683</a:t>
            </a:r>
          </a:p>
          <a:p>
            <a:pPr>
              <a:buFont typeface="Wingdings" panose="05000000000000000000" pitchFamily="2" charset="2"/>
              <a:buChar char="q"/>
            </a:pPr>
            <a:r>
              <a:rPr lang="en-IE" sz="1600" b="1" u="sng" dirty="0" smtClean="0"/>
              <a:t>Warehousing</a:t>
            </a:r>
            <a:r>
              <a:rPr lang="en-IE" sz="1600" u="sng" dirty="0" smtClean="0"/>
              <a:t> </a:t>
            </a:r>
          </a:p>
          <a:p>
            <a:pPr lvl="1">
              <a:buFont typeface="Wingdings" panose="05000000000000000000" pitchFamily="2" charset="2"/>
              <a:buChar char="Ø"/>
            </a:pPr>
            <a:r>
              <a:rPr lang="en-IE" sz="1200" b="1" i="1" dirty="0" smtClean="0"/>
              <a:t>DVL</a:t>
            </a:r>
            <a:r>
              <a:rPr lang="en-IE" sz="1200" dirty="0" smtClean="0"/>
              <a:t> </a:t>
            </a:r>
            <a:r>
              <a:rPr lang="en-IE" sz="1200" dirty="0" smtClean="0">
                <a:sym typeface="Wingdings" panose="05000000000000000000" pitchFamily="2" charset="2"/>
              </a:rPr>
              <a:t> </a:t>
            </a:r>
            <a:r>
              <a:rPr lang="en-IE" sz="1200" dirty="0" smtClean="0"/>
              <a:t>Vinay Kumar – C174744442</a:t>
            </a:r>
          </a:p>
          <a:p>
            <a:pPr lvl="1">
              <a:buFont typeface="Wingdings" panose="05000000000000000000" pitchFamily="2" charset="2"/>
              <a:buChar char="Ø"/>
            </a:pPr>
            <a:r>
              <a:rPr lang="en-IE" sz="1200" b="1" i="1" dirty="0" smtClean="0"/>
              <a:t>Brown Thomas </a:t>
            </a:r>
            <a:r>
              <a:rPr lang="en-IE" sz="1200" dirty="0" smtClean="0">
                <a:sym typeface="Wingdings" panose="05000000000000000000" pitchFamily="2" charset="2"/>
              </a:rPr>
              <a:t> </a:t>
            </a:r>
            <a:r>
              <a:rPr lang="en-IE" sz="1200" dirty="0" smtClean="0"/>
              <a:t>Niall </a:t>
            </a:r>
            <a:r>
              <a:rPr lang="en-IE" sz="1200" dirty="0"/>
              <a:t>Murphy - </a:t>
            </a:r>
            <a:r>
              <a:rPr lang="en-IE" sz="1200" dirty="0" smtClean="0"/>
              <a:t>C17313343</a:t>
            </a:r>
          </a:p>
          <a:p>
            <a:pPr>
              <a:buFont typeface="Wingdings" panose="05000000000000000000" pitchFamily="2" charset="2"/>
              <a:buChar char="q"/>
            </a:pPr>
            <a:r>
              <a:rPr lang="en-IE" sz="1600" b="1" u="sng" dirty="0" smtClean="0"/>
              <a:t>Manufacturing </a:t>
            </a:r>
          </a:p>
          <a:p>
            <a:pPr lvl="1">
              <a:buClr>
                <a:srgbClr val="FF0000"/>
              </a:buClr>
              <a:buFont typeface="Wingdings" panose="05000000000000000000" pitchFamily="2" charset="2"/>
              <a:buChar char="Ø"/>
            </a:pPr>
            <a:r>
              <a:rPr lang="en-IE" sz="1200" b="1" i="1" dirty="0">
                <a:solidFill>
                  <a:prstClr val="black">
                    <a:lumMod val="75000"/>
                    <a:lumOff val="25000"/>
                  </a:prstClr>
                </a:solidFill>
              </a:rPr>
              <a:t>DVL</a:t>
            </a:r>
            <a:r>
              <a:rPr lang="en-IE" sz="1200" dirty="0">
                <a:solidFill>
                  <a:prstClr val="black">
                    <a:lumMod val="75000"/>
                    <a:lumOff val="25000"/>
                  </a:prstClr>
                </a:solidFill>
              </a:rPr>
              <a:t> </a:t>
            </a:r>
            <a:r>
              <a:rPr lang="en-IE" sz="1200" dirty="0">
                <a:solidFill>
                  <a:prstClr val="black">
                    <a:lumMod val="75000"/>
                    <a:lumOff val="25000"/>
                  </a:prstClr>
                </a:solidFill>
                <a:sym typeface="Wingdings" panose="05000000000000000000" pitchFamily="2" charset="2"/>
              </a:rPr>
              <a:t> </a:t>
            </a:r>
            <a:r>
              <a:rPr lang="en-IE" sz="1200" dirty="0">
                <a:solidFill>
                  <a:prstClr val="black">
                    <a:lumMod val="75000"/>
                    <a:lumOff val="25000"/>
                  </a:prstClr>
                </a:solidFill>
              </a:rPr>
              <a:t>Vinay Kumar – C174744442</a:t>
            </a:r>
          </a:p>
          <a:p>
            <a:pPr lvl="1">
              <a:buClr>
                <a:srgbClr val="FF0000"/>
              </a:buClr>
              <a:buFont typeface="Wingdings" panose="05000000000000000000" pitchFamily="2" charset="2"/>
              <a:buChar char="Ø"/>
            </a:pPr>
            <a:r>
              <a:rPr lang="en-IE" sz="1200" b="1" i="1" dirty="0">
                <a:solidFill>
                  <a:prstClr val="black">
                    <a:lumMod val="75000"/>
                    <a:lumOff val="25000"/>
                  </a:prstClr>
                </a:solidFill>
              </a:rPr>
              <a:t>Brown Thomas </a:t>
            </a:r>
            <a:r>
              <a:rPr lang="en-IE" sz="1200" dirty="0">
                <a:solidFill>
                  <a:prstClr val="black">
                    <a:lumMod val="75000"/>
                    <a:lumOff val="25000"/>
                  </a:prstClr>
                </a:solidFill>
                <a:sym typeface="Wingdings" panose="05000000000000000000" pitchFamily="2" charset="2"/>
              </a:rPr>
              <a:t> </a:t>
            </a:r>
            <a:r>
              <a:rPr lang="en-IE" sz="1200" dirty="0">
                <a:solidFill>
                  <a:prstClr val="black">
                    <a:lumMod val="75000"/>
                    <a:lumOff val="25000"/>
                  </a:prstClr>
                </a:solidFill>
              </a:rPr>
              <a:t>Niall Murphy - </a:t>
            </a:r>
            <a:r>
              <a:rPr lang="en-IE" sz="1200" dirty="0" smtClean="0">
                <a:solidFill>
                  <a:prstClr val="black">
                    <a:lumMod val="75000"/>
                    <a:lumOff val="25000"/>
                  </a:prstClr>
                </a:solidFill>
              </a:rPr>
              <a:t>C17313343</a:t>
            </a:r>
            <a:endParaRPr lang="en-IE" u="sng" dirty="0" smtClean="0"/>
          </a:p>
          <a:p>
            <a:pPr>
              <a:buFont typeface="Wingdings" panose="05000000000000000000" pitchFamily="2" charset="2"/>
              <a:buChar char="q"/>
            </a:pPr>
            <a:r>
              <a:rPr lang="en-IE" sz="1600" b="1" u="sng" dirty="0" smtClean="0"/>
              <a:t>Use of IT in Distribution </a:t>
            </a:r>
          </a:p>
          <a:p>
            <a:pPr lvl="1">
              <a:buClr>
                <a:srgbClr val="FF0000"/>
              </a:buClr>
              <a:buFont typeface="Wingdings" panose="05000000000000000000" pitchFamily="2" charset="2"/>
              <a:buChar char="Ø"/>
            </a:pPr>
            <a:r>
              <a:rPr lang="en-IE" sz="1100" b="1" i="1" dirty="0">
                <a:solidFill>
                  <a:prstClr val="black">
                    <a:lumMod val="75000"/>
                    <a:lumOff val="25000"/>
                  </a:prstClr>
                </a:solidFill>
              </a:rPr>
              <a:t>DVL</a:t>
            </a:r>
            <a:r>
              <a:rPr lang="en-IE" sz="1100" dirty="0">
                <a:solidFill>
                  <a:prstClr val="black">
                    <a:lumMod val="75000"/>
                    <a:lumOff val="25000"/>
                  </a:prstClr>
                </a:solidFill>
              </a:rPr>
              <a:t> </a:t>
            </a:r>
            <a:r>
              <a:rPr lang="en-IE" sz="1100" dirty="0">
                <a:solidFill>
                  <a:prstClr val="black">
                    <a:lumMod val="75000"/>
                    <a:lumOff val="25000"/>
                  </a:prstClr>
                </a:solidFill>
                <a:sym typeface="Wingdings" panose="05000000000000000000" pitchFamily="2" charset="2"/>
              </a:rPr>
              <a:t></a:t>
            </a:r>
            <a:r>
              <a:rPr lang="en-IE" sz="1100" dirty="0">
                <a:solidFill>
                  <a:prstClr val="black">
                    <a:lumMod val="75000"/>
                    <a:lumOff val="25000"/>
                  </a:prstClr>
                </a:solidFill>
              </a:rPr>
              <a:t> Mathew Tomkins - C17491594</a:t>
            </a:r>
          </a:p>
          <a:p>
            <a:pPr lvl="1">
              <a:buClr>
                <a:srgbClr val="FF0000"/>
              </a:buClr>
              <a:buFont typeface="Wingdings" panose="05000000000000000000" pitchFamily="2" charset="2"/>
              <a:buChar char="Ø"/>
            </a:pPr>
            <a:r>
              <a:rPr lang="en-IE" sz="1100" b="1" i="1" dirty="0">
                <a:solidFill>
                  <a:prstClr val="black">
                    <a:lumMod val="75000"/>
                    <a:lumOff val="25000"/>
                  </a:prstClr>
                </a:solidFill>
              </a:rPr>
              <a:t>Brown Thomas </a:t>
            </a:r>
            <a:r>
              <a:rPr lang="en-IE" sz="1100" dirty="0">
                <a:solidFill>
                  <a:prstClr val="black">
                    <a:lumMod val="75000"/>
                    <a:lumOff val="25000"/>
                  </a:prstClr>
                </a:solidFill>
                <a:sym typeface="Wingdings" panose="05000000000000000000" pitchFamily="2" charset="2"/>
              </a:rPr>
              <a:t></a:t>
            </a:r>
            <a:r>
              <a:rPr lang="en-IE" sz="1100" dirty="0">
                <a:solidFill>
                  <a:prstClr val="black">
                    <a:lumMod val="75000"/>
                    <a:lumOff val="25000"/>
                  </a:prstClr>
                </a:solidFill>
              </a:rPr>
              <a:t> Enda Lineman - </a:t>
            </a:r>
            <a:r>
              <a:rPr lang="en-IE" sz="1100" dirty="0" smtClean="0">
                <a:solidFill>
                  <a:prstClr val="black">
                    <a:lumMod val="75000"/>
                    <a:lumOff val="25000"/>
                  </a:prstClr>
                </a:solidFill>
              </a:rPr>
              <a:t>C17330683</a:t>
            </a:r>
            <a:endParaRPr lang="en-IE" sz="1600" u="sng" dirty="0" smtClean="0"/>
          </a:p>
          <a:p>
            <a:pPr>
              <a:buFont typeface="Wingdings" panose="05000000000000000000" pitchFamily="2" charset="2"/>
              <a:buChar char="q"/>
            </a:pPr>
            <a:r>
              <a:rPr lang="en-IE" sz="1600" b="1" u="sng" dirty="0" smtClean="0"/>
              <a:t>Competitive Strengths </a:t>
            </a:r>
          </a:p>
          <a:p>
            <a:pPr lvl="1">
              <a:buClr>
                <a:srgbClr val="FF0000"/>
              </a:buClr>
              <a:buFont typeface="Wingdings" panose="05000000000000000000" pitchFamily="2" charset="2"/>
              <a:buChar char="Ø"/>
            </a:pPr>
            <a:r>
              <a:rPr lang="en-IE" sz="1200" b="1" i="1" dirty="0">
                <a:solidFill>
                  <a:prstClr val="black">
                    <a:lumMod val="75000"/>
                    <a:lumOff val="25000"/>
                  </a:prstClr>
                </a:solidFill>
              </a:rPr>
              <a:t>DVL</a:t>
            </a:r>
            <a:r>
              <a:rPr lang="en-IE" sz="1200" dirty="0">
                <a:solidFill>
                  <a:prstClr val="black">
                    <a:lumMod val="75000"/>
                    <a:lumOff val="25000"/>
                  </a:prstClr>
                </a:solidFill>
              </a:rPr>
              <a:t> </a:t>
            </a:r>
            <a:r>
              <a:rPr lang="en-IE" sz="1200" dirty="0">
                <a:solidFill>
                  <a:prstClr val="black">
                    <a:lumMod val="75000"/>
                    <a:lumOff val="25000"/>
                  </a:prstClr>
                </a:solidFill>
                <a:sym typeface="Wingdings" panose="05000000000000000000" pitchFamily="2" charset="2"/>
              </a:rPr>
              <a:t> </a:t>
            </a:r>
            <a:r>
              <a:rPr lang="en-IE" sz="1200" dirty="0">
                <a:solidFill>
                  <a:prstClr val="black">
                    <a:lumMod val="75000"/>
                    <a:lumOff val="25000"/>
                  </a:prstClr>
                </a:solidFill>
              </a:rPr>
              <a:t>Vinay Kumar – C174744442</a:t>
            </a:r>
          </a:p>
          <a:p>
            <a:pPr lvl="1">
              <a:buClr>
                <a:srgbClr val="FF0000"/>
              </a:buClr>
              <a:buFont typeface="Wingdings" panose="05000000000000000000" pitchFamily="2" charset="2"/>
              <a:buChar char="Ø"/>
            </a:pPr>
            <a:r>
              <a:rPr lang="en-IE" sz="1200" b="1" i="1" dirty="0">
                <a:solidFill>
                  <a:prstClr val="black">
                    <a:lumMod val="75000"/>
                    <a:lumOff val="25000"/>
                  </a:prstClr>
                </a:solidFill>
              </a:rPr>
              <a:t>Brown Thomas </a:t>
            </a:r>
            <a:r>
              <a:rPr lang="en-IE" sz="1200" dirty="0">
                <a:solidFill>
                  <a:prstClr val="black">
                    <a:lumMod val="75000"/>
                    <a:lumOff val="25000"/>
                  </a:prstClr>
                </a:solidFill>
                <a:sym typeface="Wingdings" panose="05000000000000000000" pitchFamily="2" charset="2"/>
              </a:rPr>
              <a:t> </a:t>
            </a:r>
            <a:r>
              <a:rPr lang="en-IE" sz="1200" dirty="0">
                <a:solidFill>
                  <a:prstClr val="black">
                    <a:lumMod val="75000"/>
                    <a:lumOff val="25000"/>
                  </a:prstClr>
                </a:solidFill>
              </a:rPr>
              <a:t>Niall Murphy - C17313343</a:t>
            </a:r>
            <a:endParaRPr lang="en-IE" u="sng" dirty="0">
              <a:solidFill>
                <a:prstClr val="black">
                  <a:lumMod val="75000"/>
                  <a:lumOff val="25000"/>
                </a:prstClr>
              </a:solidFill>
            </a:endParaRPr>
          </a:p>
          <a:p>
            <a:pPr marL="0" indent="0">
              <a:buNone/>
            </a:pPr>
            <a:endParaRPr lang="en-IE" sz="1600" u="sng" dirty="0"/>
          </a:p>
        </p:txBody>
      </p:sp>
    </p:spTree>
    <p:extLst>
      <p:ext uri="{BB962C8B-B14F-4D97-AF65-F5344CB8AC3E}">
        <p14:creationId xmlns:p14="http://schemas.microsoft.com/office/powerpoint/2010/main" val="310497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Goods Inwards 12</a:t>
            </a:r>
            <a:r>
              <a:rPr lang="en-IE" baseline="30000" dirty="0" smtClean="0"/>
              <a:t>th</a:t>
            </a:r>
            <a:r>
              <a:rPr lang="en-IE" dirty="0" smtClean="0"/>
              <a:t> – 14</a:t>
            </a:r>
            <a:r>
              <a:rPr lang="en-IE" baseline="30000" dirty="0" smtClean="0"/>
              <a:t>th</a:t>
            </a:r>
            <a:r>
              <a:rPr lang="en-IE" dirty="0" smtClean="0"/>
              <a:t> </a:t>
            </a:r>
            <a:r>
              <a:rPr lang="en-IE" dirty="0" err="1" smtClean="0"/>
              <a:t>Novemebr</a:t>
            </a:r>
            <a:r>
              <a:rPr lang="en-IE" dirty="0" smtClean="0"/>
              <a:t> 2018</a:t>
            </a:r>
            <a:endParaRPr lang="en-IE" dirty="0"/>
          </a:p>
        </p:txBody>
      </p:sp>
      <p:sp>
        <p:nvSpPr>
          <p:cNvPr id="4" name="Text Placeholder 3"/>
          <p:cNvSpPr>
            <a:spLocks noGrp="1"/>
          </p:cNvSpPr>
          <p:nvPr>
            <p:ph type="body" sz="half" idx="2"/>
          </p:nvPr>
        </p:nvSpPr>
        <p:spPr/>
        <p:txBody>
          <a:bodyPr/>
          <a:lstStyle/>
          <a:p>
            <a:r>
              <a:rPr lang="en-IE" dirty="0" smtClean="0"/>
              <a:t>Goods Inward report, DVL </a:t>
            </a:r>
            <a:r>
              <a:rPr lang="en-IE" dirty="0" err="1" smtClean="0"/>
              <a:t>Calender</a:t>
            </a:r>
            <a:r>
              <a:rPr lang="en-IE" dirty="0" smtClean="0"/>
              <a:t> – Vintners Enterprise, Screenshot, accessed 12</a:t>
            </a:r>
            <a:r>
              <a:rPr lang="en-IE" baseline="30000" dirty="0" smtClean="0"/>
              <a:t>th</a:t>
            </a:r>
            <a:r>
              <a:rPr lang="en-IE" dirty="0" smtClean="0"/>
              <a:t> November 2018 by Vinay Kumar. </a:t>
            </a:r>
            <a:r>
              <a:rPr lang="en-IE" sz="800" b="1" dirty="0" smtClean="0"/>
              <a:t>(16)</a:t>
            </a:r>
            <a:endParaRPr lang="en-IE" sz="900" b="1" dirty="0"/>
          </a:p>
        </p:txBody>
      </p:sp>
      <p:pic>
        <p:nvPicPr>
          <p:cNvPr id="8" name="Picture Placeholder 7"/>
          <p:cNvPicPr>
            <a:picLocks noGrp="1" noChangeAspect="1"/>
          </p:cNvPicPr>
          <p:nvPr>
            <p:ph type="pic" idx="1"/>
          </p:nvPr>
        </p:nvPicPr>
        <p:blipFill>
          <a:blip r:embed="rId2"/>
          <a:srcRect t="7136" b="7136"/>
          <a:stretch>
            <a:fillRect/>
          </a:stretch>
        </p:blipFill>
        <p:spPr>
          <a:xfrm>
            <a:off x="363298" y="671513"/>
            <a:ext cx="8596668" cy="3845718"/>
          </a:xfrm>
          <a:prstGeom prst="rect">
            <a:avLst/>
          </a:prstGeom>
        </p:spPr>
      </p:pic>
    </p:spTree>
    <p:extLst>
      <p:ext uri="{BB962C8B-B14F-4D97-AF65-F5344CB8AC3E}">
        <p14:creationId xmlns:p14="http://schemas.microsoft.com/office/powerpoint/2010/main" val="266300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9" y="174246"/>
            <a:ext cx="8446873" cy="734913"/>
          </a:xfrm>
        </p:spPr>
        <p:txBody>
          <a:bodyPr/>
          <a:lstStyle/>
          <a:p>
            <a:pPr algn="ctr"/>
            <a:r>
              <a:rPr lang="en-IE" b="1" dirty="0">
                <a:effectLst>
                  <a:outerShdw blurRad="38100" dist="38100" dir="2700000" algn="tl">
                    <a:srgbClr val="000000">
                      <a:alpha val="43137"/>
                    </a:srgbClr>
                  </a:outerShdw>
                </a:effectLst>
                <a:latin typeface="Gill Sans MT Condensed" panose="020B0506020104020203" pitchFamily="34" charset="0"/>
              </a:rPr>
              <a:t>Manufacturing</a:t>
            </a:r>
          </a:p>
        </p:txBody>
      </p:sp>
      <p:sp>
        <p:nvSpPr>
          <p:cNvPr id="9" name="Content Placeholder 2"/>
          <p:cNvSpPr>
            <a:spLocks noGrp="1"/>
          </p:cNvSpPr>
          <p:nvPr>
            <p:ph sz="half" idx="2"/>
          </p:nvPr>
        </p:nvSpPr>
        <p:spPr>
          <a:xfrm>
            <a:off x="330059" y="1739884"/>
            <a:ext cx="9394966" cy="4748597"/>
          </a:xfrm>
        </p:spPr>
        <p:txBody>
          <a:bodyPr>
            <a:normAutofit lnSpcReduction="10000"/>
          </a:bodyPr>
          <a:lstStyle/>
          <a:p>
            <a:r>
              <a:rPr lang="en-IE" sz="1600" b="1" i="1" u="sng" dirty="0">
                <a:solidFill>
                  <a:srgbClr val="FF0000"/>
                </a:solidFill>
                <a:effectLst>
                  <a:outerShdw blurRad="38100" dist="38100" dir="2700000" algn="tl">
                    <a:srgbClr val="000000">
                      <a:alpha val="43137"/>
                    </a:srgbClr>
                  </a:outerShdw>
                </a:effectLst>
              </a:rPr>
              <a:t>Tracking/Use of IT in packaging process </a:t>
            </a:r>
          </a:p>
          <a:p>
            <a:pPr marL="457200" lvl="1" indent="0">
              <a:buNone/>
            </a:pPr>
            <a:r>
              <a:rPr lang="en-IE" sz="1200" dirty="0"/>
              <a:t>Packaging process: System prints off invoice with order and customer details and shipping label (provided by an Post).</a:t>
            </a:r>
            <a:r>
              <a:rPr lang="en-IE" sz="900" dirty="0"/>
              <a:t>(5)</a:t>
            </a:r>
          </a:p>
          <a:p>
            <a:pPr marL="457200" lvl="1" indent="0">
              <a:buNone/>
            </a:pPr>
            <a:r>
              <a:rPr lang="en-GB" sz="1200" dirty="0"/>
              <a:t>Orders tracked by the system, once scanned in on the guns the order is picked and confirmed on the system and placed with a packing area with its order docket (contains all information  on the order, docket scanned by barcode to bring up order details on system, then processed).</a:t>
            </a:r>
            <a:r>
              <a:rPr lang="en-GB" sz="900" dirty="0"/>
              <a:t>(6)</a:t>
            </a:r>
            <a:endParaRPr lang="en-IE" sz="900" b="1" i="1" u="sng" dirty="0">
              <a:solidFill>
                <a:srgbClr val="FF0000"/>
              </a:solidFill>
              <a:effectLst>
                <a:outerShdw blurRad="38100" dist="38100" dir="2700000" algn="tl">
                  <a:srgbClr val="000000">
                    <a:alpha val="43137"/>
                  </a:srgbClr>
                </a:outerShdw>
              </a:effectLst>
            </a:endParaRPr>
          </a:p>
          <a:p>
            <a:r>
              <a:rPr lang="en-IE" sz="1600" b="1" i="1" u="sng" dirty="0">
                <a:solidFill>
                  <a:srgbClr val="FF0000"/>
                </a:solidFill>
                <a:effectLst>
                  <a:outerShdw blurRad="38100" dist="38100" dir="2700000" algn="tl">
                    <a:srgbClr val="000000">
                      <a:alpha val="43137"/>
                    </a:srgbClr>
                  </a:outerShdw>
                </a:effectLst>
              </a:rPr>
              <a:t>Service provision &amp; IT</a:t>
            </a:r>
          </a:p>
          <a:p>
            <a:pPr marL="457200" lvl="1" indent="0">
              <a:buNone/>
            </a:pPr>
            <a:r>
              <a:rPr lang="en-IE" sz="1200" dirty="0"/>
              <a:t>Online services offer loyalty programmes and rewards.</a:t>
            </a:r>
            <a:r>
              <a:rPr lang="en-IE" sz="900" dirty="0"/>
              <a:t>(7)</a:t>
            </a:r>
          </a:p>
          <a:p>
            <a:pPr marL="457200" lvl="1" indent="0">
              <a:buNone/>
            </a:pPr>
            <a:r>
              <a:rPr lang="en-IE" sz="1200" dirty="0"/>
              <a:t>Helpful service is provided like email updates and convenient delivery.</a:t>
            </a:r>
            <a:endParaRPr lang="en-IE" sz="1400" b="1" i="1" u="sng" dirty="0">
              <a:solidFill>
                <a:srgbClr val="FF0000"/>
              </a:solidFill>
              <a:effectLst>
                <a:outerShdw blurRad="38100" dist="38100" dir="2700000" algn="tl">
                  <a:srgbClr val="000000">
                    <a:alpha val="43137"/>
                  </a:srgbClr>
                </a:outerShdw>
              </a:effectLst>
            </a:endParaRPr>
          </a:p>
          <a:p>
            <a:r>
              <a:rPr lang="en-IE" sz="1600" b="1" i="1" u="sng" dirty="0">
                <a:solidFill>
                  <a:srgbClr val="FF0000"/>
                </a:solidFill>
                <a:effectLst>
                  <a:outerShdw blurRad="38100" dist="38100" dir="2700000" algn="tl">
                    <a:srgbClr val="000000">
                      <a:alpha val="43137"/>
                    </a:srgbClr>
                  </a:outerShdw>
                </a:effectLst>
              </a:rPr>
              <a:t>Order fulfilment</a:t>
            </a:r>
          </a:p>
          <a:p>
            <a:pPr marL="457200" lvl="1" indent="0">
              <a:buNone/>
            </a:pPr>
            <a:r>
              <a:rPr lang="en-IE" sz="1200" dirty="0"/>
              <a:t>Brown Thomas offer website ordering (with an Post).</a:t>
            </a:r>
            <a:r>
              <a:rPr lang="en-IE" sz="900" dirty="0"/>
              <a:t>(8)</a:t>
            </a:r>
          </a:p>
          <a:p>
            <a:pPr marL="457200" lvl="1" indent="0">
              <a:buNone/>
            </a:pPr>
            <a:r>
              <a:rPr lang="en-IE" sz="900" dirty="0"/>
              <a:t>	</a:t>
            </a:r>
            <a:r>
              <a:rPr lang="en-IE" sz="1200" dirty="0"/>
              <a:t>An Post service is used for tracking orders.</a:t>
            </a:r>
            <a:r>
              <a:rPr lang="en-IE" sz="900" dirty="0"/>
              <a:t>(9)</a:t>
            </a:r>
          </a:p>
          <a:p>
            <a:pPr marL="457200" lvl="1" indent="0">
              <a:buNone/>
            </a:pPr>
            <a:r>
              <a:rPr lang="en-IE" sz="1200" dirty="0"/>
              <a:t>Click &amp; collect service- customers order specific items then receive a printable notice when the items are ready for collection.</a:t>
            </a:r>
            <a:r>
              <a:rPr lang="en-IE" sz="900" dirty="0"/>
              <a:t>(10)</a:t>
            </a:r>
            <a:endParaRPr lang="en-IE" sz="1200" dirty="0"/>
          </a:p>
          <a:p>
            <a:pPr marL="457200" lvl="1" indent="0">
              <a:buNone/>
            </a:pPr>
            <a:r>
              <a:rPr lang="en-IE" sz="1200" dirty="0"/>
              <a:t>	Payment is taken when order is delivered to chosen store destination.</a:t>
            </a:r>
          </a:p>
          <a:p>
            <a:pPr marL="457200" lvl="1" indent="0">
              <a:buNone/>
            </a:pPr>
            <a:r>
              <a:rPr lang="en-IE" sz="1200" dirty="0"/>
              <a:t>Customer service opening hours align with shop opening hours, there are also phone, email and post services for this to ensure customers are not disappointed.</a:t>
            </a:r>
            <a:r>
              <a:rPr lang="en-IE" sz="900" dirty="0"/>
              <a:t>(11)</a:t>
            </a:r>
            <a:endParaRPr lang="en-IE" sz="1200" dirty="0"/>
          </a:p>
          <a:p>
            <a:pPr marL="457200" lvl="1" indent="0">
              <a:buNone/>
            </a:pPr>
            <a:r>
              <a:rPr lang="en-IE" sz="1200" dirty="0"/>
              <a:t>There is a loyalty line for BT loyalty customers.</a:t>
            </a:r>
            <a:r>
              <a:rPr lang="en-IE" sz="900" dirty="0"/>
              <a:t>(12)</a:t>
            </a:r>
            <a:endParaRPr lang="en-IE" sz="1200" dirty="0"/>
          </a:p>
          <a:p>
            <a:pPr marL="457200" lvl="1" indent="0">
              <a:buNone/>
            </a:pPr>
            <a:endParaRPr lang="en-IE" sz="1200" dirty="0"/>
          </a:p>
          <a:p>
            <a:pPr marL="457200" lvl="1" indent="0">
              <a:buNone/>
            </a:pPr>
            <a:endParaRPr lang="en-IE" sz="1200" dirty="0"/>
          </a:p>
          <a:p>
            <a:pPr marL="457200" lvl="1" indent="0">
              <a:buNone/>
            </a:pPr>
            <a:endParaRPr lang="en-IE" sz="1200" dirty="0"/>
          </a:p>
          <a:p>
            <a:pPr marL="457200" lvl="1" indent="0">
              <a:buNone/>
            </a:pPr>
            <a:endParaRPr lang="en-IE" sz="1200" b="1" i="1" u="sng" dirty="0">
              <a:solidFill>
                <a:srgbClr val="FF0000"/>
              </a:solidFill>
              <a:effectLst>
                <a:outerShdw blurRad="38100" dist="38100" dir="2700000" algn="tl">
                  <a:srgbClr val="000000">
                    <a:alpha val="43137"/>
                  </a:srgbClr>
                </a:outerShdw>
              </a:effectLst>
            </a:endParaRPr>
          </a:p>
          <a:p>
            <a:pPr marL="0" indent="0">
              <a:buNone/>
            </a:pPr>
            <a:endParaRPr lang="en-IE" sz="1600" b="1" i="1" u="sng" dirty="0">
              <a:solidFill>
                <a:srgbClr val="FF0000"/>
              </a:solidFill>
              <a:effectLst>
                <a:outerShdw blurRad="38100" dist="38100" dir="2700000" algn="tl">
                  <a:srgbClr val="000000">
                    <a:alpha val="43137"/>
                  </a:srgbClr>
                </a:outerShdw>
              </a:effectLst>
            </a:endParaRPr>
          </a:p>
          <a:p>
            <a:endParaRPr lang="en-IE" sz="1600" b="1" i="1" u="sng" dirty="0">
              <a:solidFill>
                <a:srgbClr val="FF0000"/>
              </a:solidFill>
              <a:effectLst>
                <a:outerShdw blurRad="38100" dist="38100" dir="2700000" algn="tl">
                  <a:srgbClr val="000000">
                    <a:alpha val="43137"/>
                  </a:srgbClr>
                </a:outerShdw>
              </a:effectLst>
            </a:endParaRPr>
          </a:p>
          <a:p>
            <a:pPr marL="457200" lvl="1" indent="0">
              <a:buNone/>
            </a:pPr>
            <a:endParaRPr lang="en-IE" dirty="0"/>
          </a:p>
          <a:p>
            <a:endParaRPr lang="en-IE" dirty="0"/>
          </a:p>
        </p:txBody>
      </p:sp>
      <p:pic>
        <p:nvPicPr>
          <p:cNvPr id="6" name="Picture 4" descr="Image result for brown thoma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722" y="853113"/>
            <a:ext cx="2303474" cy="6742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anufac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196" y="268742"/>
            <a:ext cx="2679008" cy="13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0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16" y="-178017"/>
            <a:ext cx="8610600" cy="831160"/>
          </a:xfrm>
        </p:spPr>
        <p:txBody>
          <a:bodyPr/>
          <a:lstStyle/>
          <a:p>
            <a:pPr algn="ctr"/>
            <a:r>
              <a:rPr lang="en-IE" sz="1800" b="1" u="sng" dirty="0" smtClean="0"/>
              <a:t>Manufacturing References – Vinay Kumar</a:t>
            </a:r>
            <a:r>
              <a:rPr lang="en-IE" dirty="0" smtClean="0"/>
              <a:t> </a:t>
            </a:r>
            <a:endParaRPr lang="en-IE" dirty="0"/>
          </a:p>
        </p:txBody>
      </p:sp>
      <p:sp>
        <p:nvSpPr>
          <p:cNvPr id="3" name="Content Placeholder 2"/>
          <p:cNvSpPr>
            <a:spLocks noGrp="1"/>
          </p:cNvSpPr>
          <p:nvPr>
            <p:ph idx="1"/>
          </p:nvPr>
        </p:nvSpPr>
        <p:spPr>
          <a:xfrm>
            <a:off x="74740" y="406164"/>
            <a:ext cx="11977396" cy="6451836"/>
          </a:xfrm>
        </p:spPr>
        <p:txBody>
          <a:bodyPr>
            <a:normAutofit fontScale="92500" lnSpcReduction="20000"/>
          </a:bodyPr>
          <a:lstStyle/>
          <a:p>
            <a:pPr>
              <a:lnSpc>
                <a:spcPct val="120000"/>
              </a:lnSpc>
              <a:buFont typeface="Arial" panose="020B0604020202020204" pitchFamily="34" charset="0"/>
              <a:buChar char="•"/>
            </a:pPr>
            <a:r>
              <a:rPr lang="en-IE" sz="1100" b="1" dirty="0" smtClean="0"/>
              <a:t>1</a:t>
            </a:r>
            <a:r>
              <a:rPr lang="en-IE" sz="1100" b="1" dirty="0" smtClean="0">
                <a:sym typeface="Wingdings" panose="05000000000000000000" pitchFamily="2" charset="2"/>
              </a:rPr>
              <a:t> ‘</a:t>
            </a:r>
            <a:r>
              <a:rPr lang="en-IE" sz="1100" dirty="0" smtClean="0">
                <a:sym typeface="Wingdings" panose="05000000000000000000" pitchFamily="2" charset="2"/>
              </a:rPr>
              <a:t>DVL</a:t>
            </a:r>
            <a:r>
              <a:rPr lang="en-IE" sz="1100" b="1" dirty="0" smtClean="0">
                <a:sym typeface="Wingdings" panose="05000000000000000000" pitchFamily="2" charset="2"/>
              </a:rPr>
              <a:t> </a:t>
            </a:r>
            <a:r>
              <a:rPr lang="en-US" sz="1100" dirty="0"/>
              <a:t>The Irish Bonded Warehouse of choice - Services’. In DVL’s Corporate website.</a:t>
            </a:r>
          </a:p>
          <a:p>
            <a:pPr marL="0" indent="0">
              <a:lnSpc>
                <a:spcPct val="120000"/>
              </a:lnSpc>
              <a:buNone/>
            </a:pPr>
            <a:r>
              <a:rPr lang="en-IE" sz="1100" b="1" dirty="0" smtClean="0">
                <a:sym typeface="Wingdings" panose="05000000000000000000" pitchFamily="2" charset="2"/>
              </a:rPr>
              <a:t>	</a:t>
            </a:r>
            <a:r>
              <a:rPr lang="en-IE" sz="1100" dirty="0"/>
              <a:t>Retrieved </a:t>
            </a:r>
            <a:r>
              <a:rPr lang="en-IE" sz="1100" dirty="0" smtClean="0"/>
              <a:t>from: </a:t>
            </a:r>
            <a:r>
              <a:rPr lang="en-IE" sz="1100" u="sng" dirty="0">
                <a:hlinkClick r:id="rId2"/>
              </a:rPr>
              <a:t>http://dvl.ie</a:t>
            </a:r>
            <a:r>
              <a:rPr lang="en-IE" sz="1100" u="sng" dirty="0" smtClean="0">
                <a:hlinkClick r:id="rId2"/>
              </a:rPr>
              <a:t>/</a:t>
            </a:r>
            <a:endParaRPr lang="en-IE" sz="1100" b="1" dirty="0" smtClean="0">
              <a:sym typeface="Wingdings" panose="05000000000000000000" pitchFamily="2" charset="2"/>
            </a:endParaRPr>
          </a:p>
          <a:p>
            <a:pPr>
              <a:lnSpc>
                <a:spcPct val="120000"/>
              </a:lnSpc>
              <a:buFont typeface="Arial" panose="020B0604020202020204" pitchFamily="34" charset="0"/>
              <a:buChar char="•"/>
            </a:pPr>
            <a:r>
              <a:rPr lang="en-IE" sz="1100" b="1" dirty="0" smtClean="0">
                <a:sym typeface="Wingdings" panose="05000000000000000000" pitchFamily="2" charset="2"/>
              </a:rPr>
              <a:t>2  </a:t>
            </a:r>
            <a:r>
              <a:rPr lang="en-IE" sz="1100" dirty="0"/>
              <a:t>Interview with Mark Lambe, Managing Director/Operations Manger on  26</a:t>
            </a:r>
            <a:r>
              <a:rPr lang="en-IE" sz="1100" baseline="30000" dirty="0"/>
              <a:t>th</a:t>
            </a:r>
            <a:r>
              <a:rPr lang="en-IE" sz="1100" dirty="0"/>
              <a:t> October 2018.  </a:t>
            </a:r>
            <a:endParaRPr lang="en-IE" sz="1100" dirty="0" smtClean="0"/>
          </a:p>
          <a:p>
            <a:pPr>
              <a:lnSpc>
                <a:spcPct val="120000"/>
              </a:lnSpc>
              <a:buFont typeface="Arial" panose="020B0604020202020204" pitchFamily="34" charset="0"/>
              <a:buChar char="•"/>
            </a:pPr>
            <a:r>
              <a:rPr lang="en-IE" sz="1100" dirty="0" smtClean="0"/>
              <a:t>3 </a:t>
            </a:r>
            <a:r>
              <a:rPr lang="en-IE" sz="1100" dirty="0" smtClean="0">
                <a:sym typeface="Wingdings" panose="05000000000000000000" pitchFamily="2" charset="2"/>
              </a:rPr>
              <a:t> ‘</a:t>
            </a:r>
            <a:r>
              <a:rPr lang="en-US" sz="1100" dirty="0"/>
              <a:t>The Computer System for Drinks Trade Wholesalers and Importers’. In Vintner’s Corporate </a:t>
            </a:r>
            <a:r>
              <a:rPr lang="en-US" sz="1100" dirty="0" smtClean="0"/>
              <a:t>website</a:t>
            </a:r>
          </a:p>
          <a:p>
            <a:pPr marL="0" indent="0">
              <a:lnSpc>
                <a:spcPct val="120000"/>
              </a:lnSpc>
              <a:buNone/>
            </a:pPr>
            <a:r>
              <a:rPr lang="en-US" sz="1100" dirty="0"/>
              <a:t>	Retrieved </a:t>
            </a:r>
            <a:r>
              <a:rPr lang="en-US" sz="1100" dirty="0" smtClean="0"/>
              <a:t>from: </a:t>
            </a:r>
            <a:r>
              <a:rPr lang="en-US" sz="1100" dirty="0" smtClean="0">
                <a:hlinkClick r:id="rId3"/>
              </a:rPr>
              <a:t>http</a:t>
            </a:r>
            <a:r>
              <a:rPr lang="en-US" sz="1100" dirty="0">
                <a:hlinkClick r:id="rId3"/>
              </a:rPr>
              <a:t>://www.vintner.co.uk</a:t>
            </a:r>
            <a:r>
              <a:rPr lang="en-US" sz="1100" dirty="0" smtClean="0">
                <a:hlinkClick r:id="rId3"/>
              </a:rPr>
              <a:t>/</a:t>
            </a:r>
            <a:endParaRPr lang="en-US" sz="1100" dirty="0" smtClean="0"/>
          </a:p>
          <a:p>
            <a:pPr>
              <a:lnSpc>
                <a:spcPct val="120000"/>
              </a:lnSpc>
              <a:buFont typeface="Arial" panose="020B0604020202020204" pitchFamily="34" charset="0"/>
              <a:buChar char="•"/>
            </a:pPr>
            <a:r>
              <a:rPr lang="en-US" sz="1100" dirty="0" smtClean="0">
                <a:sym typeface="Wingdings" panose="05000000000000000000" pitchFamily="2" charset="2"/>
              </a:rPr>
              <a:t>4 </a:t>
            </a:r>
            <a:r>
              <a:rPr lang="en-US" sz="1100" dirty="0">
                <a:sym typeface="Wingdings" panose="05000000000000000000" pitchFamily="2" charset="2"/>
              </a:rPr>
              <a:t></a:t>
            </a:r>
            <a:r>
              <a:rPr lang="en-US" sz="1100" dirty="0"/>
              <a:t>‘Citizens Information - Excise duties’. In </a:t>
            </a:r>
            <a:r>
              <a:rPr lang="en-US" sz="1100" dirty="0" err="1"/>
              <a:t>Citizensinformation.ie’s</a:t>
            </a:r>
            <a:r>
              <a:rPr lang="en-US" sz="1100" dirty="0"/>
              <a:t> Corporate website.</a:t>
            </a:r>
          </a:p>
          <a:p>
            <a:pPr marL="0" indent="0">
              <a:lnSpc>
                <a:spcPct val="120000"/>
              </a:lnSpc>
              <a:buNone/>
            </a:pPr>
            <a:r>
              <a:rPr lang="en-US" sz="1100" dirty="0">
                <a:sym typeface="Wingdings" panose="05000000000000000000" pitchFamily="2" charset="2"/>
              </a:rPr>
              <a:t>	</a:t>
            </a:r>
            <a:r>
              <a:rPr lang="en-IE" sz="1100" dirty="0"/>
              <a:t>Retrieved from: </a:t>
            </a:r>
            <a:r>
              <a:rPr lang="en-IE" sz="1100" dirty="0">
                <a:hlinkClick r:id="rId4"/>
              </a:rPr>
              <a:t>http://www.citizensinformation.ie/en/money_and_tax/tax/duties_and_vat/excise_duties.html</a:t>
            </a:r>
            <a:endParaRPr lang="en-US" sz="1100" dirty="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5 </a:t>
            </a:r>
            <a:r>
              <a:rPr lang="en-US" sz="1100" dirty="0">
                <a:sym typeface="Wingdings" panose="05000000000000000000" pitchFamily="2" charset="2"/>
              </a:rPr>
              <a:t>‘Lyreco - Office and Work Solutions’. In Lyreco’s Corporate Website.</a:t>
            </a:r>
          </a:p>
          <a:p>
            <a:pPr marL="0" indent="0">
              <a:lnSpc>
                <a:spcPct val="120000"/>
              </a:lnSpc>
              <a:buNone/>
            </a:pPr>
            <a:r>
              <a:rPr lang="en-US" sz="1100" dirty="0" smtClean="0">
                <a:sym typeface="Wingdings" panose="05000000000000000000" pitchFamily="2" charset="2"/>
              </a:rPr>
              <a:t>	Retrieved from: </a:t>
            </a:r>
            <a:r>
              <a:rPr lang="en-IE" sz="1100" u="sng" dirty="0">
                <a:hlinkClick r:id="rId5"/>
              </a:rPr>
              <a:t>https://</a:t>
            </a:r>
            <a:r>
              <a:rPr lang="en-IE" sz="1100" u="sng" dirty="0" smtClean="0">
                <a:hlinkClick r:id="rId5"/>
              </a:rPr>
              <a:t>www.lyreco.com/webshop/ENIR/index.html</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a:sym typeface="Wingdings" panose="05000000000000000000" pitchFamily="2" charset="2"/>
              </a:rPr>
              <a:t>6</a:t>
            </a:r>
            <a:r>
              <a:rPr lang="en-US" sz="1100" dirty="0" smtClean="0">
                <a:sym typeface="Wingdings" panose="05000000000000000000" pitchFamily="2" charset="2"/>
              </a:rPr>
              <a:t> ’Tailored Specifically’.</a:t>
            </a:r>
            <a:r>
              <a:rPr lang="en-US" sz="1100" dirty="0"/>
              <a:t> In Vintner’s Corporate </a:t>
            </a:r>
            <a:r>
              <a:rPr lang="en-US" sz="1100" dirty="0" smtClean="0"/>
              <a:t>website</a:t>
            </a:r>
          </a:p>
          <a:p>
            <a:pPr marL="0" indent="0">
              <a:lnSpc>
                <a:spcPct val="120000"/>
              </a:lnSpc>
              <a:buNone/>
            </a:pPr>
            <a:r>
              <a:rPr lang="en-US" sz="1100" dirty="0">
                <a:sym typeface="Wingdings" panose="05000000000000000000" pitchFamily="2" charset="2"/>
              </a:rPr>
              <a:t>	</a:t>
            </a:r>
            <a:r>
              <a:rPr lang="en-US" sz="1100" dirty="0" smtClean="0">
                <a:sym typeface="Wingdings" panose="05000000000000000000" pitchFamily="2" charset="2"/>
              </a:rPr>
              <a:t>Retrieved from</a:t>
            </a:r>
            <a:r>
              <a:rPr lang="en-US" sz="1100" dirty="0">
                <a:sym typeface="Wingdings" panose="05000000000000000000" pitchFamily="2" charset="2"/>
              </a:rPr>
              <a:t>: </a:t>
            </a:r>
            <a:r>
              <a:rPr lang="en-US" sz="1100" dirty="0">
                <a:sym typeface="Wingdings" panose="05000000000000000000" pitchFamily="2" charset="2"/>
                <a:hlinkClick r:id="rId3"/>
              </a:rPr>
              <a:t>http://www.vintner.co.uk</a:t>
            </a:r>
            <a:r>
              <a:rPr lang="en-US" sz="1100" dirty="0" smtClean="0">
                <a:sym typeface="Wingdings" panose="05000000000000000000" pitchFamily="2" charset="2"/>
                <a:hlinkClick r:id="rId3"/>
              </a:rPr>
              <a:t>/</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7  </a:t>
            </a:r>
            <a:r>
              <a:rPr lang="en-US" sz="1100" dirty="0"/>
              <a:t>‘Union Pacific - Building America - What is Electronic Data Interchange (EDI)?’. In Union Pacific’s Corporate Website</a:t>
            </a:r>
            <a:r>
              <a:rPr lang="en-US" sz="1100" dirty="0" smtClean="0"/>
              <a:t>.</a:t>
            </a:r>
          </a:p>
          <a:p>
            <a:pPr marL="0" indent="0">
              <a:lnSpc>
                <a:spcPct val="120000"/>
              </a:lnSpc>
              <a:buNone/>
            </a:pPr>
            <a:r>
              <a:rPr lang="en-US" sz="1100" dirty="0">
                <a:sym typeface="Wingdings" panose="05000000000000000000" pitchFamily="2" charset="2"/>
              </a:rPr>
              <a:t>	</a:t>
            </a:r>
            <a:r>
              <a:rPr lang="en-US" sz="1100" dirty="0" smtClean="0">
                <a:sym typeface="Wingdings" panose="05000000000000000000" pitchFamily="2" charset="2"/>
              </a:rPr>
              <a:t>Retrieved from: </a:t>
            </a:r>
            <a:r>
              <a:rPr lang="en-IE" sz="1100" u="sng" dirty="0" smtClean="0">
                <a:hlinkClick r:id="rId6"/>
              </a:rPr>
              <a:t> </a:t>
            </a:r>
            <a:r>
              <a:rPr lang="en-IE" sz="1100" u="sng" dirty="0">
                <a:hlinkClick r:id="rId6"/>
              </a:rPr>
              <a:t>https://www.up.com/suppliers/order_inv/edi/what_is_edi/</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8  </a:t>
            </a:r>
            <a:r>
              <a:rPr lang="en-US" sz="1100" dirty="0" smtClean="0"/>
              <a:t>In Vintner’s Corporate website. </a:t>
            </a:r>
            <a:r>
              <a:rPr lang="en-US" sz="1100" dirty="0">
                <a:sym typeface="Wingdings" panose="05000000000000000000" pitchFamily="2" charset="2"/>
              </a:rPr>
              <a:t>Retrieved from: </a:t>
            </a:r>
            <a:r>
              <a:rPr lang="en-US" sz="1100" dirty="0">
                <a:sym typeface="Wingdings" panose="05000000000000000000" pitchFamily="2" charset="2"/>
                <a:hlinkClick r:id="rId3"/>
              </a:rPr>
              <a:t>http://www.vintner.co.uk</a:t>
            </a:r>
            <a:r>
              <a:rPr lang="en-US" sz="1100" dirty="0" smtClean="0">
                <a:sym typeface="Wingdings" panose="05000000000000000000" pitchFamily="2" charset="2"/>
                <a:hlinkClick r:id="rId3"/>
              </a:rPr>
              <a:t>/</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9  </a:t>
            </a:r>
            <a:r>
              <a:rPr lang="en-IE" sz="1100" dirty="0">
                <a:solidFill>
                  <a:prstClr val="black">
                    <a:lumMod val="75000"/>
                    <a:lumOff val="25000"/>
                  </a:prstClr>
                </a:solidFill>
              </a:rPr>
              <a:t>Interview with Mark Lambe, Managing Director/Operations Manger on  26</a:t>
            </a:r>
            <a:r>
              <a:rPr lang="en-IE" sz="1100" baseline="30000" dirty="0">
                <a:solidFill>
                  <a:prstClr val="black">
                    <a:lumMod val="75000"/>
                    <a:lumOff val="25000"/>
                  </a:prstClr>
                </a:solidFill>
              </a:rPr>
              <a:t>th</a:t>
            </a:r>
            <a:r>
              <a:rPr lang="en-IE" sz="1100" dirty="0">
                <a:solidFill>
                  <a:prstClr val="black">
                    <a:lumMod val="75000"/>
                    <a:lumOff val="25000"/>
                  </a:prstClr>
                </a:solidFill>
              </a:rPr>
              <a:t> October 2018.</a:t>
            </a:r>
            <a:endParaRPr lang="en-US" sz="1100" dirty="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10 </a:t>
            </a:r>
            <a:r>
              <a:rPr lang="en-IE" sz="1100" dirty="0">
                <a:solidFill>
                  <a:prstClr val="black">
                    <a:lumMod val="75000"/>
                    <a:lumOff val="25000"/>
                  </a:prstClr>
                </a:solidFill>
              </a:rPr>
              <a:t>Interview with </a:t>
            </a:r>
            <a:r>
              <a:rPr lang="en-IE" sz="1100" dirty="0" smtClean="0">
                <a:solidFill>
                  <a:prstClr val="black">
                    <a:lumMod val="75000"/>
                    <a:lumOff val="25000"/>
                  </a:prstClr>
                </a:solidFill>
              </a:rPr>
              <a:t>Liam </a:t>
            </a:r>
            <a:r>
              <a:rPr lang="en-IE" sz="1100" dirty="0" err="1" smtClean="0">
                <a:solidFill>
                  <a:prstClr val="black">
                    <a:lumMod val="75000"/>
                    <a:lumOff val="25000"/>
                  </a:prstClr>
                </a:solidFill>
              </a:rPr>
              <a:t>Meaney</a:t>
            </a:r>
            <a:r>
              <a:rPr lang="en-IE" sz="1100" dirty="0" smtClean="0">
                <a:solidFill>
                  <a:prstClr val="black">
                    <a:lumMod val="75000"/>
                    <a:lumOff val="25000"/>
                  </a:prstClr>
                </a:solidFill>
              </a:rPr>
              <a:t>, Chairman on  25</a:t>
            </a:r>
            <a:r>
              <a:rPr lang="en-IE" sz="1100" baseline="30000" dirty="0" smtClean="0">
                <a:solidFill>
                  <a:prstClr val="black">
                    <a:lumMod val="75000"/>
                    <a:lumOff val="25000"/>
                  </a:prstClr>
                </a:solidFill>
              </a:rPr>
              <a:t>th</a:t>
            </a:r>
            <a:r>
              <a:rPr lang="en-IE" sz="1100" dirty="0" smtClean="0">
                <a:solidFill>
                  <a:prstClr val="black">
                    <a:lumMod val="75000"/>
                    <a:lumOff val="25000"/>
                  </a:prstClr>
                </a:solidFill>
              </a:rPr>
              <a:t> </a:t>
            </a:r>
            <a:r>
              <a:rPr lang="en-IE" sz="1100" dirty="0">
                <a:solidFill>
                  <a:prstClr val="black">
                    <a:lumMod val="75000"/>
                    <a:lumOff val="25000"/>
                  </a:prstClr>
                </a:solidFill>
              </a:rPr>
              <a:t>October 2018.</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11 </a:t>
            </a:r>
            <a:r>
              <a:rPr lang="en-US" sz="1100" dirty="0">
                <a:sym typeface="Wingdings" panose="05000000000000000000" pitchFamily="2" charset="2"/>
              </a:rPr>
              <a:t> Interview with Liam </a:t>
            </a:r>
            <a:r>
              <a:rPr lang="en-US" sz="1100" dirty="0" err="1">
                <a:sym typeface="Wingdings" panose="05000000000000000000" pitchFamily="2" charset="2"/>
              </a:rPr>
              <a:t>Meaney</a:t>
            </a:r>
            <a:r>
              <a:rPr lang="en-US" sz="1100" dirty="0">
                <a:sym typeface="Wingdings" panose="05000000000000000000" pitchFamily="2" charset="2"/>
              </a:rPr>
              <a:t>, Chairman on  25th October 2018</a:t>
            </a:r>
            <a:r>
              <a:rPr lang="en-US" sz="1100" dirty="0" smtClean="0">
                <a:sym typeface="Wingdings" panose="05000000000000000000" pitchFamily="2" charset="2"/>
              </a:rPr>
              <a:t>.</a:t>
            </a:r>
          </a:p>
          <a:p>
            <a:pPr>
              <a:lnSpc>
                <a:spcPct val="120000"/>
              </a:lnSpc>
              <a:buFont typeface="Arial" panose="020B0604020202020204" pitchFamily="34" charset="0"/>
              <a:buChar char="•"/>
            </a:pPr>
            <a:r>
              <a:rPr lang="en-US" sz="1100" dirty="0">
                <a:sym typeface="Wingdings" panose="05000000000000000000" pitchFamily="2" charset="2"/>
              </a:rPr>
              <a:t>12  Interview with Mark Lambe, Managing Director/Operations Manger on  26th October 2018</a:t>
            </a:r>
            <a:r>
              <a:rPr lang="en-US" sz="1100" dirty="0" smtClean="0">
                <a:sym typeface="Wingdings" panose="05000000000000000000" pitchFamily="2" charset="2"/>
              </a:rPr>
              <a:t>.</a:t>
            </a:r>
          </a:p>
          <a:p>
            <a:pPr>
              <a:lnSpc>
                <a:spcPct val="120000"/>
              </a:lnSpc>
              <a:buFont typeface="Arial" panose="020B0604020202020204" pitchFamily="34" charset="0"/>
              <a:buChar char="•"/>
            </a:pPr>
            <a:r>
              <a:rPr lang="en-US" sz="1100" dirty="0">
                <a:sym typeface="Wingdings" panose="05000000000000000000" pitchFamily="2" charset="2"/>
              </a:rPr>
              <a:t>13 </a:t>
            </a:r>
            <a:r>
              <a:rPr lang="en-US" sz="1100" dirty="0" smtClean="0">
                <a:sym typeface="Wingdings" panose="05000000000000000000" pitchFamily="2" charset="2"/>
              </a:rPr>
              <a:t> Interview </a:t>
            </a:r>
            <a:r>
              <a:rPr lang="en-US" sz="1100" dirty="0">
                <a:sym typeface="Wingdings" panose="05000000000000000000" pitchFamily="2" charset="2"/>
              </a:rPr>
              <a:t>with Mark Lambe, Managing Director/Operations Manger on  26th October 2018.</a:t>
            </a:r>
            <a:endParaRPr lang="en-US" sz="11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14 </a:t>
            </a:r>
            <a:r>
              <a:rPr lang="en-US" sz="1100" dirty="0">
                <a:sym typeface="Wingdings" panose="05000000000000000000" pitchFamily="2" charset="2"/>
              </a:rPr>
              <a:t> ‘SoloCheck.ie - </a:t>
            </a:r>
            <a:r>
              <a:rPr lang="en-US" sz="1100" dirty="0" err="1">
                <a:sym typeface="Wingdings" panose="05000000000000000000" pitchFamily="2" charset="2"/>
              </a:rPr>
              <a:t>Otif</a:t>
            </a:r>
            <a:r>
              <a:rPr lang="en-US" sz="1100" dirty="0">
                <a:sym typeface="Wingdings" panose="05000000000000000000" pitchFamily="2" charset="2"/>
              </a:rPr>
              <a:t> Logistics Limited’. In </a:t>
            </a:r>
            <a:r>
              <a:rPr lang="en-US" sz="1100" dirty="0" err="1">
                <a:sym typeface="Wingdings" panose="05000000000000000000" pitchFamily="2" charset="2"/>
              </a:rPr>
              <a:t>SoloCheck.ie’s</a:t>
            </a:r>
            <a:r>
              <a:rPr lang="en-US" sz="1100" dirty="0">
                <a:sym typeface="Wingdings" panose="05000000000000000000" pitchFamily="2" charset="2"/>
              </a:rPr>
              <a:t> Corporate </a:t>
            </a:r>
            <a:r>
              <a:rPr lang="en-US" sz="1100" dirty="0" smtClean="0">
                <a:sym typeface="Wingdings" panose="05000000000000000000" pitchFamily="2" charset="2"/>
              </a:rPr>
              <a:t>Website</a:t>
            </a:r>
          </a:p>
          <a:p>
            <a:pPr marL="0" indent="0">
              <a:lnSpc>
                <a:spcPct val="120000"/>
              </a:lnSpc>
              <a:buNone/>
            </a:pPr>
            <a:r>
              <a:rPr lang="en-US" sz="1100" dirty="0">
                <a:sym typeface="Wingdings" panose="05000000000000000000" pitchFamily="2" charset="2"/>
              </a:rPr>
              <a:t>	</a:t>
            </a:r>
            <a:r>
              <a:rPr lang="en-US" sz="1100" dirty="0" err="1" smtClean="0">
                <a:sym typeface="Wingdings" panose="05000000000000000000" pitchFamily="2" charset="2"/>
              </a:rPr>
              <a:t>Retreived</a:t>
            </a:r>
            <a:r>
              <a:rPr lang="en-US" sz="1100" dirty="0" smtClean="0">
                <a:sym typeface="Wingdings" panose="05000000000000000000" pitchFamily="2" charset="2"/>
              </a:rPr>
              <a:t> from: </a:t>
            </a:r>
            <a:r>
              <a:rPr lang="en-IE" sz="1100" u="sng" dirty="0">
                <a:hlinkClick r:id="rId7"/>
              </a:rPr>
              <a:t>https://www.solocheck.ie/Irish-Company/Otif-Logistics-Limited-435653</a:t>
            </a:r>
            <a:endParaRPr lang="en-US" sz="900" dirty="0" smtClean="0">
              <a:sym typeface="Wingdings" panose="05000000000000000000" pitchFamily="2" charset="2"/>
            </a:endParaRPr>
          </a:p>
          <a:p>
            <a:pPr>
              <a:lnSpc>
                <a:spcPct val="120000"/>
              </a:lnSpc>
              <a:buFont typeface="Arial" panose="020B0604020202020204" pitchFamily="34" charset="0"/>
              <a:buChar char="•"/>
            </a:pPr>
            <a:r>
              <a:rPr lang="en-US" sz="1100" dirty="0" smtClean="0">
                <a:sym typeface="Wingdings" panose="05000000000000000000" pitchFamily="2" charset="2"/>
              </a:rPr>
              <a:t>15  Interview with Liam </a:t>
            </a:r>
            <a:r>
              <a:rPr lang="en-US" sz="1100" dirty="0" err="1" smtClean="0">
                <a:sym typeface="Wingdings" panose="05000000000000000000" pitchFamily="2" charset="2"/>
              </a:rPr>
              <a:t>Meaney</a:t>
            </a:r>
            <a:r>
              <a:rPr lang="en-US" sz="1100" dirty="0" smtClean="0">
                <a:sym typeface="Wingdings" panose="05000000000000000000" pitchFamily="2" charset="2"/>
              </a:rPr>
              <a:t>, Chairman on  25th October 2018.</a:t>
            </a:r>
          </a:p>
          <a:p>
            <a:pPr>
              <a:lnSpc>
                <a:spcPct val="120000"/>
              </a:lnSpc>
              <a:buFont typeface="Arial" panose="020B0604020202020204" pitchFamily="34" charset="0"/>
              <a:buChar char="•"/>
            </a:pPr>
            <a:r>
              <a:rPr lang="en-US" sz="1100" dirty="0" smtClean="0">
                <a:sym typeface="Wingdings" panose="05000000000000000000" pitchFamily="2" charset="2"/>
              </a:rPr>
              <a:t>16 </a:t>
            </a:r>
            <a:r>
              <a:rPr lang="en-US" sz="1100" dirty="0">
                <a:sym typeface="Wingdings" panose="05000000000000000000" pitchFamily="2" charset="2"/>
              </a:rPr>
              <a:t> </a:t>
            </a:r>
            <a:r>
              <a:rPr lang="en-US" sz="1100" dirty="0" smtClean="0">
                <a:sym typeface="Wingdings" panose="05000000000000000000" pitchFamily="2" charset="2"/>
              </a:rPr>
              <a:t>‘Goods </a:t>
            </a:r>
            <a:r>
              <a:rPr lang="en-US" sz="1100" dirty="0">
                <a:sym typeface="Wingdings" panose="05000000000000000000" pitchFamily="2" charset="2"/>
              </a:rPr>
              <a:t>Inward </a:t>
            </a:r>
            <a:r>
              <a:rPr lang="en-US" sz="1100" dirty="0" smtClean="0">
                <a:sym typeface="Wingdings" panose="05000000000000000000" pitchFamily="2" charset="2"/>
              </a:rPr>
              <a:t>report', </a:t>
            </a:r>
            <a:r>
              <a:rPr lang="en-US" sz="1100" dirty="0">
                <a:sym typeface="Wingdings" panose="05000000000000000000" pitchFamily="2" charset="2"/>
              </a:rPr>
              <a:t>DVL </a:t>
            </a:r>
            <a:r>
              <a:rPr lang="en-US" sz="1100" dirty="0" err="1">
                <a:sym typeface="Wingdings" panose="05000000000000000000" pitchFamily="2" charset="2"/>
              </a:rPr>
              <a:t>Calender</a:t>
            </a:r>
            <a:r>
              <a:rPr lang="en-US" sz="1100" dirty="0">
                <a:sym typeface="Wingdings" panose="05000000000000000000" pitchFamily="2" charset="2"/>
              </a:rPr>
              <a:t> – Vintners Enterprise, Screenshot, accessed 12th November 2018 by Vinay Kumar. </a:t>
            </a:r>
            <a:endParaRPr lang="en-US" sz="1100" dirty="0" smtClean="0">
              <a:sym typeface="Wingdings" panose="05000000000000000000" pitchFamily="2" charset="2"/>
            </a:endParaRPr>
          </a:p>
          <a:p>
            <a:pPr>
              <a:lnSpc>
                <a:spcPct val="120000"/>
              </a:lnSpc>
              <a:buFont typeface="Arial" panose="020B0604020202020204" pitchFamily="34" charset="0"/>
              <a:buChar char="•"/>
            </a:pPr>
            <a:endParaRPr lang="en-US" sz="1100" dirty="0">
              <a:sym typeface="Wingdings" panose="05000000000000000000" pitchFamily="2" charset="2"/>
            </a:endParaRPr>
          </a:p>
          <a:p>
            <a:pPr>
              <a:lnSpc>
                <a:spcPct val="120000"/>
              </a:lnSpc>
              <a:buFont typeface="Arial" panose="020B0604020202020204" pitchFamily="34" charset="0"/>
              <a:buChar char="•"/>
            </a:pPr>
            <a:endParaRPr lang="en-US" sz="1100" dirty="0">
              <a:sym typeface="Wingdings" panose="05000000000000000000" pitchFamily="2" charset="2"/>
            </a:endParaRPr>
          </a:p>
          <a:p>
            <a:pPr>
              <a:lnSpc>
                <a:spcPct val="120000"/>
              </a:lnSpc>
              <a:buFont typeface="Arial" panose="020B0604020202020204" pitchFamily="34" charset="0"/>
              <a:buChar char="•"/>
            </a:pPr>
            <a:endParaRPr lang="en-US" sz="1100" dirty="0">
              <a:sym typeface="Wingdings" panose="05000000000000000000" pitchFamily="2" charset="2"/>
            </a:endParaRPr>
          </a:p>
          <a:p>
            <a:pPr>
              <a:lnSpc>
                <a:spcPct val="120000"/>
              </a:lnSpc>
              <a:buFont typeface="Arial" panose="020B0604020202020204" pitchFamily="34" charset="0"/>
              <a:buChar char="•"/>
            </a:pPr>
            <a:endParaRPr lang="en-US" sz="1100" dirty="0" smtClean="0"/>
          </a:p>
          <a:p>
            <a:pPr marL="0" indent="0">
              <a:lnSpc>
                <a:spcPct val="120000"/>
              </a:lnSpc>
              <a:buNone/>
            </a:pPr>
            <a:endParaRPr lang="en-US" sz="1100" dirty="0" smtClean="0"/>
          </a:p>
          <a:p>
            <a:pPr marL="0" indent="0">
              <a:lnSpc>
                <a:spcPct val="120000"/>
              </a:lnSpc>
              <a:buNone/>
            </a:pPr>
            <a:endParaRPr lang="en-US" sz="1100" dirty="0"/>
          </a:p>
          <a:p>
            <a:pPr marL="0" indent="0">
              <a:lnSpc>
                <a:spcPct val="120000"/>
              </a:lnSpc>
              <a:buNone/>
            </a:pPr>
            <a:endParaRPr lang="en-IE" sz="1100" dirty="0"/>
          </a:p>
          <a:p>
            <a:pPr marL="0" indent="0">
              <a:buNone/>
            </a:pPr>
            <a:endParaRPr lang="en-IE" sz="1400" dirty="0"/>
          </a:p>
          <a:p>
            <a:pPr marL="0" indent="0">
              <a:buNone/>
            </a:pPr>
            <a:endParaRPr lang="en-IE" sz="1400" dirty="0"/>
          </a:p>
        </p:txBody>
      </p:sp>
    </p:spTree>
    <p:extLst>
      <p:ext uri="{BB962C8B-B14F-4D97-AF65-F5344CB8AC3E}">
        <p14:creationId xmlns:p14="http://schemas.microsoft.com/office/powerpoint/2010/main" val="25532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16" y="-178017"/>
            <a:ext cx="8610600" cy="831160"/>
          </a:xfrm>
        </p:spPr>
        <p:txBody>
          <a:bodyPr/>
          <a:lstStyle/>
          <a:p>
            <a:pPr algn="ctr"/>
            <a:r>
              <a:rPr lang="en-IE" sz="1800" b="1" u="sng" dirty="0"/>
              <a:t>Manufacturing References – Niall Murphy</a:t>
            </a:r>
            <a:r>
              <a:rPr lang="en-IE" dirty="0"/>
              <a:t> </a:t>
            </a:r>
          </a:p>
        </p:txBody>
      </p:sp>
      <p:sp>
        <p:nvSpPr>
          <p:cNvPr id="3" name="Content Placeholder 2"/>
          <p:cNvSpPr>
            <a:spLocks noGrp="1"/>
          </p:cNvSpPr>
          <p:nvPr>
            <p:ph idx="1"/>
          </p:nvPr>
        </p:nvSpPr>
        <p:spPr>
          <a:xfrm>
            <a:off x="83977" y="569166"/>
            <a:ext cx="11977396" cy="6451836"/>
          </a:xfrm>
        </p:spPr>
        <p:txBody>
          <a:bodyPr>
            <a:normAutofit/>
          </a:bodyPr>
          <a:lstStyle/>
          <a:p>
            <a:pPr>
              <a:lnSpc>
                <a:spcPct val="120000"/>
              </a:lnSpc>
              <a:buFont typeface="Arial" panose="020B0604020202020204" pitchFamily="34" charset="0"/>
              <a:buChar char="•"/>
            </a:pPr>
            <a:r>
              <a:rPr lang="en-IE" sz="1400" b="1" dirty="0"/>
              <a:t>1</a:t>
            </a:r>
            <a:r>
              <a:rPr lang="en-IE" sz="1400" b="1" dirty="0">
                <a:sym typeface="Wingdings" panose="05000000000000000000" pitchFamily="2" charset="2"/>
              </a:rPr>
              <a:t>Customer order tracking  https://</a:t>
            </a:r>
            <a:r>
              <a:rPr lang="en-IE" sz="1400" b="1" dirty="0" err="1">
                <a:sym typeface="Wingdings" panose="05000000000000000000" pitchFamily="2" charset="2"/>
              </a:rPr>
              <a:t>www.brownthomas.com</a:t>
            </a:r>
            <a:r>
              <a:rPr lang="en-IE" sz="1400" b="1" dirty="0">
                <a:sym typeface="Wingdings" panose="05000000000000000000" pitchFamily="2" charset="2"/>
              </a:rPr>
              <a:t>/customer-service/tracking-your-</a:t>
            </a:r>
            <a:r>
              <a:rPr lang="en-IE" sz="1400" b="1" dirty="0" err="1">
                <a:sym typeface="Wingdings" panose="05000000000000000000" pitchFamily="2" charset="2"/>
              </a:rPr>
              <a:t>order.html</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2  Customer accounts  </a:t>
            </a:r>
            <a:r>
              <a:rPr lang="en-IE" sz="1400" b="1" dirty="0">
                <a:sym typeface="Wingdings" panose="05000000000000000000" pitchFamily="2" charset="2"/>
                <a:hlinkClick r:id="rId2"/>
              </a:rPr>
              <a:t>https://www.brownthomas.com/login/?original=%2Faccount%2F</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3 Online investment </a:t>
            </a:r>
            <a:r>
              <a:rPr lang="en-IE" sz="1400" b="1" dirty="0">
                <a:sym typeface="Wingdings" panose="05000000000000000000" pitchFamily="2" charset="2"/>
                <a:hlinkClick r:id="rId3"/>
              </a:rPr>
              <a:t>https://www.independent.ie/business/irish/brown-thomas-and-arnotts-invest-25m-in-online-as-sales-rise-37391727.html</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4 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on 5</a:t>
            </a:r>
            <a:r>
              <a:rPr lang="en-IE" sz="1400" b="1" baseline="30000" dirty="0">
                <a:sym typeface="Wingdings" panose="05000000000000000000" pitchFamily="2" charset="2"/>
              </a:rPr>
              <a:t>th</a:t>
            </a:r>
            <a:r>
              <a:rPr lang="en-IE" sz="1400" b="1" dirty="0">
                <a:sym typeface="Wingdings" panose="05000000000000000000" pitchFamily="2" charset="2"/>
              </a:rPr>
              <a:t> November by Vinay Kumar and Niall Murphy</a:t>
            </a:r>
          </a:p>
          <a:p>
            <a:pPr>
              <a:lnSpc>
                <a:spcPct val="120000"/>
              </a:lnSpc>
              <a:buFont typeface="Arial" panose="020B0604020202020204" pitchFamily="34" charset="0"/>
              <a:buChar char="•"/>
            </a:pPr>
            <a:r>
              <a:rPr lang="en-IE" sz="1400" b="1" dirty="0">
                <a:sym typeface="Wingdings" panose="05000000000000000000" pitchFamily="2" charset="2"/>
              </a:rPr>
              <a:t>5 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on 5</a:t>
            </a:r>
            <a:r>
              <a:rPr lang="en-IE" sz="1400" b="1" baseline="30000" dirty="0">
                <a:sym typeface="Wingdings" panose="05000000000000000000" pitchFamily="2" charset="2"/>
              </a:rPr>
              <a:t>th</a:t>
            </a:r>
            <a:r>
              <a:rPr lang="en-IE" sz="1400" b="1" dirty="0">
                <a:sym typeface="Wingdings" panose="05000000000000000000" pitchFamily="2" charset="2"/>
              </a:rPr>
              <a:t> November by Vinay Kumar and Niall Murphy</a:t>
            </a:r>
          </a:p>
          <a:p>
            <a:pPr>
              <a:lnSpc>
                <a:spcPct val="120000"/>
              </a:lnSpc>
              <a:buFont typeface="Arial" panose="020B0604020202020204" pitchFamily="34" charset="0"/>
              <a:buChar char="•"/>
            </a:pPr>
            <a:r>
              <a:rPr lang="en-IE" sz="1400" b="1" dirty="0">
                <a:sym typeface="Wingdings" panose="05000000000000000000" pitchFamily="2" charset="2"/>
              </a:rPr>
              <a:t>6  Interview with Anthony Molloy, Online </a:t>
            </a:r>
            <a:r>
              <a:rPr lang="en-IE" sz="1400" b="1" dirty="0" err="1">
                <a:sym typeface="Wingdings" panose="05000000000000000000" pitchFamily="2" charset="2"/>
              </a:rPr>
              <a:t>MultiChannel</a:t>
            </a:r>
            <a:r>
              <a:rPr lang="en-IE" sz="1400" b="1" dirty="0">
                <a:sym typeface="Wingdings" panose="05000000000000000000" pitchFamily="2" charset="2"/>
              </a:rPr>
              <a:t> manager conducted on 5</a:t>
            </a:r>
            <a:r>
              <a:rPr lang="en-IE" sz="1400" b="1" baseline="30000" dirty="0">
                <a:sym typeface="Wingdings" panose="05000000000000000000" pitchFamily="2" charset="2"/>
              </a:rPr>
              <a:t>th</a:t>
            </a:r>
            <a:r>
              <a:rPr lang="en-IE" sz="1400" b="1" dirty="0">
                <a:sym typeface="Wingdings" panose="05000000000000000000" pitchFamily="2" charset="2"/>
              </a:rPr>
              <a:t> November by Vinay Kumar and Niall Murphy</a:t>
            </a:r>
          </a:p>
          <a:p>
            <a:pPr>
              <a:lnSpc>
                <a:spcPct val="120000"/>
              </a:lnSpc>
              <a:buFont typeface="Arial" panose="020B0604020202020204" pitchFamily="34" charset="0"/>
              <a:buChar char="•"/>
            </a:pPr>
            <a:r>
              <a:rPr lang="en-IE" sz="1400" b="1" dirty="0">
                <a:sym typeface="Wingdings" panose="05000000000000000000" pitchFamily="2" charset="2"/>
              </a:rPr>
              <a:t>7  Loyalty programme </a:t>
            </a:r>
            <a:r>
              <a:rPr lang="en-IE" sz="1400" b="1" dirty="0">
                <a:sym typeface="Wingdings" panose="05000000000000000000" pitchFamily="2" charset="2"/>
                <a:hlinkClick r:id="rId4"/>
              </a:rPr>
              <a:t>https://www.brownthomas.com/services/brown-thomas-loyalty-card.html</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8 </a:t>
            </a:r>
            <a:r>
              <a:rPr lang="en-IE" dirty="0"/>
              <a:t> ”</a:t>
            </a:r>
            <a:r>
              <a:rPr lang="en-IE" sz="1400" dirty="0"/>
              <a:t>Our standard delivery service is provided by An Post” https://</a:t>
            </a:r>
            <a:r>
              <a:rPr lang="en-IE" sz="1400" dirty="0" err="1"/>
              <a:t>www.brownthomas.com</a:t>
            </a:r>
            <a:r>
              <a:rPr lang="en-IE" sz="1400" dirty="0"/>
              <a:t>/customer-service/dispatch-and-</a:t>
            </a:r>
            <a:r>
              <a:rPr lang="en-IE" sz="1400" dirty="0" err="1"/>
              <a:t>delivery.html</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9  </a:t>
            </a:r>
            <a:r>
              <a:rPr lang="en-IE" sz="1400" dirty="0">
                <a:sym typeface="Wingdings" panose="05000000000000000000" pitchFamily="2" charset="2"/>
              </a:rPr>
              <a:t>”</a:t>
            </a:r>
            <a:r>
              <a:rPr lang="en-IE" dirty="0"/>
              <a:t> </a:t>
            </a:r>
            <a:r>
              <a:rPr lang="en-IE" sz="1400" dirty="0"/>
              <a:t>Once your order has been dispatched you will need to track your order via An Post</a:t>
            </a:r>
            <a:r>
              <a:rPr lang="en-IE" sz="1400" dirty="0">
                <a:sym typeface="Wingdings" panose="05000000000000000000" pitchFamily="2" charset="2"/>
              </a:rPr>
              <a:t>”</a:t>
            </a:r>
            <a:r>
              <a:rPr lang="en-IE" sz="1400" b="1" dirty="0">
                <a:sym typeface="Wingdings" panose="05000000000000000000" pitchFamily="2" charset="2"/>
              </a:rPr>
              <a:t> https://</a:t>
            </a:r>
            <a:r>
              <a:rPr lang="en-IE" sz="1400" b="1" dirty="0" err="1">
                <a:sym typeface="Wingdings" panose="05000000000000000000" pitchFamily="2" charset="2"/>
              </a:rPr>
              <a:t>www.brownthomas.com</a:t>
            </a:r>
            <a:r>
              <a:rPr lang="en-IE" sz="1400" b="1" dirty="0">
                <a:sym typeface="Wingdings" panose="05000000000000000000" pitchFamily="2" charset="2"/>
              </a:rPr>
              <a:t>/customer-service/tracking-your-</a:t>
            </a:r>
            <a:r>
              <a:rPr lang="en-IE" sz="1400" b="1" dirty="0" err="1">
                <a:sym typeface="Wingdings" panose="05000000000000000000" pitchFamily="2" charset="2"/>
              </a:rPr>
              <a:t>order.html</a:t>
            </a:r>
            <a:endParaRPr lang="en-IE" sz="1400" b="1" dirty="0">
              <a:sym typeface="Wingdings" panose="05000000000000000000" pitchFamily="2" charset="2"/>
            </a:endParaRPr>
          </a:p>
          <a:p>
            <a:pPr>
              <a:lnSpc>
                <a:spcPct val="120000"/>
              </a:lnSpc>
              <a:buFont typeface="Arial" panose="020B0604020202020204" pitchFamily="34" charset="0"/>
              <a:buChar char="•"/>
            </a:pPr>
            <a:r>
              <a:rPr lang="en-IE" sz="1400" b="1" dirty="0">
                <a:sym typeface="Wingdings" panose="05000000000000000000" pitchFamily="2" charset="2"/>
              </a:rPr>
              <a:t>10</a:t>
            </a:r>
            <a:r>
              <a:rPr lang="en-IE" sz="1400" dirty="0"/>
              <a:t> </a:t>
            </a:r>
            <a:r>
              <a:rPr lang="en-IE" sz="1400" b="1" dirty="0">
                <a:sym typeface="Wingdings" panose="05000000000000000000" pitchFamily="2" charset="2"/>
              </a:rPr>
              <a:t></a:t>
            </a:r>
            <a:r>
              <a:rPr lang="en-IE" sz="1400" dirty="0"/>
              <a:t>“Payment authorisation is taken at the time you place your order, and full payment is taken when your order is sent to your store for collection. Please note this will be before the order is collected” </a:t>
            </a:r>
            <a:r>
              <a:rPr lang="en-IE" sz="1400" dirty="0">
                <a:hlinkClick r:id="rId5"/>
              </a:rPr>
              <a:t>https://www.brownthomas.com/customer-service/faq.html</a:t>
            </a:r>
            <a:endParaRPr lang="en-IE" sz="1400" dirty="0"/>
          </a:p>
          <a:p>
            <a:pPr>
              <a:lnSpc>
                <a:spcPct val="120000"/>
              </a:lnSpc>
              <a:buFont typeface="Arial" panose="020B0604020202020204" pitchFamily="34" charset="0"/>
              <a:buChar char="•"/>
            </a:pPr>
            <a:r>
              <a:rPr lang="en-IE" sz="1400" b="1" dirty="0">
                <a:sym typeface="Wingdings" panose="05000000000000000000" pitchFamily="2" charset="2"/>
              </a:rPr>
              <a:t>11  Customer service opening hours </a:t>
            </a:r>
            <a:r>
              <a:rPr lang="en-IE" sz="1400" b="1" dirty="0">
                <a:sym typeface="Wingdings" panose="05000000000000000000" pitchFamily="2" charset="2"/>
                <a:hlinkClick r:id="rId6"/>
              </a:rPr>
              <a:t>https://www.brownthomas.com/cs-landing.html</a:t>
            </a:r>
            <a:endParaRPr lang="en-IE" sz="1400" b="1" dirty="0">
              <a:sym typeface="Wingdings" panose="05000000000000000000" pitchFamily="2" charset="2"/>
            </a:endParaRPr>
          </a:p>
          <a:p>
            <a:r>
              <a:rPr lang="en-IE" sz="1400" b="1" dirty="0">
                <a:sym typeface="Wingdings" panose="05000000000000000000" pitchFamily="2" charset="2"/>
              </a:rPr>
              <a:t>12 </a:t>
            </a:r>
            <a:r>
              <a:rPr lang="en-IE" sz="1400" cap="all" dirty="0">
                <a:solidFill>
                  <a:srgbClr val="151515"/>
                </a:solidFill>
                <a:latin typeface="futura-pt"/>
              </a:rPr>
              <a:t> LOYALTY LINE: </a:t>
            </a:r>
            <a:r>
              <a:rPr lang="en-IE" sz="1400" dirty="0">
                <a:solidFill>
                  <a:srgbClr val="333333"/>
                </a:solidFill>
                <a:latin typeface="futura-pt"/>
              </a:rPr>
              <a:t>Please email: </a:t>
            </a:r>
            <a:r>
              <a:rPr lang="en-IE" sz="1400" dirty="0" err="1">
                <a:solidFill>
                  <a:srgbClr val="333333"/>
                </a:solidFill>
                <a:latin typeface="futura-pt"/>
              </a:rPr>
              <a:t>loyalty@brownthomas.ie</a:t>
            </a:r>
            <a:r>
              <a:rPr lang="en-IE" sz="1400" dirty="0">
                <a:solidFill>
                  <a:srgbClr val="333333"/>
                </a:solidFill>
                <a:latin typeface="futura-pt"/>
              </a:rPr>
              <a:t> Telephone: +353 (0)1 6677222 https://</a:t>
            </a:r>
            <a:r>
              <a:rPr lang="en-IE" sz="1400" dirty="0" err="1">
                <a:solidFill>
                  <a:srgbClr val="333333"/>
                </a:solidFill>
                <a:latin typeface="futura-pt"/>
              </a:rPr>
              <a:t>www.brownthomas.com</a:t>
            </a:r>
            <a:r>
              <a:rPr lang="en-IE" sz="1400" dirty="0">
                <a:solidFill>
                  <a:srgbClr val="333333"/>
                </a:solidFill>
                <a:latin typeface="futura-pt"/>
              </a:rPr>
              <a:t>/</a:t>
            </a:r>
            <a:r>
              <a:rPr lang="en-IE" sz="1400" dirty="0" err="1">
                <a:solidFill>
                  <a:srgbClr val="333333"/>
                </a:solidFill>
                <a:latin typeface="futura-pt"/>
              </a:rPr>
              <a:t>contactus</a:t>
            </a:r>
            <a:r>
              <a:rPr lang="en-IE" sz="1400" dirty="0">
                <a:solidFill>
                  <a:srgbClr val="333333"/>
                </a:solidFill>
                <a:latin typeface="futura-pt"/>
              </a:rPr>
              <a:t>/</a:t>
            </a:r>
            <a:endParaRPr lang="en-IE" sz="1400" b="1" dirty="0">
              <a:sym typeface="Wingdings" panose="05000000000000000000" pitchFamily="2" charset="2"/>
            </a:endParaRPr>
          </a:p>
          <a:p>
            <a:r>
              <a:rPr lang="en-IE" sz="1400" dirty="0"/>
              <a:t/>
            </a:r>
            <a:br>
              <a:rPr lang="en-IE" sz="1400" dirty="0"/>
            </a:br>
            <a:endParaRPr lang="en-IE" sz="1400" cap="all" dirty="0">
              <a:solidFill>
                <a:srgbClr val="151515"/>
              </a:solidFill>
              <a:latin typeface="futura-pt"/>
            </a:endParaRPr>
          </a:p>
          <a:p>
            <a:pPr>
              <a:lnSpc>
                <a:spcPct val="120000"/>
              </a:lnSpc>
              <a:buFont typeface="Arial" panose="020B0604020202020204" pitchFamily="34" charset="0"/>
              <a:buChar char="•"/>
            </a:pPr>
            <a:endParaRPr lang="en-IE" sz="1400" b="1" dirty="0">
              <a:sym typeface="Wingdings" panose="05000000000000000000" pitchFamily="2" charset="2"/>
            </a:endParaRPr>
          </a:p>
          <a:p>
            <a:pPr>
              <a:lnSpc>
                <a:spcPct val="120000"/>
              </a:lnSpc>
              <a:buFont typeface="Arial" panose="020B0604020202020204" pitchFamily="34" charset="0"/>
              <a:buChar char="•"/>
            </a:pPr>
            <a:endParaRPr lang="en-IE" sz="1400" b="1" dirty="0">
              <a:sym typeface="Wingdings" panose="05000000000000000000" pitchFamily="2" charset="2"/>
            </a:endParaRPr>
          </a:p>
          <a:p>
            <a:pPr>
              <a:lnSpc>
                <a:spcPct val="120000"/>
              </a:lnSpc>
              <a:buFont typeface="Arial" panose="020B0604020202020204" pitchFamily="34" charset="0"/>
              <a:buChar char="•"/>
            </a:pPr>
            <a:endParaRPr lang="en-IE" sz="1400" dirty="0"/>
          </a:p>
          <a:p>
            <a:pPr marL="0" indent="0">
              <a:buNone/>
            </a:pPr>
            <a:endParaRPr lang="en-IE" sz="1400" dirty="0"/>
          </a:p>
          <a:p>
            <a:pPr marL="0" indent="0">
              <a:buNone/>
            </a:pPr>
            <a:endParaRPr lang="en-IE" sz="1400" dirty="0"/>
          </a:p>
        </p:txBody>
      </p:sp>
    </p:spTree>
    <p:extLst>
      <p:ext uri="{BB962C8B-B14F-4D97-AF65-F5344CB8AC3E}">
        <p14:creationId xmlns:p14="http://schemas.microsoft.com/office/powerpoint/2010/main" val="1594829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Use of IT in Distribution Function</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441576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xmlns="" id="{D6A6448D-FA08-4C2F-B3A6-CAABA15EA66A}"/>
              </a:ext>
            </a:extLst>
          </p:cNvPr>
          <p:cNvSpPr>
            <a:spLocks noGrp="1" noChangeArrowheads="1"/>
          </p:cNvSpPr>
          <p:nvPr>
            <p:ph idx="1"/>
          </p:nvPr>
        </p:nvSpPr>
        <p:spPr bwMode="auto">
          <a:xfrm>
            <a:off x="2209800" y="1484314"/>
            <a:ext cx="7772400" cy="461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000">
                <a:ea typeface="ＭＳ Ｐゴシック" panose="020B0600070205080204" pitchFamily="34" charset="-128"/>
              </a:rPr>
              <a:t>A customer will find it very easy to buy from Brown Thomas they can use the old fashioned method and go into the store and buy then and there or go online. </a:t>
            </a:r>
          </a:p>
          <a:p>
            <a:r>
              <a:rPr lang="en-IE" altLang="en-US" sz="2000">
                <a:ea typeface="ＭＳ Ｐゴシック" panose="020B0600070205080204" pitchFamily="34" charset="-128"/>
              </a:rPr>
              <a:t>The online store has far more options and a customer can get fast delivery in the case that they need it soon.</a:t>
            </a:r>
          </a:p>
          <a:p>
            <a:r>
              <a:rPr lang="en-IE" altLang="en-US" sz="2000">
                <a:ea typeface="ＭＳ Ｐゴシック" panose="020B0600070205080204" pitchFamily="34" charset="-128"/>
              </a:rPr>
              <a:t>Customer records are held while orders are in place. </a:t>
            </a:r>
          </a:p>
          <a:p>
            <a:r>
              <a:rPr lang="en-IE" altLang="en-US" sz="2000">
                <a:ea typeface="ＭＳ Ｐゴシック" panose="020B0600070205080204" pitchFamily="34" charset="-128"/>
              </a:rPr>
              <a:t>Customer information may also be kept if they subscribe to the newsletter to get notified of the latest and best offers.</a:t>
            </a:r>
          </a:p>
          <a:p>
            <a:r>
              <a:rPr lang="en-IE" altLang="en-US" sz="2000">
                <a:ea typeface="ＭＳ Ｐゴシック" panose="020B0600070205080204" pitchFamily="34" charset="-128"/>
              </a:rPr>
              <a:t>Customer info will also be held if the customer is in the loyalty programme.</a:t>
            </a:r>
            <a:endParaRPr lang="en-GB" altLang="en-US" sz="2000">
              <a:ea typeface="ＭＳ Ｐゴシック" panose="020B0600070205080204" pitchFamily="34" charset="-128"/>
            </a:endParaRPr>
          </a:p>
        </p:txBody>
      </p:sp>
    </p:spTree>
    <p:extLst>
      <p:ext uri="{BB962C8B-B14F-4D97-AF65-F5344CB8AC3E}">
        <p14:creationId xmlns:p14="http://schemas.microsoft.com/office/powerpoint/2010/main" val="1856743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B0C173B0-C83E-4EDB-B874-6EDF9F7B945B}"/>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400">
                <a:ea typeface="ＭＳ Ｐゴシック" panose="020B0600070205080204" pitchFamily="34" charset="-128"/>
              </a:rPr>
              <a:t>Brown Thomas segments itself into the high end luxurious market.</a:t>
            </a:r>
          </a:p>
          <a:p>
            <a:r>
              <a:rPr lang="en-IE" altLang="en-US" sz="2400">
                <a:ea typeface="ＭＳ Ｐゴシック" panose="020B0600070205080204" pitchFamily="34" charset="-128"/>
              </a:rPr>
              <a:t>Market positioning “Brown Thomas makes sure that its product range, its staff expertise, its displays and overall store ambience are of equally high quality”</a:t>
            </a:r>
          </a:p>
          <a:p>
            <a:r>
              <a:rPr lang="en-IE" altLang="en-US" sz="2400">
                <a:ea typeface="ＭＳ Ｐゴシック" panose="020B0600070205080204" pitchFamily="34" charset="-128"/>
              </a:rPr>
              <a:t>Brown Thomas prides itself on providing high end products with highly trained staff to provide customer with a memory of being pampered.</a:t>
            </a:r>
            <a:endParaRPr lang="en-GB" altLang="en-US" sz="2400">
              <a:ea typeface="ＭＳ Ｐゴシック" panose="020B0600070205080204" pitchFamily="34" charset="-128"/>
            </a:endParaRPr>
          </a:p>
          <a:p>
            <a:endParaRPr lang="en-GB" altLang="en-US">
              <a:ea typeface="ＭＳ Ｐゴシック" panose="020B0600070205080204" pitchFamily="34" charset="-128"/>
            </a:endParaRPr>
          </a:p>
        </p:txBody>
      </p:sp>
    </p:spTree>
    <p:extLst>
      <p:ext uri="{BB962C8B-B14F-4D97-AF65-F5344CB8AC3E}">
        <p14:creationId xmlns:p14="http://schemas.microsoft.com/office/powerpoint/2010/main" val="3235477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xmlns="" id="{F1C4F97D-F000-45EF-8F66-A12AB28EF320}"/>
              </a:ext>
            </a:extLst>
          </p:cNvPr>
          <p:cNvSpPr>
            <a:spLocks noGrp="1" noChangeArrowheads="1"/>
          </p:cNvSpPr>
          <p:nvPr>
            <p:ph idx="1"/>
          </p:nvPr>
        </p:nvSpPr>
        <p:spPr bwMode="auto">
          <a:xfrm>
            <a:off x="2209800" y="1341438"/>
            <a:ext cx="7772400"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IE" altLang="en-US" sz="2800">
                <a:ea typeface="ＭＳ Ｐゴシック" panose="020B0600070205080204" pitchFamily="34" charset="-128"/>
              </a:rPr>
              <a:t>Brown Thomas will usually use an Post for all home deliveries throughout Ireland.</a:t>
            </a:r>
          </a:p>
          <a:p>
            <a:endParaRPr lang="en-IE" altLang="en-US" sz="2800">
              <a:ea typeface="ＭＳ Ｐゴシック" panose="020B0600070205080204" pitchFamily="34" charset="-128"/>
            </a:endParaRPr>
          </a:p>
          <a:p>
            <a:r>
              <a:rPr lang="en-IE" altLang="en-US" sz="2800">
                <a:ea typeface="ＭＳ Ｐゴシック" panose="020B0600070205080204" pitchFamily="34" charset="-128"/>
              </a:rPr>
              <a:t>They use the DHL delivery service for stock transfers from other stores so as to have it available for the click and collect option.</a:t>
            </a:r>
          </a:p>
          <a:p>
            <a:endParaRPr lang="en-IE" altLang="en-US" sz="2800">
              <a:ea typeface="ＭＳ Ｐゴシック" panose="020B0600070205080204" pitchFamily="34" charset="-128"/>
            </a:endParaRPr>
          </a:p>
          <a:p>
            <a:r>
              <a:rPr lang="en-IE" altLang="en-US" sz="2800">
                <a:ea typeface="ＭＳ Ｐゴシック" panose="020B0600070205080204" pitchFamily="34" charset="-128"/>
              </a:rPr>
              <a:t>For Dublin stores the click and collect options will be held in stores for the customer to receive.</a:t>
            </a:r>
            <a:endParaRPr lang="en-GB" altLang="en-US" sz="2800">
              <a:ea typeface="ＭＳ Ｐゴシック" panose="020B0600070205080204" pitchFamily="34" charset="-128"/>
            </a:endParaRPr>
          </a:p>
        </p:txBody>
      </p:sp>
    </p:spTree>
    <p:extLst>
      <p:ext uri="{BB962C8B-B14F-4D97-AF65-F5344CB8AC3E}">
        <p14:creationId xmlns:p14="http://schemas.microsoft.com/office/powerpoint/2010/main" val="3760387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xmlns="" id="{25B366C3-A003-4679-8783-A8CA0E366AC6}"/>
              </a:ext>
            </a:extLst>
          </p:cNvPr>
          <p:cNvSpPr>
            <a:spLocks noGrp="1" noChangeArrowheads="1"/>
          </p:cNvSpPr>
          <p:nvPr>
            <p:ph idx="1"/>
          </p:nvPr>
        </p:nvSpPr>
        <p:spPr bwMode="auto">
          <a:xfrm>
            <a:off x="2209800" y="1341438"/>
            <a:ext cx="7772400"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800">
                <a:ea typeface="ＭＳ Ｐゴシック" panose="020B0600070205080204" pitchFamily="34" charset="-128"/>
              </a:rPr>
              <a:t>B</a:t>
            </a:r>
            <a:r>
              <a:rPr lang="en-GB" altLang="en-US" sz="2800">
                <a:ea typeface="ＭＳ Ｐゴシック" panose="020B0600070205080204" pitchFamily="34" charset="-128"/>
              </a:rPr>
              <a:t>rown Thomas try to fill order out as quickly as possible.</a:t>
            </a:r>
          </a:p>
          <a:p>
            <a:r>
              <a:rPr lang="en-IE" altLang="en-US" sz="2800">
                <a:ea typeface="ＭＳ Ｐゴシック" panose="020B0600070205080204" pitchFamily="34" charset="-128"/>
              </a:rPr>
              <a:t>I</a:t>
            </a:r>
            <a:r>
              <a:rPr lang="en-GB" altLang="en-US" sz="2800">
                <a:ea typeface="ＭＳ Ｐゴシック" panose="020B0600070205080204" pitchFamily="34" charset="-128"/>
              </a:rPr>
              <a:t>t usually depends on the scale of orders for example slower at Christmas as they have a lot more orders to fulfil.</a:t>
            </a:r>
          </a:p>
          <a:p>
            <a:r>
              <a:rPr lang="en-IE" altLang="en-US" sz="2800">
                <a:ea typeface="ＭＳ Ｐゴシック" panose="020B0600070205080204" pitchFamily="34" charset="-128"/>
              </a:rPr>
              <a:t>H</a:t>
            </a:r>
            <a:r>
              <a:rPr lang="en-GB" altLang="en-US" sz="2800">
                <a:ea typeface="ＭＳ Ｐゴシック" panose="020B0600070205080204" pitchFamily="34" charset="-128"/>
              </a:rPr>
              <a:t>owever on normal days they try to have the product to the customer with 5 days.</a:t>
            </a:r>
          </a:p>
          <a:p>
            <a:r>
              <a:rPr lang="en-IE" altLang="en-US" sz="2800">
                <a:ea typeface="ＭＳ Ｐゴシック" panose="020B0600070205080204" pitchFamily="34" charset="-128"/>
              </a:rPr>
              <a:t>A</a:t>
            </a:r>
            <a:r>
              <a:rPr lang="en-GB" altLang="en-US" sz="2800">
                <a:ea typeface="ＭＳ Ｐゴシック" panose="020B0600070205080204" pitchFamily="34" charset="-128"/>
              </a:rPr>
              <a:t>t sales periods they organise more couriers and an post collection to try maintain the five days.</a:t>
            </a:r>
            <a:endParaRPr lang="en-IE" altLang="en-US" sz="2800">
              <a:ea typeface="ＭＳ Ｐゴシック" panose="020B0600070205080204" pitchFamily="34" charset="-128"/>
            </a:endParaRPr>
          </a:p>
        </p:txBody>
      </p:sp>
    </p:spTree>
    <p:extLst>
      <p:ext uri="{BB962C8B-B14F-4D97-AF65-F5344CB8AC3E}">
        <p14:creationId xmlns:p14="http://schemas.microsoft.com/office/powerpoint/2010/main" val="1789888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53CED98A-82C9-40B5-BCE9-8BCE2DD73A2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GB" altLang="en-US">
              <a:ea typeface="ＭＳ Ｐゴシック" panose="020B0600070205080204" pitchFamily="34" charset="-128"/>
            </a:endParaRPr>
          </a:p>
        </p:txBody>
      </p:sp>
      <p:sp>
        <p:nvSpPr>
          <p:cNvPr id="22531" name="Content Placeholder 2">
            <a:extLst>
              <a:ext uri="{FF2B5EF4-FFF2-40B4-BE49-F238E27FC236}">
                <a16:creationId xmlns:a16="http://schemas.microsoft.com/office/drawing/2014/main" xmlns="" id="{976497E4-9F0C-4304-B3D6-6CC512EDA7E2}"/>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800">
                <a:ea typeface="ＭＳ Ｐゴシック" panose="020B0600070205080204" pitchFamily="34" charset="-128"/>
              </a:rPr>
              <a:t>Tracking is provided by an Post and DHL for all orders.</a:t>
            </a:r>
          </a:p>
          <a:p>
            <a:r>
              <a:rPr lang="en-IE" altLang="en-US" sz="2800">
                <a:ea typeface="ＭＳ Ｐゴシック" panose="020B0600070205080204" pitchFamily="34" charset="-128"/>
              </a:rPr>
              <a:t>From what I can find there are no vehicle records available for public view.</a:t>
            </a:r>
          </a:p>
          <a:p>
            <a:r>
              <a:rPr lang="en-IE" altLang="en-US" sz="2800">
                <a:ea typeface="ＭＳ Ｐゴシック" panose="020B0600070205080204" pitchFamily="34" charset="-128"/>
              </a:rPr>
              <a:t>The IT Maintenance is very good in Brown Thomas as the website is often updated for all the latest offers</a:t>
            </a:r>
          </a:p>
          <a:p>
            <a:endParaRPr lang="en-GB" altLang="en-US">
              <a:ea typeface="ＭＳ Ｐゴシック" panose="020B0600070205080204" pitchFamily="34" charset="-128"/>
            </a:endParaRPr>
          </a:p>
        </p:txBody>
      </p:sp>
    </p:spTree>
    <p:extLst>
      <p:ext uri="{BB962C8B-B14F-4D97-AF65-F5344CB8AC3E}">
        <p14:creationId xmlns:p14="http://schemas.microsoft.com/office/powerpoint/2010/main" val="2835736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Introduction </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207855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372ED1E1-E5C1-4BA5-BEB4-4484CDCBD9F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GB" altLang="en-US">
              <a:ea typeface="ＭＳ Ｐゴシック" panose="020B0600070205080204" pitchFamily="34" charset="-128"/>
            </a:endParaRPr>
          </a:p>
        </p:txBody>
      </p:sp>
      <p:sp>
        <p:nvSpPr>
          <p:cNvPr id="23555" name="Content Placeholder 2">
            <a:extLst>
              <a:ext uri="{FF2B5EF4-FFF2-40B4-BE49-F238E27FC236}">
                <a16:creationId xmlns:a16="http://schemas.microsoft.com/office/drawing/2014/main" xmlns="" id="{DC8B02B8-31D2-4C1C-975C-E2D7D96A8159}"/>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dirty="0">
                <a:ea typeface="ＭＳ Ｐゴシック" panose="020B0600070205080204" pitchFamily="34" charset="-128"/>
              </a:rPr>
              <a:t>Brown Thomas may have legal issues due to false advertising </a:t>
            </a:r>
          </a:p>
          <a:p>
            <a:r>
              <a:rPr lang="en-IE" altLang="en-US" dirty="0">
                <a:ea typeface="ＭＳ Ｐゴシック" panose="020B0600070205080204" pitchFamily="34" charset="-128"/>
              </a:rPr>
              <a:t>Brown Thomas are good at handling key problems as they use high rated services for distribution companies such as DHL have a 38% of the global market. According to (</a:t>
            </a:r>
            <a:r>
              <a:rPr lang="en-GB" b="1" dirty="0"/>
              <a:t>Couriers and local delivery service providers' global market share in 2017,Statista.com,22500 sources)</a:t>
            </a:r>
            <a:endParaRPr lang="en-GB" dirty="0"/>
          </a:p>
          <a:p>
            <a:endParaRPr lang="en-IE" altLang="en-US" dirty="0">
              <a:ea typeface="ＭＳ Ｐゴシック" panose="020B0600070205080204" pitchFamily="34" charset="-128"/>
            </a:endParaRPr>
          </a:p>
          <a:p>
            <a:r>
              <a:rPr lang="en-IE" altLang="en-US" dirty="0">
                <a:ea typeface="ＭＳ Ｐゴシック" panose="020B0600070205080204" pitchFamily="34" charset="-128"/>
              </a:rPr>
              <a:t>As such they have mastered the issues of congestion and customer congestion.</a:t>
            </a:r>
          </a:p>
        </p:txBody>
      </p:sp>
    </p:spTree>
    <p:extLst>
      <p:ext uri="{BB962C8B-B14F-4D97-AF65-F5344CB8AC3E}">
        <p14:creationId xmlns:p14="http://schemas.microsoft.com/office/powerpoint/2010/main" val="1465706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Enda </a:t>
            </a:r>
            <a:r>
              <a:rPr lang="en-IE" dirty="0" err="1" smtClean="0"/>
              <a:t>Linehan</a:t>
            </a:r>
            <a:endParaRPr lang="en-IE" dirty="0"/>
          </a:p>
        </p:txBody>
      </p:sp>
      <p:sp>
        <p:nvSpPr>
          <p:cNvPr id="3" name="Content Placeholder 2"/>
          <p:cNvSpPr>
            <a:spLocks noGrp="1"/>
          </p:cNvSpPr>
          <p:nvPr>
            <p:ph idx="1"/>
          </p:nvPr>
        </p:nvSpPr>
        <p:spPr/>
        <p:txBody>
          <a:bodyPr/>
          <a:lstStyle/>
          <a:p>
            <a:r>
              <a:rPr lang="en-IE" dirty="0"/>
              <a:t>All information was received through Vinay Kumar due to his interview he conducted with Multi channel online Manager in Brown Thomas.</a:t>
            </a:r>
          </a:p>
        </p:txBody>
      </p:sp>
    </p:spTree>
    <p:extLst>
      <p:ext uri="{BB962C8B-B14F-4D97-AF65-F5344CB8AC3E}">
        <p14:creationId xmlns:p14="http://schemas.microsoft.com/office/powerpoint/2010/main" val="684003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it developments"/>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5300"/>
                    </a14:imgEffect>
                  </a14:imgLayer>
                </a14:imgProps>
              </a:ext>
              <a:ext uri="{28A0092B-C50C-407E-A947-70E740481C1C}">
                <a14:useLocalDpi xmlns:a14="http://schemas.microsoft.com/office/drawing/2010/main" val="0"/>
              </a:ext>
            </a:extLst>
          </a:blip>
          <a:srcRect l="18379" t="-2793" r="-128" b="559"/>
          <a:stretch/>
        </p:blipFill>
        <p:spPr bwMode="auto">
          <a:xfrm>
            <a:off x="6985514" y="1895475"/>
            <a:ext cx="4656849" cy="2667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396324" y="308358"/>
            <a:ext cx="13117996" cy="1293028"/>
          </a:xfrm>
        </p:spPr>
        <p:txBody>
          <a:bodyPr>
            <a:noAutofit/>
          </a:bodyPr>
          <a:lstStyle/>
          <a:p>
            <a:pPr algn="ctr"/>
            <a:r>
              <a:rPr lang="en-IE" sz="2000" b="1" dirty="0">
                <a:solidFill>
                  <a:schemeClr val="tx1"/>
                </a:solidFill>
                <a:effectLst>
                  <a:outerShdw blurRad="38100" dist="38100" dir="2700000" algn="tl">
                    <a:srgbClr val="000000">
                      <a:alpha val="43137"/>
                    </a:srgbClr>
                  </a:outerShdw>
                </a:effectLst>
              </a:rPr>
              <a:t>Competitive Strengths to be achieved within SCM because of I.T. developments</a:t>
            </a:r>
            <a:br>
              <a:rPr lang="en-IE" sz="2000" b="1" dirty="0">
                <a:solidFill>
                  <a:schemeClr val="tx1"/>
                </a:solidFill>
                <a:effectLst>
                  <a:outerShdw blurRad="38100" dist="38100" dir="2700000" algn="tl">
                    <a:srgbClr val="000000">
                      <a:alpha val="43137"/>
                    </a:srgbClr>
                  </a:outerShdw>
                </a:effectLst>
              </a:rPr>
            </a:br>
            <a:r>
              <a:rPr lang="en-IE" sz="2000" b="1" dirty="0">
                <a:solidFill>
                  <a:schemeClr val="tx1"/>
                </a:solidFill>
                <a:effectLst>
                  <a:outerShdw blurRad="38100" dist="38100" dir="2700000" algn="tl">
                    <a:srgbClr val="000000">
                      <a:alpha val="43137"/>
                    </a:srgbClr>
                  </a:outerShdw>
                </a:effectLst>
              </a:rPr>
              <a:t/>
            </a:r>
            <a:br>
              <a:rPr lang="en-IE" sz="2000" b="1" dirty="0">
                <a:solidFill>
                  <a:schemeClr val="tx1"/>
                </a:solidFill>
                <a:effectLst>
                  <a:outerShdw blurRad="38100" dist="38100" dir="2700000" algn="tl">
                    <a:srgbClr val="000000">
                      <a:alpha val="43137"/>
                    </a:srgbClr>
                  </a:outerShdw>
                </a:effectLst>
              </a:rPr>
            </a:br>
            <a:endParaRPr lang="en-IE" sz="2000" b="1" dirty="0">
              <a:solidFill>
                <a:schemeClr val="tx1"/>
              </a:solidFill>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xmlns="" id="{35CBC264-015C-47E8-990B-F5B81401E374}"/>
              </a:ext>
            </a:extLst>
          </p:cNvPr>
          <p:cNvSpPr txBox="1">
            <a:spLocks/>
          </p:cNvSpPr>
          <p:nvPr/>
        </p:nvSpPr>
        <p:spPr>
          <a:xfrm>
            <a:off x="161924" y="954872"/>
            <a:ext cx="6524626" cy="59031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IE" b="1" dirty="0">
                <a:effectLst>
                  <a:outerShdw blurRad="38100" dist="38100" dir="2700000" algn="tl">
                    <a:srgbClr val="000000">
                      <a:alpha val="43137"/>
                    </a:srgbClr>
                  </a:outerShdw>
                </a:effectLst>
              </a:rPr>
              <a:t>I.T. Infrastructure</a:t>
            </a:r>
          </a:p>
          <a:p>
            <a:pPr lvl="1">
              <a:buFont typeface="Wingdings" panose="05000000000000000000" pitchFamily="2" charset="2"/>
              <a:buChar char="§"/>
            </a:pPr>
            <a:r>
              <a:rPr lang="en-IE" dirty="0">
                <a:solidFill>
                  <a:srgbClr val="FF0000"/>
                </a:solidFill>
              </a:rPr>
              <a:t>DVL</a:t>
            </a:r>
            <a:r>
              <a:rPr lang="en-IE" dirty="0">
                <a:solidFill>
                  <a:schemeClr val="bg1"/>
                </a:solidFill>
              </a:rPr>
              <a:t> </a:t>
            </a:r>
            <a:r>
              <a:rPr lang="en-IE" dirty="0"/>
              <a:t>lack of infrastructure to meet </a:t>
            </a:r>
            <a:r>
              <a:rPr lang="en-IE" dirty="0" smtClean="0"/>
              <a:t>demand, out dated software and hardware, decreased efficiency and costly errors made. </a:t>
            </a:r>
            <a:r>
              <a:rPr lang="en-IE" sz="1300" b="1" dirty="0" smtClean="0"/>
              <a:t>(1) </a:t>
            </a:r>
            <a:r>
              <a:rPr lang="en-IE" dirty="0" smtClean="0"/>
              <a:t>Without developments in IT DVL cannot take advantage of the demand for their service(improve efficiency and invoicing clients). </a:t>
            </a:r>
            <a:r>
              <a:rPr lang="en-IE" sz="1300" b="1" dirty="0" smtClean="0"/>
              <a:t>(2)</a:t>
            </a:r>
            <a:endParaRPr lang="en-IE" sz="1300" b="1" dirty="0"/>
          </a:p>
          <a:p>
            <a:pPr lvl="1">
              <a:buFont typeface="Wingdings" panose="05000000000000000000" pitchFamily="2" charset="2"/>
              <a:buChar char="§"/>
            </a:pPr>
            <a:r>
              <a:rPr lang="en-IE" dirty="0">
                <a:solidFill>
                  <a:srgbClr val="FF0000"/>
                </a:solidFill>
              </a:rPr>
              <a:t>Brown Thomas </a:t>
            </a:r>
            <a:r>
              <a:rPr lang="en-IE" dirty="0"/>
              <a:t>adequate IT infrastructure to meet </a:t>
            </a:r>
            <a:r>
              <a:rPr lang="en-IE" dirty="0" smtClean="0"/>
              <a:t>demand. High end technology used. Limits error with barcode scanning &amp; C.S support. </a:t>
            </a:r>
            <a:r>
              <a:rPr lang="en-IE" sz="1300" b="1" dirty="0" smtClean="0"/>
              <a:t>(1)</a:t>
            </a:r>
            <a:endParaRPr lang="en-IE" sz="1300" b="1" dirty="0" smtClean="0">
              <a:solidFill>
                <a:schemeClr val="bg1"/>
              </a:solidFill>
            </a:endParaRPr>
          </a:p>
          <a:p>
            <a:pPr>
              <a:buFont typeface="Wingdings" panose="05000000000000000000" pitchFamily="2" charset="2"/>
              <a:buChar char="q"/>
            </a:pPr>
            <a:r>
              <a:rPr lang="en-IE" b="1" dirty="0" smtClean="0">
                <a:effectLst>
                  <a:outerShdw blurRad="38100" dist="38100" dir="2700000" algn="tl">
                    <a:srgbClr val="000000">
                      <a:alpha val="43137"/>
                    </a:srgbClr>
                  </a:outerShdw>
                </a:effectLst>
              </a:rPr>
              <a:t>Order Fulfilment and Transparency</a:t>
            </a:r>
          </a:p>
          <a:p>
            <a:pPr lvl="1">
              <a:buFont typeface="Wingdings" panose="05000000000000000000" pitchFamily="2" charset="2"/>
              <a:buChar char="§"/>
            </a:pPr>
            <a:r>
              <a:rPr lang="en-IE" dirty="0" smtClean="0">
                <a:solidFill>
                  <a:srgbClr val="FF0000"/>
                </a:solidFill>
              </a:rPr>
              <a:t>DVL</a:t>
            </a:r>
            <a:r>
              <a:rPr lang="en-IE" dirty="0" smtClean="0">
                <a:solidFill>
                  <a:schemeClr val="bg1"/>
                </a:solidFill>
              </a:rPr>
              <a:t> </a:t>
            </a:r>
            <a:r>
              <a:rPr lang="en-IE" dirty="0" smtClean="0"/>
              <a:t>inadequate tracking of products, </a:t>
            </a:r>
            <a:r>
              <a:rPr lang="en-IE" dirty="0"/>
              <a:t>lack </a:t>
            </a:r>
            <a:r>
              <a:rPr lang="en-IE" dirty="0" smtClean="0"/>
              <a:t>of transparency and channels of communication with clients and hauliers impacting customer satisfaction. </a:t>
            </a:r>
            <a:r>
              <a:rPr lang="en-IE" sz="1300" b="1" dirty="0" smtClean="0"/>
              <a:t>(3) </a:t>
            </a:r>
            <a:r>
              <a:rPr lang="en-IE" dirty="0" smtClean="0"/>
              <a:t>Lost 3 clients in 2 months, new system can improve the situation </a:t>
            </a:r>
            <a:r>
              <a:rPr lang="en-IE" sz="1300" b="1" dirty="0" smtClean="0"/>
              <a:t>(4) </a:t>
            </a:r>
            <a:endParaRPr lang="en-IE" sz="1300" b="1" dirty="0"/>
          </a:p>
          <a:p>
            <a:pPr marL="457200" lvl="1" indent="0">
              <a:buFont typeface="Arial" panose="020B0604020202020204" pitchFamily="34" charset="0"/>
              <a:buNone/>
            </a:pPr>
            <a:endParaRPr lang="en-IE" dirty="0">
              <a:solidFill>
                <a:schemeClr val="bg1"/>
              </a:solidFill>
            </a:endParaRPr>
          </a:p>
          <a:p>
            <a:pPr lvl="1">
              <a:buFont typeface="Wingdings" panose="05000000000000000000" pitchFamily="2" charset="2"/>
              <a:buChar char="§"/>
            </a:pPr>
            <a:r>
              <a:rPr lang="en-IE" dirty="0">
                <a:solidFill>
                  <a:srgbClr val="FF0000"/>
                </a:solidFill>
              </a:rPr>
              <a:t>Brown </a:t>
            </a:r>
            <a:r>
              <a:rPr lang="en-IE" dirty="0" smtClean="0">
                <a:solidFill>
                  <a:srgbClr val="FF0000"/>
                </a:solidFill>
              </a:rPr>
              <a:t>Thomas </a:t>
            </a:r>
            <a:r>
              <a:rPr lang="en-IE" dirty="0" smtClean="0"/>
              <a:t>use their carriers to provide all tracking information with integrated systems as well as keeping customers informed about when their order is picked and when it has been dispatched from the store/warehouse</a:t>
            </a:r>
            <a:r>
              <a:rPr lang="en-IE" dirty="0" smtClean="0"/>
              <a:t>.</a:t>
            </a:r>
            <a:endParaRPr lang="en-IE" dirty="0" smtClean="0"/>
          </a:p>
          <a:p>
            <a:pPr marL="457200" lvl="1" indent="0">
              <a:buNone/>
            </a:pPr>
            <a:endParaRPr lang="en-IE" dirty="0" smtClean="0"/>
          </a:p>
          <a:p>
            <a:pPr>
              <a:buFont typeface="Wingdings" panose="05000000000000000000" pitchFamily="2" charset="2"/>
              <a:buChar char="q"/>
            </a:pPr>
            <a:r>
              <a:rPr lang="en-IE" b="1" dirty="0">
                <a:effectLst>
                  <a:outerShdw blurRad="38100" dist="38100" dir="2700000" algn="tl">
                    <a:srgbClr val="000000">
                      <a:alpha val="43137"/>
                    </a:srgbClr>
                  </a:outerShdw>
                </a:effectLst>
              </a:rPr>
              <a:t>Investment</a:t>
            </a:r>
          </a:p>
          <a:p>
            <a:pPr lvl="1">
              <a:buFont typeface="Wingdings" panose="05000000000000000000" pitchFamily="2" charset="2"/>
              <a:buChar char="§"/>
            </a:pPr>
            <a:r>
              <a:rPr lang="en-IE" dirty="0">
                <a:solidFill>
                  <a:srgbClr val="FF0000"/>
                </a:solidFill>
              </a:rPr>
              <a:t>DVL</a:t>
            </a:r>
            <a:r>
              <a:rPr lang="en-IE" dirty="0">
                <a:solidFill>
                  <a:schemeClr val="bg1"/>
                </a:solidFill>
              </a:rPr>
              <a:t> </a:t>
            </a:r>
            <a:r>
              <a:rPr lang="en-IE" dirty="0"/>
              <a:t>lack of investment </a:t>
            </a:r>
            <a:r>
              <a:rPr lang="en-IE" dirty="0" smtClean="0"/>
              <a:t>made in IT since opening of the business. I</a:t>
            </a:r>
            <a:r>
              <a:rPr lang="en-US" dirty="0" smtClean="0"/>
              <a:t>n </a:t>
            </a:r>
            <a:r>
              <a:rPr lang="en-US" dirty="0"/>
              <a:t>the process of  obtaining new </a:t>
            </a:r>
            <a:r>
              <a:rPr lang="en-US" dirty="0" smtClean="0"/>
              <a:t>software </a:t>
            </a:r>
            <a:r>
              <a:rPr lang="en-US" sz="1300" b="1" dirty="0" smtClean="0"/>
              <a:t>(5) </a:t>
            </a:r>
            <a:r>
              <a:rPr lang="en-US" dirty="0"/>
              <a:t>which will limit human error and common </a:t>
            </a:r>
            <a:r>
              <a:rPr lang="en-US" dirty="0" smtClean="0"/>
              <a:t>mistakes as well as new hardware (</a:t>
            </a:r>
            <a:r>
              <a:rPr lang="en-US" dirty="0" err="1" smtClean="0"/>
              <a:t>Azyra</a:t>
            </a:r>
            <a:r>
              <a:rPr lang="en-US" dirty="0" smtClean="0"/>
              <a:t> logistics system).</a:t>
            </a:r>
            <a:r>
              <a:rPr lang="en-US" sz="1300" b="1" dirty="0" smtClean="0"/>
              <a:t>(6)</a:t>
            </a:r>
            <a:endParaRPr lang="en-IE" sz="1300" b="1" dirty="0"/>
          </a:p>
          <a:p>
            <a:pPr marL="457200" lvl="1" indent="0">
              <a:buNone/>
            </a:pPr>
            <a:endParaRPr lang="en-IE" dirty="0"/>
          </a:p>
          <a:p>
            <a:pPr lvl="1">
              <a:buFont typeface="Wingdings" panose="05000000000000000000" pitchFamily="2" charset="2"/>
              <a:buChar char="§"/>
            </a:pPr>
            <a:r>
              <a:rPr lang="en-IE" dirty="0">
                <a:solidFill>
                  <a:srgbClr val="FF0000"/>
                </a:solidFill>
              </a:rPr>
              <a:t>Brown Thomas </a:t>
            </a:r>
            <a:r>
              <a:rPr lang="en-IE" dirty="0"/>
              <a:t>continuous investment to meet consumer demand and enhance </a:t>
            </a:r>
            <a:r>
              <a:rPr lang="en-IE" dirty="0" smtClean="0"/>
              <a:t>satisfaction and improve financial position(€25m). </a:t>
            </a:r>
            <a:r>
              <a:rPr lang="en-IE" sz="1300" b="1" dirty="0" smtClean="0"/>
              <a:t>(2)</a:t>
            </a:r>
            <a:endParaRPr lang="en-IE" sz="1300" b="1" dirty="0"/>
          </a:p>
          <a:p>
            <a:pPr marL="457200" lvl="1" indent="0">
              <a:buNone/>
            </a:pPr>
            <a:endParaRPr lang="en-IE" dirty="0">
              <a:solidFill>
                <a:schemeClr val="bg1"/>
              </a:solidFill>
            </a:endParaRPr>
          </a:p>
          <a:p>
            <a:pPr>
              <a:buFont typeface="Wingdings" panose="05000000000000000000" pitchFamily="2" charset="2"/>
              <a:buChar char="q"/>
            </a:pPr>
            <a:r>
              <a:rPr lang="en-IE" b="1" dirty="0">
                <a:effectLst>
                  <a:outerShdw blurRad="38100" dist="38100" dir="2700000" algn="tl">
                    <a:srgbClr val="000000">
                      <a:alpha val="43137"/>
                    </a:srgbClr>
                  </a:outerShdw>
                </a:effectLst>
              </a:rPr>
              <a:t>Limitations addressed</a:t>
            </a:r>
          </a:p>
          <a:p>
            <a:pPr lvl="1">
              <a:buFont typeface="Wingdings" panose="05000000000000000000" pitchFamily="2" charset="2"/>
              <a:buChar char="§"/>
            </a:pPr>
            <a:r>
              <a:rPr lang="en-IE" dirty="0">
                <a:solidFill>
                  <a:srgbClr val="FF0000"/>
                </a:solidFill>
              </a:rPr>
              <a:t>DVL</a:t>
            </a:r>
            <a:r>
              <a:rPr lang="en-IE" dirty="0">
                <a:solidFill>
                  <a:schemeClr val="bg1"/>
                </a:solidFill>
              </a:rPr>
              <a:t> </a:t>
            </a:r>
            <a:r>
              <a:rPr lang="en-IE" dirty="0"/>
              <a:t>allow stock to gather in separate </a:t>
            </a:r>
            <a:r>
              <a:rPr lang="en-IE" dirty="0" smtClean="0"/>
              <a:t>warehouse that is not at full capacity. Currently looking to lease a new premises with a client </a:t>
            </a:r>
            <a:r>
              <a:rPr lang="en-IE" sz="1300" b="1" dirty="0" smtClean="0"/>
              <a:t>(7)  </a:t>
            </a:r>
            <a:r>
              <a:rPr lang="en-IE" dirty="0" smtClean="0"/>
              <a:t>nearby(Warehouse/office space available next door) </a:t>
            </a:r>
            <a:r>
              <a:rPr lang="en-IE" sz="1400" b="1" dirty="0" smtClean="0"/>
              <a:t>(8)</a:t>
            </a:r>
            <a:endParaRPr lang="en-IE" sz="1400" b="1" dirty="0"/>
          </a:p>
          <a:p>
            <a:pPr marL="457200" lvl="1" indent="0">
              <a:buNone/>
            </a:pPr>
            <a:endParaRPr lang="en-IE" dirty="0">
              <a:solidFill>
                <a:schemeClr val="bg1"/>
              </a:solidFill>
            </a:endParaRPr>
          </a:p>
          <a:p>
            <a:pPr lvl="1">
              <a:buFont typeface="Wingdings" panose="05000000000000000000" pitchFamily="2" charset="2"/>
              <a:buChar char="§"/>
            </a:pPr>
            <a:r>
              <a:rPr lang="en-IE" dirty="0">
                <a:solidFill>
                  <a:srgbClr val="FF0000"/>
                </a:solidFill>
              </a:rPr>
              <a:t>Brown Thomas </a:t>
            </a:r>
            <a:r>
              <a:rPr lang="en-IE" dirty="0"/>
              <a:t>external warehouse specifically for online order processing and </a:t>
            </a:r>
            <a:r>
              <a:rPr lang="en-IE" dirty="0" smtClean="0"/>
              <a:t>fulfilment </a:t>
            </a:r>
            <a:r>
              <a:rPr lang="en-IE" sz="1300" b="1" dirty="0" smtClean="0"/>
              <a:t>(3) </a:t>
            </a:r>
            <a:endParaRPr lang="en-IE" sz="1300" b="1" dirty="0"/>
          </a:p>
          <a:p>
            <a:pPr marL="457200" lvl="1" indent="0">
              <a:buNone/>
            </a:pPr>
            <a:r>
              <a:rPr lang="en-IE" dirty="0" smtClean="0">
                <a:solidFill>
                  <a:srgbClr val="FF0000"/>
                </a:solidFill>
              </a:rPr>
              <a:t> </a:t>
            </a:r>
            <a:r>
              <a:rPr lang="en-IE" dirty="0">
                <a:solidFill>
                  <a:schemeClr val="bg1"/>
                </a:solidFill>
              </a:rPr>
              <a:t>completely transparent, customer consistently updated (Order updates)</a:t>
            </a:r>
          </a:p>
        </p:txBody>
      </p:sp>
    </p:spTree>
    <p:extLst>
      <p:ext uri="{BB962C8B-B14F-4D97-AF65-F5344CB8AC3E}">
        <p14:creationId xmlns:p14="http://schemas.microsoft.com/office/powerpoint/2010/main" val="458821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5563"/>
            <a:ext cx="8596668" cy="720436"/>
          </a:xfrm>
        </p:spPr>
        <p:txBody>
          <a:bodyPr>
            <a:noAutofit/>
          </a:bodyPr>
          <a:lstStyle/>
          <a:p>
            <a:pPr algn="ctr"/>
            <a:r>
              <a:rPr lang="en-IE" sz="2400" b="1" u="sng" dirty="0" err="1" smtClean="0"/>
              <a:t>Competetive</a:t>
            </a:r>
            <a:r>
              <a:rPr lang="en-IE" sz="2400" b="1" u="sng" dirty="0" smtClean="0"/>
              <a:t> Strengths with IT developments </a:t>
            </a:r>
            <a:r>
              <a:rPr lang="en-IE" sz="2400" b="1" u="sng" dirty="0"/>
              <a:t>References </a:t>
            </a:r>
            <a:r>
              <a:rPr lang="en-IE" sz="2400" b="1" u="sng" dirty="0" smtClean="0"/>
              <a:t> </a:t>
            </a:r>
            <a:r>
              <a:rPr lang="en-IE" sz="2400" b="1" u="sng" dirty="0">
                <a:solidFill>
                  <a:schemeClr val="tx1"/>
                </a:solidFill>
              </a:rPr>
              <a:t>Vinay </a:t>
            </a:r>
            <a:r>
              <a:rPr lang="en-IE" sz="2400" b="1" u="sng" dirty="0" smtClean="0">
                <a:solidFill>
                  <a:schemeClr val="tx1"/>
                </a:solidFill>
              </a:rPr>
              <a:t>Kumar (DVL)  and Niall Murphy (BT) </a:t>
            </a:r>
            <a:endParaRPr lang="en-IE" sz="2400" b="1" u="sng" dirty="0">
              <a:solidFill>
                <a:schemeClr val="tx1"/>
              </a:solidFill>
            </a:endParaRPr>
          </a:p>
        </p:txBody>
      </p:sp>
      <p:sp>
        <p:nvSpPr>
          <p:cNvPr id="3" name="Content Placeholder 2"/>
          <p:cNvSpPr>
            <a:spLocks noGrp="1"/>
          </p:cNvSpPr>
          <p:nvPr>
            <p:ph sz="half" idx="1"/>
          </p:nvPr>
        </p:nvSpPr>
        <p:spPr>
          <a:xfrm>
            <a:off x="791633" y="1973860"/>
            <a:ext cx="4184035" cy="4667085"/>
          </a:xfrm>
          <a:ln>
            <a:solidFill>
              <a:schemeClr val="tx1"/>
            </a:solidFill>
          </a:ln>
        </p:spPr>
        <p:txBody>
          <a:bodyPr>
            <a:normAutofit fontScale="92500" lnSpcReduction="20000"/>
          </a:bodyPr>
          <a:lstStyle/>
          <a:p>
            <a:pPr>
              <a:buFont typeface="Wingdings" panose="05000000000000000000" pitchFamily="2" charset="2"/>
              <a:buChar char="q"/>
            </a:pPr>
            <a:r>
              <a:rPr lang="en-IE" sz="1200" b="1" i="1" u="sng" dirty="0" smtClean="0"/>
              <a:t>I.T Infrastructure </a:t>
            </a:r>
          </a:p>
          <a:p>
            <a:pPr lvl="1">
              <a:buFont typeface="Wingdings" panose="05000000000000000000" pitchFamily="2" charset="2"/>
              <a:buChar char="Ø"/>
            </a:pPr>
            <a:r>
              <a:rPr lang="en-IE" sz="1100" dirty="0" smtClean="0">
                <a:sym typeface="Wingdings" panose="05000000000000000000" pitchFamily="2" charset="2"/>
              </a:rPr>
              <a:t>1 </a:t>
            </a:r>
            <a:r>
              <a:rPr lang="en-US" sz="1100" dirty="0" smtClean="0">
                <a:sym typeface="Wingdings" panose="05000000000000000000" pitchFamily="2" charset="2"/>
              </a:rPr>
              <a:t>Interview with Liam </a:t>
            </a:r>
            <a:r>
              <a:rPr lang="en-US" sz="1100" dirty="0" err="1" smtClean="0">
                <a:sym typeface="Wingdings" panose="05000000000000000000" pitchFamily="2" charset="2"/>
              </a:rPr>
              <a:t>Meaney</a:t>
            </a:r>
            <a:r>
              <a:rPr lang="en-US" sz="1100" dirty="0" smtClean="0">
                <a:sym typeface="Wingdings" panose="05000000000000000000" pitchFamily="2" charset="2"/>
              </a:rPr>
              <a:t>, Chairman on  25</a:t>
            </a:r>
            <a:r>
              <a:rPr lang="en-US" sz="1100" baseline="30000" dirty="0" smtClean="0">
                <a:sym typeface="Wingdings" panose="05000000000000000000" pitchFamily="2" charset="2"/>
              </a:rPr>
              <a:t>th</a:t>
            </a:r>
            <a:r>
              <a:rPr lang="en-US" sz="1100" dirty="0" smtClean="0">
                <a:sym typeface="Wingdings" panose="05000000000000000000" pitchFamily="2" charset="2"/>
              </a:rPr>
              <a:t>  October 2018</a:t>
            </a:r>
            <a:r>
              <a:rPr lang="en-US" sz="1400" dirty="0" smtClean="0">
                <a:sym typeface="Wingdings" panose="05000000000000000000" pitchFamily="2" charset="2"/>
              </a:rPr>
              <a:t>.</a:t>
            </a:r>
          </a:p>
          <a:p>
            <a:pPr lvl="1">
              <a:buFont typeface="Wingdings" panose="05000000000000000000" pitchFamily="2" charset="2"/>
              <a:buChar char="Ø"/>
            </a:pPr>
            <a:r>
              <a:rPr lang="en-IE" sz="1100" dirty="0" smtClean="0"/>
              <a:t>2</a:t>
            </a:r>
            <a:r>
              <a:rPr lang="en-IE" sz="1100" dirty="0" smtClean="0">
                <a:sym typeface="Wingdings" panose="05000000000000000000" pitchFamily="2" charset="2"/>
              </a:rPr>
              <a:t> </a:t>
            </a:r>
            <a:r>
              <a:rPr lang="en-IE" sz="1100" dirty="0" err="1" smtClean="0">
                <a:sym typeface="Wingdings" panose="05000000000000000000" pitchFamily="2" charset="2"/>
              </a:rPr>
              <a:t>Doran.E</a:t>
            </a:r>
            <a:r>
              <a:rPr lang="en-IE" sz="1100" dirty="0">
                <a:sym typeface="Wingdings" panose="05000000000000000000" pitchFamily="2" charset="2"/>
              </a:rPr>
              <a:t>, 2018, SCM Introduction: Importance of </a:t>
            </a:r>
            <a:r>
              <a:rPr lang="en-IE" sz="1100" dirty="0" smtClean="0">
                <a:sym typeface="Wingdings" panose="05000000000000000000" pitchFamily="2" charset="2"/>
              </a:rPr>
              <a:t> SCM- </a:t>
            </a:r>
            <a:r>
              <a:rPr lang="en-IE" sz="1100" dirty="0">
                <a:sym typeface="Wingdings" panose="05000000000000000000" pitchFamily="2" charset="2"/>
              </a:rPr>
              <a:t>Improve Financial Position, Lecture </a:t>
            </a:r>
            <a:r>
              <a:rPr lang="en-IE" sz="1100" dirty="0" smtClean="0">
                <a:sym typeface="Wingdings" panose="05000000000000000000" pitchFamily="2" charset="2"/>
              </a:rPr>
              <a:t>slides, </a:t>
            </a:r>
            <a:r>
              <a:rPr lang="en-IE" sz="1100" dirty="0">
                <a:sym typeface="Wingdings" panose="05000000000000000000" pitchFamily="2" charset="2"/>
              </a:rPr>
              <a:t>Dublin Institute of Technology</a:t>
            </a:r>
            <a:endParaRPr lang="en-IE" sz="1100" dirty="0" smtClean="0"/>
          </a:p>
          <a:p>
            <a:pPr>
              <a:buFont typeface="Wingdings" panose="05000000000000000000" pitchFamily="2" charset="2"/>
              <a:buChar char="q"/>
            </a:pPr>
            <a:r>
              <a:rPr lang="en-IE" sz="1200" b="1" i="1" u="sng" dirty="0" smtClean="0"/>
              <a:t>Order fulfilment and Transparency</a:t>
            </a:r>
          </a:p>
          <a:p>
            <a:pPr lvl="1">
              <a:buFont typeface="Wingdings" panose="05000000000000000000" pitchFamily="2" charset="2"/>
              <a:buChar char="Ø"/>
            </a:pPr>
            <a:r>
              <a:rPr lang="en-IE" sz="1100" dirty="0" smtClean="0"/>
              <a:t>3</a:t>
            </a:r>
            <a:r>
              <a:rPr lang="en-IE" sz="1100" dirty="0" smtClean="0">
                <a:sym typeface="Wingdings" panose="05000000000000000000" pitchFamily="2" charset="2"/>
              </a:rPr>
              <a:t> </a:t>
            </a:r>
            <a:r>
              <a:rPr lang="en-US" sz="1100" dirty="0" smtClean="0"/>
              <a:t>Interview </a:t>
            </a:r>
            <a:r>
              <a:rPr lang="en-US" sz="1100" dirty="0"/>
              <a:t>with Mark Lambe, Managing Director/Operations Manger on  </a:t>
            </a:r>
            <a:r>
              <a:rPr lang="en-US" sz="1100" dirty="0" smtClean="0"/>
              <a:t>26</a:t>
            </a:r>
            <a:r>
              <a:rPr lang="en-US" sz="1100" baseline="30000" dirty="0" smtClean="0"/>
              <a:t>th</a:t>
            </a:r>
            <a:r>
              <a:rPr lang="en-US" sz="1100" dirty="0" smtClean="0"/>
              <a:t>  </a:t>
            </a:r>
            <a:r>
              <a:rPr lang="en-US" sz="1100" dirty="0"/>
              <a:t>October 2018.</a:t>
            </a:r>
          </a:p>
          <a:p>
            <a:pPr lvl="1">
              <a:buFont typeface="Wingdings" panose="05000000000000000000" pitchFamily="2" charset="2"/>
              <a:buChar char="Ø"/>
            </a:pPr>
            <a:r>
              <a:rPr lang="en-US" sz="1100" dirty="0" smtClean="0"/>
              <a:t>4</a:t>
            </a:r>
            <a:r>
              <a:rPr lang="en-US" sz="1100" dirty="0" smtClean="0">
                <a:sym typeface="Wingdings" panose="05000000000000000000" pitchFamily="2" charset="2"/>
              </a:rPr>
              <a:t> </a:t>
            </a:r>
            <a:r>
              <a:rPr lang="en-US" sz="1100" dirty="0" smtClean="0"/>
              <a:t>Interview </a:t>
            </a:r>
            <a:r>
              <a:rPr lang="en-US" sz="1100" dirty="0"/>
              <a:t>with Liam </a:t>
            </a:r>
            <a:r>
              <a:rPr lang="en-US" sz="1100" dirty="0" err="1"/>
              <a:t>Meaney</a:t>
            </a:r>
            <a:r>
              <a:rPr lang="en-US" sz="1100" dirty="0"/>
              <a:t>, Chairman on  </a:t>
            </a:r>
            <a:r>
              <a:rPr lang="en-US" sz="1100" dirty="0" smtClean="0"/>
              <a:t>25</a:t>
            </a:r>
            <a:r>
              <a:rPr lang="en-US" sz="1100" baseline="30000" dirty="0" smtClean="0"/>
              <a:t>th</a:t>
            </a:r>
            <a:r>
              <a:rPr lang="en-US" sz="1100" dirty="0" smtClean="0"/>
              <a:t> October </a:t>
            </a:r>
            <a:r>
              <a:rPr lang="en-US" sz="1100" dirty="0"/>
              <a:t>2018</a:t>
            </a:r>
            <a:r>
              <a:rPr lang="en-US" sz="1100" dirty="0" smtClean="0"/>
              <a:t>.</a:t>
            </a:r>
            <a:endParaRPr lang="en-IE" sz="1100" dirty="0" smtClean="0"/>
          </a:p>
          <a:p>
            <a:pPr>
              <a:buFont typeface="Wingdings" panose="05000000000000000000" pitchFamily="2" charset="2"/>
              <a:buChar char="q"/>
            </a:pPr>
            <a:r>
              <a:rPr lang="en-IE" sz="1200" b="1" i="1" u="sng" dirty="0" smtClean="0"/>
              <a:t>Investment </a:t>
            </a:r>
          </a:p>
          <a:p>
            <a:pPr lvl="1">
              <a:buFont typeface="Wingdings" panose="05000000000000000000" pitchFamily="2" charset="2"/>
              <a:buChar char="Ø"/>
            </a:pPr>
            <a:r>
              <a:rPr lang="en-US" sz="1100" dirty="0" smtClean="0"/>
              <a:t>5</a:t>
            </a:r>
            <a:r>
              <a:rPr lang="en-US" sz="1100" dirty="0" smtClean="0">
                <a:sym typeface="Wingdings" panose="05000000000000000000" pitchFamily="2" charset="2"/>
              </a:rPr>
              <a:t> </a:t>
            </a:r>
            <a:r>
              <a:rPr lang="en-US" sz="1100" dirty="0" smtClean="0"/>
              <a:t>Interview </a:t>
            </a:r>
            <a:r>
              <a:rPr lang="en-US" sz="1100" dirty="0"/>
              <a:t>with Liam </a:t>
            </a:r>
            <a:r>
              <a:rPr lang="en-US" sz="1100" dirty="0" err="1"/>
              <a:t>Meaney</a:t>
            </a:r>
            <a:r>
              <a:rPr lang="en-US" sz="1100" dirty="0"/>
              <a:t>, Chairman on  </a:t>
            </a:r>
            <a:r>
              <a:rPr lang="en-US" sz="1100" dirty="0" smtClean="0"/>
              <a:t>25</a:t>
            </a:r>
            <a:r>
              <a:rPr lang="en-US" sz="1100" baseline="30000" dirty="0" smtClean="0"/>
              <a:t>th</a:t>
            </a:r>
            <a:r>
              <a:rPr lang="en-US" sz="1100" dirty="0" smtClean="0"/>
              <a:t>  </a:t>
            </a:r>
            <a:r>
              <a:rPr lang="en-US" sz="1100" dirty="0"/>
              <a:t>October 2018</a:t>
            </a:r>
            <a:r>
              <a:rPr lang="en-US" sz="1100" dirty="0" smtClean="0"/>
              <a:t>.</a:t>
            </a:r>
          </a:p>
          <a:p>
            <a:pPr lvl="1">
              <a:buFont typeface="Wingdings" panose="05000000000000000000" pitchFamily="2" charset="2"/>
              <a:buChar char="Ø"/>
            </a:pPr>
            <a:r>
              <a:rPr lang="en-US" sz="1100" dirty="0" smtClean="0"/>
              <a:t>6</a:t>
            </a:r>
            <a:r>
              <a:rPr lang="en-US" sz="1100" dirty="0" smtClean="0">
                <a:sym typeface="Wingdings" panose="05000000000000000000" pitchFamily="2" charset="2"/>
              </a:rPr>
              <a:t> </a:t>
            </a:r>
            <a:r>
              <a:rPr lang="en-US" sz="1100" dirty="0" smtClean="0"/>
              <a:t>‘Azyra.com </a:t>
            </a:r>
            <a:r>
              <a:rPr lang="en-US" sz="1100" dirty="0"/>
              <a:t>- </a:t>
            </a:r>
            <a:r>
              <a:rPr lang="en-US" sz="1100" dirty="0" err="1"/>
              <a:t>Azyra</a:t>
            </a:r>
            <a:r>
              <a:rPr lang="en-US" sz="1100" dirty="0"/>
              <a:t> Logistics System’. In </a:t>
            </a:r>
            <a:r>
              <a:rPr lang="en-US" sz="1100" dirty="0" err="1"/>
              <a:t>Azyra</a:t>
            </a:r>
            <a:r>
              <a:rPr lang="en-US" sz="1100" dirty="0"/>
              <a:t> Logistics Corporate </a:t>
            </a:r>
            <a:r>
              <a:rPr lang="en-US" sz="1100" dirty="0" smtClean="0"/>
              <a:t>Website. Retrieved from: </a:t>
            </a:r>
            <a:r>
              <a:rPr lang="en-IE" sz="1100" u="sng" dirty="0">
                <a:hlinkClick r:id="rId2"/>
              </a:rPr>
              <a:t>https://azyra.com</a:t>
            </a:r>
            <a:r>
              <a:rPr lang="en-IE" sz="1100" u="sng" dirty="0" smtClean="0">
                <a:hlinkClick r:id="rId2"/>
              </a:rPr>
              <a:t>/</a:t>
            </a:r>
            <a:endParaRPr lang="en-IE" sz="1100" dirty="0" smtClean="0"/>
          </a:p>
          <a:p>
            <a:pPr>
              <a:buFont typeface="Wingdings" panose="05000000000000000000" pitchFamily="2" charset="2"/>
              <a:buChar char="q"/>
            </a:pPr>
            <a:r>
              <a:rPr lang="en-IE" sz="1200" b="1" i="1" u="sng" dirty="0" smtClean="0"/>
              <a:t>Limitations addressed </a:t>
            </a:r>
          </a:p>
          <a:p>
            <a:pPr lvl="1">
              <a:buClr>
                <a:srgbClr val="FF0000"/>
              </a:buClr>
              <a:buFont typeface="Wingdings" panose="05000000000000000000" pitchFamily="2" charset="2"/>
              <a:buChar char="Ø"/>
            </a:pPr>
            <a:r>
              <a:rPr lang="en-US" sz="1100" dirty="0" smtClean="0">
                <a:solidFill>
                  <a:prstClr val="black">
                    <a:lumMod val="75000"/>
                    <a:lumOff val="25000"/>
                  </a:prstClr>
                </a:solidFill>
              </a:rPr>
              <a:t>7</a:t>
            </a:r>
            <a:r>
              <a:rPr lang="en-US" sz="1100" dirty="0" smtClean="0">
                <a:solidFill>
                  <a:prstClr val="black">
                    <a:lumMod val="75000"/>
                    <a:lumOff val="25000"/>
                  </a:prstClr>
                </a:solidFill>
                <a:sym typeface="Wingdings" panose="05000000000000000000" pitchFamily="2" charset="2"/>
              </a:rPr>
              <a:t></a:t>
            </a:r>
            <a:r>
              <a:rPr lang="en-US" sz="1100" dirty="0" smtClean="0">
                <a:solidFill>
                  <a:prstClr val="black">
                    <a:lumMod val="75000"/>
                    <a:lumOff val="25000"/>
                  </a:prstClr>
                </a:solidFill>
              </a:rPr>
              <a:t>‘Libertywines.ie </a:t>
            </a:r>
            <a:r>
              <a:rPr lang="en-US" sz="1100" dirty="0">
                <a:solidFill>
                  <a:prstClr val="black">
                    <a:lumMod val="75000"/>
                    <a:lumOff val="25000"/>
                  </a:prstClr>
                </a:solidFill>
              </a:rPr>
              <a:t>- Liberty Wines’. In Liberty Wines Corporate </a:t>
            </a:r>
            <a:r>
              <a:rPr lang="en-US" sz="1100" dirty="0" smtClean="0">
                <a:solidFill>
                  <a:prstClr val="black">
                    <a:lumMod val="75000"/>
                    <a:lumOff val="25000"/>
                  </a:prstClr>
                </a:solidFill>
              </a:rPr>
              <a:t>Website. </a:t>
            </a:r>
            <a:r>
              <a:rPr lang="en-US" sz="1100" dirty="0">
                <a:solidFill>
                  <a:prstClr val="black">
                    <a:lumMod val="75000"/>
                    <a:lumOff val="25000"/>
                  </a:prstClr>
                </a:solidFill>
              </a:rPr>
              <a:t>Retrieved </a:t>
            </a:r>
            <a:r>
              <a:rPr lang="en-US" sz="1100" dirty="0" smtClean="0">
                <a:solidFill>
                  <a:prstClr val="black">
                    <a:lumMod val="75000"/>
                    <a:lumOff val="25000"/>
                  </a:prstClr>
                </a:solidFill>
              </a:rPr>
              <a:t>from: </a:t>
            </a:r>
            <a:r>
              <a:rPr lang="en-US" sz="1100" dirty="0" smtClean="0">
                <a:solidFill>
                  <a:prstClr val="black">
                    <a:lumMod val="75000"/>
                    <a:lumOff val="25000"/>
                  </a:prstClr>
                </a:solidFill>
                <a:hlinkClick r:id="rId3"/>
              </a:rPr>
              <a:t>http</a:t>
            </a:r>
            <a:r>
              <a:rPr lang="en-US" sz="1100" dirty="0">
                <a:solidFill>
                  <a:prstClr val="black">
                    <a:lumMod val="75000"/>
                    <a:lumOff val="25000"/>
                  </a:prstClr>
                </a:solidFill>
                <a:hlinkClick r:id="rId3"/>
              </a:rPr>
              <a:t>://www.libertywines.ie</a:t>
            </a:r>
            <a:r>
              <a:rPr lang="en-US" sz="1100" dirty="0" smtClean="0">
                <a:solidFill>
                  <a:prstClr val="black">
                    <a:lumMod val="75000"/>
                    <a:lumOff val="25000"/>
                  </a:prstClr>
                </a:solidFill>
                <a:hlinkClick r:id="rId3"/>
              </a:rPr>
              <a:t>/</a:t>
            </a:r>
            <a:endParaRPr lang="en-US" sz="1100" dirty="0" smtClean="0">
              <a:solidFill>
                <a:prstClr val="black">
                  <a:lumMod val="75000"/>
                  <a:lumOff val="25000"/>
                </a:prstClr>
              </a:solidFill>
            </a:endParaRPr>
          </a:p>
          <a:p>
            <a:pPr lvl="1">
              <a:buClr>
                <a:srgbClr val="FF0000"/>
              </a:buClr>
              <a:buFont typeface="Wingdings" panose="05000000000000000000" pitchFamily="2" charset="2"/>
              <a:buChar char="Ø"/>
            </a:pPr>
            <a:r>
              <a:rPr lang="en-US" sz="1100" dirty="0" smtClean="0">
                <a:solidFill>
                  <a:prstClr val="black">
                    <a:lumMod val="75000"/>
                    <a:lumOff val="25000"/>
                  </a:prstClr>
                </a:solidFill>
              </a:rPr>
              <a:t>8</a:t>
            </a:r>
            <a:r>
              <a:rPr lang="en-US" sz="1100" dirty="0" smtClean="0">
                <a:solidFill>
                  <a:prstClr val="black">
                    <a:lumMod val="75000"/>
                    <a:lumOff val="25000"/>
                  </a:prstClr>
                </a:solidFill>
                <a:sym typeface="Wingdings" panose="05000000000000000000" pitchFamily="2" charset="2"/>
              </a:rPr>
              <a:t> </a:t>
            </a:r>
            <a:r>
              <a:rPr lang="en-US" sz="1100" dirty="0" smtClean="0">
                <a:solidFill>
                  <a:prstClr val="black">
                    <a:lumMod val="75000"/>
                    <a:lumOff val="25000"/>
                  </a:prstClr>
                </a:solidFill>
              </a:rPr>
              <a:t>Interview </a:t>
            </a:r>
            <a:r>
              <a:rPr lang="en-US" sz="1100" dirty="0">
                <a:solidFill>
                  <a:prstClr val="black">
                    <a:lumMod val="75000"/>
                    <a:lumOff val="25000"/>
                  </a:prstClr>
                </a:solidFill>
              </a:rPr>
              <a:t>with Fergus </a:t>
            </a:r>
            <a:r>
              <a:rPr lang="en-US" sz="1100" dirty="0" err="1">
                <a:solidFill>
                  <a:prstClr val="black">
                    <a:lumMod val="75000"/>
                    <a:lumOff val="25000"/>
                  </a:prstClr>
                </a:solidFill>
              </a:rPr>
              <a:t>O’Rafferty</a:t>
            </a:r>
            <a:r>
              <a:rPr lang="en-US" sz="1100" dirty="0">
                <a:solidFill>
                  <a:prstClr val="black">
                    <a:lumMod val="75000"/>
                    <a:lumOff val="25000"/>
                  </a:prstClr>
                </a:solidFill>
              </a:rPr>
              <a:t>, Finance Director on </a:t>
            </a:r>
            <a:r>
              <a:rPr lang="en-US" sz="1100" dirty="0" smtClean="0">
                <a:solidFill>
                  <a:prstClr val="black">
                    <a:lumMod val="75000"/>
                    <a:lumOff val="25000"/>
                  </a:prstClr>
                </a:solidFill>
              </a:rPr>
              <a:t>22</a:t>
            </a:r>
            <a:r>
              <a:rPr lang="en-US" sz="1100" baseline="30000" dirty="0" smtClean="0">
                <a:solidFill>
                  <a:prstClr val="black">
                    <a:lumMod val="75000"/>
                    <a:lumOff val="25000"/>
                  </a:prstClr>
                </a:solidFill>
              </a:rPr>
              <a:t>nd</a:t>
            </a:r>
            <a:r>
              <a:rPr lang="en-US" sz="1100" dirty="0" smtClean="0">
                <a:solidFill>
                  <a:prstClr val="black">
                    <a:lumMod val="75000"/>
                    <a:lumOff val="25000"/>
                  </a:prstClr>
                </a:solidFill>
              </a:rPr>
              <a:t>  </a:t>
            </a:r>
            <a:r>
              <a:rPr lang="en-US" sz="1100" dirty="0">
                <a:solidFill>
                  <a:prstClr val="black">
                    <a:lumMod val="75000"/>
                    <a:lumOff val="25000"/>
                  </a:prstClr>
                </a:solidFill>
              </a:rPr>
              <a:t>October 2018.</a:t>
            </a:r>
          </a:p>
          <a:p>
            <a:pPr lvl="1">
              <a:buClr>
                <a:srgbClr val="FF0000"/>
              </a:buClr>
              <a:buFont typeface="Wingdings" panose="05000000000000000000" pitchFamily="2" charset="2"/>
              <a:buChar char="Ø"/>
            </a:pPr>
            <a:endParaRPr lang="en-US" sz="1100" dirty="0">
              <a:solidFill>
                <a:prstClr val="black">
                  <a:lumMod val="75000"/>
                  <a:lumOff val="25000"/>
                </a:prstClr>
              </a:solidFill>
            </a:endParaRPr>
          </a:p>
          <a:p>
            <a:pPr marL="0" indent="0">
              <a:buNone/>
            </a:pPr>
            <a:endParaRPr lang="en-IE" dirty="0"/>
          </a:p>
        </p:txBody>
      </p:sp>
      <p:sp>
        <p:nvSpPr>
          <p:cNvPr id="4" name="Content Placeholder 3"/>
          <p:cNvSpPr>
            <a:spLocks noGrp="1"/>
          </p:cNvSpPr>
          <p:nvPr>
            <p:ph sz="half" idx="2"/>
          </p:nvPr>
        </p:nvSpPr>
        <p:spPr>
          <a:xfrm>
            <a:off x="5219279" y="1973860"/>
            <a:ext cx="4184034" cy="4667085"/>
          </a:xfrm>
          <a:ln>
            <a:solidFill>
              <a:schemeClr val="tx1"/>
            </a:solidFill>
          </a:ln>
        </p:spPr>
        <p:txBody>
          <a:bodyPr>
            <a:normAutofit fontScale="92500" lnSpcReduction="20000"/>
          </a:bodyPr>
          <a:lstStyle/>
          <a:p>
            <a:pPr lvl="0">
              <a:buClr>
                <a:srgbClr val="FF0000"/>
              </a:buClr>
              <a:buFont typeface="Wingdings" panose="05000000000000000000" pitchFamily="2" charset="2"/>
              <a:buChar char="q"/>
            </a:pPr>
            <a:r>
              <a:rPr lang="en-IE" sz="1200" b="1" i="1" u="sng" dirty="0">
                <a:solidFill>
                  <a:prstClr val="black">
                    <a:lumMod val="75000"/>
                    <a:lumOff val="25000"/>
                  </a:prstClr>
                </a:solidFill>
              </a:rPr>
              <a:t>I.T Infrastructure </a:t>
            </a:r>
          </a:p>
          <a:p>
            <a:pPr lvl="1">
              <a:buClr>
                <a:srgbClr val="FF0000"/>
              </a:buClr>
              <a:buFont typeface="Wingdings" panose="05000000000000000000" pitchFamily="2" charset="2"/>
              <a:buChar char="Ø"/>
            </a:pPr>
            <a:r>
              <a:rPr lang="en-IE" sz="1100" dirty="0">
                <a:solidFill>
                  <a:prstClr val="black">
                    <a:lumMod val="75000"/>
                    <a:lumOff val="25000"/>
                  </a:prstClr>
                </a:solidFill>
                <a:sym typeface="Wingdings" panose="05000000000000000000" pitchFamily="2" charset="2"/>
              </a:rPr>
              <a:t>1  </a:t>
            </a:r>
            <a:r>
              <a:rPr lang="en-US" sz="1100" dirty="0">
                <a:solidFill>
                  <a:prstClr val="black">
                    <a:lumMod val="75000"/>
                    <a:lumOff val="25000"/>
                  </a:prstClr>
                </a:solidFill>
                <a:sym typeface="Wingdings" panose="05000000000000000000" pitchFamily="2" charset="2"/>
              </a:rPr>
              <a:t>Interview </a:t>
            </a:r>
            <a:r>
              <a:rPr lang="en-US" sz="1100" dirty="0" smtClean="0">
                <a:solidFill>
                  <a:prstClr val="black">
                    <a:lumMod val="75000"/>
                    <a:lumOff val="25000"/>
                  </a:prstClr>
                </a:solidFill>
                <a:sym typeface="Wingdings" panose="05000000000000000000" pitchFamily="2" charset="2"/>
              </a:rPr>
              <a:t>with </a:t>
            </a:r>
            <a:r>
              <a:rPr lang="en-US" sz="1100" dirty="0" smtClean="0">
                <a:solidFill>
                  <a:prstClr val="black">
                    <a:lumMod val="75000"/>
                    <a:lumOff val="25000"/>
                  </a:prstClr>
                </a:solidFill>
                <a:sym typeface="Wingdings" panose="05000000000000000000" pitchFamily="2" charset="2"/>
              </a:rPr>
              <a:t>Anthony Molloy</a:t>
            </a:r>
            <a:r>
              <a:rPr lang="en-US" sz="1100" dirty="0" smtClean="0">
                <a:solidFill>
                  <a:prstClr val="black">
                    <a:lumMod val="75000"/>
                    <a:lumOff val="25000"/>
                  </a:prstClr>
                </a:solidFill>
                <a:sym typeface="Wingdings" panose="05000000000000000000" pitchFamily="2" charset="2"/>
              </a:rPr>
              <a:t>, </a:t>
            </a:r>
            <a:r>
              <a:rPr lang="en-US" sz="1100" dirty="0" err="1" smtClean="0">
                <a:solidFill>
                  <a:prstClr val="black">
                    <a:lumMod val="75000"/>
                    <a:lumOff val="25000"/>
                  </a:prstClr>
                </a:solidFill>
                <a:sym typeface="Wingdings" panose="05000000000000000000" pitchFamily="2" charset="2"/>
              </a:rPr>
              <a:t>Multichanell</a:t>
            </a:r>
            <a:r>
              <a:rPr lang="en-US" sz="1100" dirty="0" smtClean="0">
                <a:solidFill>
                  <a:prstClr val="black">
                    <a:lumMod val="75000"/>
                    <a:lumOff val="25000"/>
                  </a:prstClr>
                </a:solidFill>
                <a:sym typeface="Wingdings" panose="05000000000000000000" pitchFamily="2" charset="2"/>
              </a:rPr>
              <a:t> Online Manger </a:t>
            </a:r>
            <a:r>
              <a:rPr lang="en-US" sz="1100" dirty="0">
                <a:solidFill>
                  <a:prstClr val="black">
                    <a:lumMod val="75000"/>
                    <a:lumOff val="25000"/>
                  </a:prstClr>
                </a:solidFill>
                <a:sym typeface="Wingdings" panose="05000000000000000000" pitchFamily="2" charset="2"/>
              </a:rPr>
              <a:t>on  </a:t>
            </a:r>
            <a:r>
              <a:rPr lang="en-US" sz="1100" dirty="0" smtClean="0">
                <a:solidFill>
                  <a:prstClr val="black">
                    <a:lumMod val="75000"/>
                    <a:lumOff val="25000"/>
                  </a:prstClr>
                </a:solidFill>
                <a:sym typeface="Wingdings" panose="05000000000000000000" pitchFamily="2" charset="2"/>
              </a:rPr>
              <a:t>5</a:t>
            </a:r>
            <a:r>
              <a:rPr lang="en-US" sz="1100" baseline="30000" dirty="0" smtClean="0">
                <a:solidFill>
                  <a:prstClr val="black">
                    <a:lumMod val="75000"/>
                    <a:lumOff val="25000"/>
                  </a:prstClr>
                </a:solidFill>
                <a:sym typeface="Wingdings" panose="05000000000000000000" pitchFamily="2" charset="2"/>
              </a:rPr>
              <a:t>th</a:t>
            </a:r>
            <a:r>
              <a:rPr lang="en-US" sz="1100" dirty="0" smtClean="0">
                <a:solidFill>
                  <a:prstClr val="black">
                    <a:lumMod val="75000"/>
                    <a:lumOff val="25000"/>
                  </a:prstClr>
                </a:solidFill>
                <a:sym typeface="Wingdings" panose="05000000000000000000" pitchFamily="2" charset="2"/>
              </a:rPr>
              <a:t> </a:t>
            </a:r>
            <a:r>
              <a:rPr lang="en-US" sz="1100" dirty="0" err="1" smtClean="0">
                <a:solidFill>
                  <a:prstClr val="black">
                    <a:lumMod val="75000"/>
                    <a:lumOff val="25000"/>
                  </a:prstClr>
                </a:solidFill>
                <a:sym typeface="Wingdings" panose="05000000000000000000" pitchFamily="2" charset="2"/>
              </a:rPr>
              <a:t>Novemebr</a:t>
            </a:r>
            <a:r>
              <a:rPr lang="en-US" sz="1100" dirty="0" smtClean="0">
                <a:solidFill>
                  <a:prstClr val="black">
                    <a:lumMod val="75000"/>
                    <a:lumOff val="25000"/>
                  </a:prstClr>
                </a:solidFill>
                <a:sym typeface="Wingdings" panose="05000000000000000000" pitchFamily="2" charset="2"/>
              </a:rPr>
              <a:t> 2018</a:t>
            </a:r>
            <a:r>
              <a:rPr lang="en-US" sz="1400" dirty="0">
                <a:solidFill>
                  <a:prstClr val="black">
                    <a:lumMod val="75000"/>
                    <a:lumOff val="25000"/>
                  </a:prstClr>
                </a:solidFill>
                <a:sym typeface="Wingdings" panose="05000000000000000000" pitchFamily="2" charset="2"/>
              </a:rPr>
              <a:t>.</a:t>
            </a:r>
          </a:p>
          <a:p>
            <a:pPr lvl="0">
              <a:buClr>
                <a:srgbClr val="FF0000"/>
              </a:buClr>
              <a:buFont typeface="Wingdings" panose="05000000000000000000" pitchFamily="2" charset="2"/>
              <a:buChar char="q"/>
            </a:pPr>
            <a:r>
              <a:rPr lang="en-IE" sz="1200" b="1" i="1" u="sng" dirty="0" smtClean="0">
                <a:solidFill>
                  <a:prstClr val="black">
                    <a:lumMod val="75000"/>
                    <a:lumOff val="25000"/>
                  </a:prstClr>
                </a:solidFill>
              </a:rPr>
              <a:t>Order </a:t>
            </a:r>
            <a:r>
              <a:rPr lang="en-IE" sz="1200" b="1" i="1" u="sng" dirty="0">
                <a:solidFill>
                  <a:prstClr val="black">
                    <a:lumMod val="75000"/>
                    <a:lumOff val="25000"/>
                  </a:prstClr>
                </a:solidFill>
              </a:rPr>
              <a:t>fulfilment and </a:t>
            </a:r>
            <a:r>
              <a:rPr lang="en-IE" sz="1200" b="1" i="1" u="sng" dirty="0" smtClean="0">
                <a:solidFill>
                  <a:prstClr val="black">
                    <a:lumMod val="75000"/>
                    <a:lumOff val="25000"/>
                  </a:prstClr>
                </a:solidFill>
              </a:rPr>
              <a:t>Transparency</a:t>
            </a:r>
          </a:p>
          <a:p>
            <a:pPr lvl="0">
              <a:buClr>
                <a:srgbClr val="FF0000"/>
              </a:buClr>
              <a:buFont typeface="Wingdings" panose="05000000000000000000" pitchFamily="2" charset="2"/>
              <a:buChar char="q"/>
            </a:pPr>
            <a:r>
              <a:rPr lang="en-IE" sz="1200" b="1" i="1" u="sng" dirty="0" smtClean="0">
                <a:solidFill>
                  <a:prstClr val="black">
                    <a:lumMod val="75000"/>
                    <a:lumOff val="25000"/>
                  </a:prstClr>
                </a:solidFill>
              </a:rPr>
              <a:t>Investment </a:t>
            </a:r>
          </a:p>
          <a:p>
            <a:pPr lvl="1">
              <a:buClr>
                <a:srgbClr val="FF0000"/>
              </a:buClr>
              <a:buFont typeface="Wingdings" panose="05000000000000000000" pitchFamily="2" charset="2"/>
              <a:buChar char="Ø"/>
            </a:pPr>
            <a:r>
              <a:rPr lang="en-IE" sz="1100" dirty="0">
                <a:solidFill>
                  <a:prstClr val="black">
                    <a:lumMod val="75000"/>
                    <a:lumOff val="25000"/>
                  </a:prstClr>
                </a:solidFill>
              </a:rPr>
              <a:t>2 </a:t>
            </a:r>
            <a:r>
              <a:rPr lang="en-IE" sz="1100" dirty="0">
                <a:solidFill>
                  <a:prstClr val="black">
                    <a:lumMod val="75000"/>
                    <a:lumOff val="25000"/>
                  </a:prstClr>
                </a:solidFill>
                <a:sym typeface="Wingdings" panose="05000000000000000000" pitchFamily="2" charset="2"/>
              </a:rPr>
              <a:t> </a:t>
            </a:r>
            <a:r>
              <a:rPr lang="en-IE" sz="1100" dirty="0">
                <a:solidFill>
                  <a:prstClr val="black">
                    <a:lumMod val="75000"/>
                    <a:lumOff val="25000"/>
                  </a:prstClr>
                </a:solidFill>
              </a:rPr>
              <a:t>‘Irishtimes.com- Business’. In Irish times Corporate Website. Retrieved from: </a:t>
            </a:r>
            <a:r>
              <a:rPr lang="en-IE" sz="1100" b="1" i="1" dirty="0">
                <a:solidFill>
                  <a:prstClr val="black">
                    <a:lumMod val="75000"/>
                    <a:lumOff val="25000"/>
                  </a:prstClr>
                </a:solidFill>
              </a:rPr>
              <a:t>Vinay Kumar - </a:t>
            </a:r>
            <a:r>
              <a:rPr lang="en-IE" sz="1100" b="1" i="1" u="sng" dirty="0">
                <a:solidFill>
                  <a:prstClr val="black">
                    <a:lumMod val="75000"/>
                    <a:lumOff val="25000"/>
                  </a:prstClr>
                </a:solidFill>
                <a:hlinkClick r:id="rId4"/>
              </a:rPr>
              <a:t>https://www.independent.ie/business/irish/brown-thomas-and-arnotts-invest-25m-in-online-as-sales-rise-37391727.html</a:t>
            </a:r>
            <a:endParaRPr lang="en-IE" sz="1100" b="1" i="1" u="sng" dirty="0">
              <a:solidFill>
                <a:prstClr val="black">
                  <a:lumMod val="75000"/>
                  <a:lumOff val="25000"/>
                </a:prstClr>
              </a:solidFill>
            </a:endParaRPr>
          </a:p>
          <a:p>
            <a:pPr marL="0" lvl="0" indent="0">
              <a:buClr>
                <a:srgbClr val="FF0000"/>
              </a:buClr>
              <a:buNone/>
            </a:pPr>
            <a:endParaRPr lang="en-IE" sz="1200" b="1" i="1" u="sng" dirty="0">
              <a:solidFill>
                <a:prstClr val="black">
                  <a:lumMod val="75000"/>
                  <a:lumOff val="25000"/>
                </a:prstClr>
              </a:solidFill>
            </a:endParaRPr>
          </a:p>
          <a:p>
            <a:pPr lvl="0">
              <a:buClr>
                <a:srgbClr val="FF0000"/>
              </a:buClr>
              <a:buFont typeface="Wingdings" panose="05000000000000000000" pitchFamily="2" charset="2"/>
              <a:buChar char="q"/>
            </a:pPr>
            <a:r>
              <a:rPr lang="en-IE" sz="1200" b="1" i="1" u="sng" dirty="0" smtClean="0">
                <a:solidFill>
                  <a:prstClr val="black">
                    <a:lumMod val="75000"/>
                    <a:lumOff val="25000"/>
                  </a:prstClr>
                </a:solidFill>
              </a:rPr>
              <a:t>Limitations </a:t>
            </a:r>
            <a:r>
              <a:rPr lang="en-IE" sz="1200" b="1" i="1" u="sng" dirty="0">
                <a:solidFill>
                  <a:prstClr val="black">
                    <a:lumMod val="75000"/>
                    <a:lumOff val="25000"/>
                  </a:prstClr>
                </a:solidFill>
              </a:rPr>
              <a:t>addressed </a:t>
            </a:r>
          </a:p>
          <a:p>
            <a:pPr lvl="1">
              <a:buClr>
                <a:srgbClr val="FF0000"/>
              </a:buClr>
              <a:buFont typeface="Wingdings" panose="05000000000000000000" pitchFamily="2" charset="2"/>
              <a:buChar char="Ø"/>
            </a:pPr>
            <a:r>
              <a:rPr lang="en-IE" sz="1100" dirty="0">
                <a:solidFill>
                  <a:prstClr val="black">
                    <a:lumMod val="75000"/>
                    <a:lumOff val="25000"/>
                  </a:prstClr>
                </a:solidFill>
                <a:sym typeface="Wingdings" panose="05000000000000000000" pitchFamily="2" charset="2"/>
              </a:rPr>
              <a:t>1  </a:t>
            </a:r>
            <a:r>
              <a:rPr lang="en-US" sz="1100" dirty="0">
                <a:solidFill>
                  <a:prstClr val="black">
                    <a:lumMod val="75000"/>
                    <a:lumOff val="25000"/>
                  </a:prstClr>
                </a:solidFill>
                <a:sym typeface="Wingdings" panose="05000000000000000000" pitchFamily="2" charset="2"/>
              </a:rPr>
              <a:t>Interview with Anthony Molloy, </a:t>
            </a:r>
            <a:r>
              <a:rPr lang="en-US" sz="1100" dirty="0" err="1">
                <a:solidFill>
                  <a:prstClr val="black">
                    <a:lumMod val="75000"/>
                    <a:lumOff val="25000"/>
                  </a:prstClr>
                </a:solidFill>
                <a:sym typeface="Wingdings" panose="05000000000000000000" pitchFamily="2" charset="2"/>
              </a:rPr>
              <a:t>Multichanell</a:t>
            </a:r>
            <a:r>
              <a:rPr lang="en-US" sz="1100" dirty="0">
                <a:solidFill>
                  <a:prstClr val="black">
                    <a:lumMod val="75000"/>
                    <a:lumOff val="25000"/>
                  </a:prstClr>
                </a:solidFill>
                <a:sym typeface="Wingdings" panose="05000000000000000000" pitchFamily="2" charset="2"/>
              </a:rPr>
              <a:t> Online Manger on  5</a:t>
            </a:r>
            <a:r>
              <a:rPr lang="en-US" sz="1100" baseline="30000" dirty="0">
                <a:solidFill>
                  <a:prstClr val="black">
                    <a:lumMod val="75000"/>
                    <a:lumOff val="25000"/>
                  </a:prstClr>
                </a:solidFill>
                <a:sym typeface="Wingdings" panose="05000000000000000000" pitchFamily="2" charset="2"/>
              </a:rPr>
              <a:t>th</a:t>
            </a:r>
            <a:r>
              <a:rPr lang="en-US" sz="1100" dirty="0">
                <a:solidFill>
                  <a:prstClr val="black">
                    <a:lumMod val="75000"/>
                    <a:lumOff val="25000"/>
                  </a:prstClr>
                </a:solidFill>
                <a:sym typeface="Wingdings" panose="05000000000000000000" pitchFamily="2" charset="2"/>
              </a:rPr>
              <a:t> </a:t>
            </a:r>
            <a:r>
              <a:rPr lang="en-US" sz="1100" dirty="0" err="1">
                <a:solidFill>
                  <a:prstClr val="black">
                    <a:lumMod val="75000"/>
                    <a:lumOff val="25000"/>
                  </a:prstClr>
                </a:solidFill>
                <a:sym typeface="Wingdings" panose="05000000000000000000" pitchFamily="2" charset="2"/>
              </a:rPr>
              <a:t>Novemebr</a:t>
            </a:r>
            <a:r>
              <a:rPr lang="en-US" sz="1100" dirty="0">
                <a:solidFill>
                  <a:prstClr val="black">
                    <a:lumMod val="75000"/>
                    <a:lumOff val="25000"/>
                  </a:prstClr>
                </a:solidFill>
                <a:sym typeface="Wingdings" panose="05000000000000000000" pitchFamily="2" charset="2"/>
              </a:rPr>
              <a:t> 2018</a:t>
            </a:r>
            <a:r>
              <a:rPr lang="en-US" sz="1400" dirty="0">
                <a:solidFill>
                  <a:prstClr val="black">
                    <a:lumMod val="75000"/>
                    <a:lumOff val="25000"/>
                  </a:prstClr>
                </a:solidFill>
                <a:sym typeface="Wingdings" panose="05000000000000000000" pitchFamily="2" charset="2"/>
              </a:rPr>
              <a:t>.</a:t>
            </a:r>
          </a:p>
          <a:p>
            <a:pPr marL="0" indent="0">
              <a:buNone/>
            </a:pPr>
            <a:endParaRPr lang="en-IE" dirty="0"/>
          </a:p>
        </p:txBody>
      </p:sp>
      <p:pic>
        <p:nvPicPr>
          <p:cNvPr id="6" name="Picture 2" descr="Image result for DVL logo dubl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184" y="1202727"/>
            <a:ext cx="1655366" cy="7711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brown thomas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6201" y="1239344"/>
            <a:ext cx="2509406" cy="73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3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a:extLst>
              <a:ext uri="{FF2B5EF4-FFF2-40B4-BE49-F238E27FC236}">
                <a16:creationId xmlns:a16="http://schemas.microsoft.com/office/drawing/2014/main" xmlns="" id="{147FEF39-5FEC-482B-9D61-229292E4FDD0}"/>
              </a:ext>
            </a:extLst>
          </p:cNvPr>
          <p:cNvSpPr>
            <a:spLocks noGrp="1"/>
          </p:cNvSpPr>
          <p:nvPr>
            <p:ph type="title"/>
          </p:nvPr>
        </p:nvSpPr>
        <p:spPr bwMode="auto">
          <a:xfrm>
            <a:off x="2209800" y="981076"/>
            <a:ext cx="7772400" cy="77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20000"/>
              </a:spcBef>
            </a:pPr>
            <a:r>
              <a:rPr lang="en-GB" altLang="en-US">
                <a:solidFill>
                  <a:schemeClr val="tx1"/>
                </a:solidFill>
                <a:latin typeface="Calibri" panose="020F0502020204030204" pitchFamily="34" charset="0"/>
                <a:ea typeface="ＭＳ Ｐゴシック" panose="020B0600070205080204" pitchFamily="34" charset="-128"/>
              </a:rPr>
              <a:t>Introduction into Brown Thomas</a:t>
            </a:r>
          </a:p>
        </p:txBody>
      </p:sp>
      <p:sp>
        <p:nvSpPr>
          <p:cNvPr id="13315" name="Content Placeholder 5">
            <a:extLst>
              <a:ext uri="{FF2B5EF4-FFF2-40B4-BE49-F238E27FC236}">
                <a16:creationId xmlns:a16="http://schemas.microsoft.com/office/drawing/2014/main" xmlns="" id="{C330FEA5-EF76-4061-9E73-E68877BD302B}"/>
              </a:ext>
            </a:extLst>
          </p:cNvPr>
          <p:cNvSpPr>
            <a:spLocks noGrp="1"/>
          </p:cNvSpPr>
          <p:nvPr>
            <p:ph idx="1"/>
          </p:nvPr>
        </p:nvSpPr>
        <p:spPr bwMode="auto">
          <a:xfrm>
            <a:off x="2208213" y="1844675"/>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GB" altLang="en-US" sz="2400">
                <a:latin typeface="Calibri" panose="020F0502020204030204" pitchFamily="34" charset="0"/>
                <a:ea typeface="ＭＳ Ｐゴシック" panose="020B0600070205080204" pitchFamily="34" charset="-128"/>
              </a:rPr>
              <a:t>Brown Thomas identifies itself as a reliable icon of grace and good taste it is a name that is synonymous with luxury, integrity and beauty.</a:t>
            </a:r>
            <a:endParaRPr lang="en-IE" altLang="en-US" sz="2400">
              <a:latin typeface="Calibri" panose="020F0502020204030204" pitchFamily="34" charset="0"/>
              <a:ea typeface="ＭＳ Ｐゴシック" panose="020B0600070205080204" pitchFamily="34" charset="-128"/>
            </a:endParaRPr>
          </a:p>
          <a:p>
            <a:r>
              <a:rPr lang="en-IE" altLang="en-US" sz="2400">
                <a:latin typeface="Calibri" panose="020F0502020204030204" pitchFamily="34" charset="0"/>
                <a:ea typeface="ＭＳ Ｐゴシック" panose="020B0600070205080204" pitchFamily="34" charset="-128"/>
              </a:rPr>
              <a:t>Brown Thomas was founded in 1849 by Hugh Brown, a haberdasher, and James Thomas, a draper.</a:t>
            </a:r>
          </a:p>
          <a:p>
            <a:r>
              <a:rPr lang="en-GB" altLang="en-US" sz="2400">
                <a:ea typeface="ＭＳ Ｐゴシック" panose="020B0600070205080204" pitchFamily="34" charset="-128"/>
              </a:rPr>
              <a:t>In 1919 Brown Thomas changed hands: Harry Gordon Selfridge, the legendary American bought the Store and brought Brown Thomas into the 20th Century.</a:t>
            </a:r>
          </a:p>
          <a:p>
            <a:r>
              <a:rPr lang="en-IE" altLang="en-US" sz="2400">
                <a:latin typeface="Calibri" panose="020F0502020204030204" pitchFamily="34" charset="0"/>
                <a:ea typeface="ＭＳ Ｐゴシック" panose="020B0600070205080204" pitchFamily="34" charset="-128"/>
              </a:rPr>
              <a:t>I</a:t>
            </a:r>
            <a:r>
              <a:rPr lang="en-GB" altLang="en-US" sz="2400">
                <a:latin typeface="Calibri" panose="020F0502020204030204" pitchFamily="34" charset="0"/>
                <a:ea typeface="ＭＳ Ｐゴシック" panose="020B0600070205080204" pitchFamily="34" charset="-128"/>
              </a:rPr>
              <a:t>n 1919 Harry Gordon an American entrepreneur and brought the thriving store into the 20</a:t>
            </a:r>
            <a:r>
              <a:rPr lang="en-GB" altLang="en-US" sz="2400" baseline="30000">
                <a:latin typeface="Calibri" panose="020F0502020204030204" pitchFamily="34" charset="0"/>
                <a:ea typeface="ＭＳ Ｐゴシック" panose="020B0600070205080204" pitchFamily="34" charset="-128"/>
              </a:rPr>
              <a:t>th</a:t>
            </a:r>
            <a:r>
              <a:rPr lang="en-GB" altLang="en-US" sz="2400">
                <a:latin typeface="Calibri" panose="020F0502020204030204" pitchFamily="34" charset="0"/>
                <a:ea typeface="ＭＳ Ｐゴシック" panose="020B0600070205080204" pitchFamily="34" charset="-128"/>
              </a:rPr>
              <a:t> Century </a:t>
            </a:r>
          </a:p>
        </p:txBody>
      </p:sp>
    </p:spTree>
    <p:extLst>
      <p:ext uri="{BB962C8B-B14F-4D97-AF65-F5344CB8AC3E}">
        <p14:creationId xmlns:p14="http://schemas.microsoft.com/office/powerpoint/2010/main" val="371407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xmlns="" id="{B1081586-A82C-41E8-9482-E75C4E3BC3C6}"/>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IE" altLang="en-US" sz="2400" dirty="0">
                <a:ea typeface="ＭＳ Ｐゴシック" panose="020B0600070205080204" pitchFamily="34" charset="-128"/>
              </a:rPr>
              <a:t>In 1933 it changed hands again to an Irishman called John McGuire.</a:t>
            </a:r>
          </a:p>
          <a:p>
            <a:r>
              <a:rPr lang="en-IE" altLang="en-US" sz="2400" dirty="0">
                <a:ea typeface="ＭＳ Ｐゴシック" panose="020B0600070205080204" pitchFamily="34" charset="-128"/>
              </a:rPr>
              <a:t>In 1971 almost a century after Brown Thomas was founded Gary and Hilary Weston bought the premises on Grafton Street and began to transform it so it could rival some of the best in the world.</a:t>
            </a:r>
          </a:p>
          <a:p>
            <a:r>
              <a:rPr lang="en-IE" altLang="en-US" sz="2400" dirty="0">
                <a:ea typeface="ＭＳ Ｐゴシック" panose="020B0600070205080204" pitchFamily="34" charset="-128"/>
              </a:rPr>
              <a:t>Brown Thomas has over 1050 employees covering Dublin Limerick Galway and /cork</a:t>
            </a:r>
          </a:p>
          <a:p>
            <a:r>
              <a:rPr lang="en-IE" altLang="en-US" sz="2400" dirty="0">
                <a:ea typeface="ＭＳ Ｐゴシック" panose="020B0600070205080204" pitchFamily="34" charset="-128"/>
              </a:rPr>
              <a:t>The company has sectors in luxury fashion, homeware and food sector.</a:t>
            </a:r>
            <a:endParaRPr lang="en-GB" altLang="en-US" sz="2400" dirty="0">
              <a:ea typeface="ＭＳ Ｐゴシック" panose="020B0600070205080204" pitchFamily="34" charset="-128"/>
            </a:endParaRPr>
          </a:p>
        </p:txBody>
      </p:sp>
    </p:spTree>
    <p:extLst>
      <p:ext uri="{BB962C8B-B14F-4D97-AF65-F5344CB8AC3E}">
        <p14:creationId xmlns:p14="http://schemas.microsoft.com/office/powerpoint/2010/main" val="2053681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648AC3E-A6DC-4BA1-B9AE-07D22AE987E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GB" altLang="en-US">
              <a:ea typeface="ＭＳ Ｐゴシック" panose="020B0600070205080204" pitchFamily="34" charset="-128"/>
            </a:endParaRPr>
          </a:p>
        </p:txBody>
      </p:sp>
      <p:sp>
        <p:nvSpPr>
          <p:cNvPr id="15363" name="Content Placeholder 2">
            <a:extLst>
              <a:ext uri="{FF2B5EF4-FFF2-40B4-BE49-F238E27FC236}">
                <a16:creationId xmlns:a16="http://schemas.microsoft.com/office/drawing/2014/main" xmlns="" id="{B5EA094C-E94D-4F94-A178-8AA7C6F61307}"/>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400">
                <a:ea typeface="ＭＳ Ｐゴシック" panose="020B0600070205080204" pitchFamily="34" charset="-128"/>
              </a:rPr>
              <a:t>Brown Thomas has directed itself to be “a retail experience that was stylish, sophisticated and brimming with flair.”</a:t>
            </a:r>
            <a:endParaRPr lang="en-GB" altLang="en-US" sz="2400">
              <a:ea typeface="ＭＳ Ｐゴシック" panose="020B0600070205080204" pitchFamily="34" charset="-128"/>
            </a:endParaRPr>
          </a:p>
          <a:p>
            <a:r>
              <a:rPr lang="en-IE" altLang="en-US" sz="2400">
                <a:ea typeface="ＭＳ Ｐゴシック" panose="020B0600070205080204" pitchFamily="34" charset="-128"/>
              </a:rPr>
              <a:t>The issues that could effect this companies success could be weather or when the Grafton store closed in 2016.</a:t>
            </a:r>
            <a:endParaRPr lang="en-GB" altLang="en-US" sz="2400">
              <a:ea typeface="ＭＳ Ｐゴシック" panose="020B0600070205080204" pitchFamily="34" charset="-128"/>
            </a:endParaRPr>
          </a:p>
        </p:txBody>
      </p:sp>
    </p:spTree>
    <p:extLst>
      <p:ext uri="{BB962C8B-B14F-4D97-AF65-F5344CB8AC3E}">
        <p14:creationId xmlns:p14="http://schemas.microsoft.com/office/powerpoint/2010/main" val="390988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Customer Service </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37935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2D839ED0-E8EA-47E5-A9A0-1DBBD4C58ABD}"/>
              </a:ext>
            </a:extLst>
          </p:cNvPr>
          <p:cNvSpPr>
            <a:spLocks noGrp="1" noChangeArrowheads="1"/>
          </p:cNvSpPr>
          <p:nvPr>
            <p:ph type="title"/>
          </p:nvPr>
        </p:nvSpPr>
        <p:spPr bwMode="auto">
          <a:xfrm>
            <a:off x="2209800" y="8382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3200">
                <a:ea typeface="ＭＳ Ｐゴシック" panose="020B0600070205080204" pitchFamily="34" charset="-128"/>
              </a:rPr>
              <a:t>Brown Thomas Customer Service</a:t>
            </a:r>
            <a:endParaRPr lang="en-GB" altLang="en-US" sz="3200">
              <a:ea typeface="ＭＳ Ｐゴシック" panose="020B0600070205080204" pitchFamily="34" charset="-128"/>
            </a:endParaRPr>
          </a:p>
        </p:txBody>
      </p:sp>
      <p:sp>
        <p:nvSpPr>
          <p:cNvPr id="16387" name="Content Placeholder 2">
            <a:extLst>
              <a:ext uri="{FF2B5EF4-FFF2-40B4-BE49-F238E27FC236}">
                <a16:creationId xmlns:a16="http://schemas.microsoft.com/office/drawing/2014/main" xmlns="" id="{8A8E113C-F28B-42CF-B031-E5A4ECE1C4AE}"/>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E" altLang="en-US" sz="2000">
                <a:ea typeface="ＭＳ Ｐゴシック" panose="020B0600070205080204" pitchFamily="34" charset="-128"/>
              </a:rPr>
              <a:t>Brown Thomas offers a loyalty card programme,  has multiple seasonal sales and has a large social media profile on Facebook, Twitter Instagram and Pinterest.</a:t>
            </a:r>
          </a:p>
          <a:p>
            <a:r>
              <a:rPr lang="en-IE" altLang="en-US" sz="2000">
                <a:ea typeface="ＭＳ Ｐゴシック" panose="020B0600070205080204" pitchFamily="34" charset="-128"/>
              </a:rPr>
              <a:t>Online website is easy to use and is clear for customers to find what they need. </a:t>
            </a:r>
          </a:p>
          <a:p>
            <a:r>
              <a:rPr lang="en-IE" altLang="en-US" sz="2000">
                <a:ea typeface="ＭＳ Ｐゴシック" panose="020B0600070205080204" pitchFamily="34" charset="-128"/>
              </a:rPr>
              <a:t>They give customers the option to deliver fast deliver and “click and collect”.</a:t>
            </a:r>
          </a:p>
          <a:p>
            <a:r>
              <a:rPr lang="en-IE" altLang="en-US" sz="2000">
                <a:ea typeface="ＭＳ Ｐゴシック" panose="020B0600070205080204" pitchFamily="34" charset="-128"/>
              </a:rPr>
              <a:t>Brown Thomas has many methods of returning damaged or wrong products a customer may go into the store, go online or call customer services.</a:t>
            </a:r>
            <a:endParaRPr lang="en-GB" altLang="en-US" sz="2000">
              <a:ea typeface="ＭＳ Ｐゴシック" panose="020B0600070205080204" pitchFamily="34" charset="-128"/>
            </a:endParaRPr>
          </a:p>
        </p:txBody>
      </p:sp>
    </p:spTree>
    <p:extLst>
      <p:ext uri="{BB962C8B-B14F-4D97-AF65-F5344CB8AC3E}">
        <p14:creationId xmlns:p14="http://schemas.microsoft.com/office/powerpoint/2010/main" val="1626234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4">
            <a:extLst>
              <a:ext uri="{FF2B5EF4-FFF2-40B4-BE49-F238E27FC236}">
                <a16:creationId xmlns:a16="http://schemas.microsoft.com/office/drawing/2014/main" xmlns="" id="{749A6E88-2DA3-4CD1-960A-0B335C52F9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2489" y="836613"/>
            <a:ext cx="5407025" cy="5472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316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a:dk1>
        <a:sysClr val="windowText" lastClr="000000"/>
      </a:dk1>
      <a:lt1>
        <a:sysClr val="window" lastClr="FFFFFF"/>
      </a:lt1>
      <a:dk2>
        <a:srgbClr val="505046"/>
      </a:dk2>
      <a:lt2>
        <a:srgbClr val="EEECE1"/>
      </a:lt2>
      <a:accent1>
        <a:srgbClr val="FF0000"/>
      </a:accent1>
      <a:accent2>
        <a:srgbClr val="FF8427"/>
      </a:accent2>
      <a:accent3>
        <a:srgbClr val="FF8427"/>
      </a:accent3>
      <a:accent4>
        <a:srgbClr val="8F0000"/>
      </a:accent4>
      <a:accent5>
        <a:srgbClr val="BF0000"/>
      </a:accent5>
      <a:accent6>
        <a:srgbClr val="B22600"/>
      </a:accent6>
      <a:hlink>
        <a:srgbClr val="664C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Facet</Template>
  <TotalTime>1172</TotalTime>
  <Words>2099</Words>
  <Application>Microsoft Office PowerPoint</Application>
  <PresentationFormat>Widescreen</PresentationFormat>
  <Paragraphs>321</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ＭＳ Ｐゴシック</vt:lpstr>
      <vt:lpstr>Arial</vt:lpstr>
      <vt:lpstr>Calibri</vt:lpstr>
      <vt:lpstr>Franklin Gothic Demi</vt:lpstr>
      <vt:lpstr>futura-pt</vt:lpstr>
      <vt:lpstr>Gill Sans MT Condensed</vt:lpstr>
      <vt:lpstr>Segoe UI Light</vt:lpstr>
      <vt:lpstr>Times New Roman</vt:lpstr>
      <vt:lpstr>Trebuchet MS</vt:lpstr>
      <vt:lpstr>Wingdings</vt:lpstr>
      <vt:lpstr>Wingdings 3</vt:lpstr>
      <vt:lpstr>Facet</vt:lpstr>
      <vt:lpstr>Supply Chain management . Comparison of the use of I.T. in   </vt:lpstr>
      <vt:lpstr>Table of Contents</vt:lpstr>
      <vt:lpstr>Introduction </vt:lpstr>
      <vt:lpstr>Introduction into Brown Thomas</vt:lpstr>
      <vt:lpstr>PowerPoint Presentation</vt:lpstr>
      <vt:lpstr>PowerPoint Presentation</vt:lpstr>
      <vt:lpstr>Customer Service </vt:lpstr>
      <vt:lpstr>Brown Thomas Customer Service</vt:lpstr>
      <vt:lpstr>PowerPoint Presentation</vt:lpstr>
      <vt:lpstr>Warehousing</vt:lpstr>
      <vt:lpstr>Warehousing</vt:lpstr>
      <vt:lpstr>Warehousing</vt:lpstr>
      <vt:lpstr>DVL – Pick Sheet  ‘Picking Sheet, DVL Client Clearences/Deliveries – Vintners Enterprise’, Screenshot, accessed 13th November 2018 by Vinay Kumar.</vt:lpstr>
      <vt:lpstr>PowerPoint Presentation</vt:lpstr>
      <vt:lpstr>Warehousing References – Vinay Kumar </vt:lpstr>
      <vt:lpstr>Warehousing References – Niall Murphy </vt:lpstr>
      <vt:lpstr>Manufacturing</vt:lpstr>
      <vt:lpstr>Manufacturing</vt:lpstr>
      <vt:lpstr>Manufacturing</vt:lpstr>
      <vt:lpstr>Goods Inwards 12th – 14th Novemebr 2018</vt:lpstr>
      <vt:lpstr>Manufacturing</vt:lpstr>
      <vt:lpstr>Manufacturing References – Vinay Kumar </vt:lpstr>
      <vt:lpstr>Manufacturing References – Niall Murphy </vt:lpstr>
      <vt:lpstr>Use of IT in Distribution Function</vt:lpstr>
      <vt:lpstr>PowerPoint Presentation</vt:lpstr>
      <vt:lpstr>PowerPoint Presentation</vt:lpstr>
      <vt:lpstr>PowerPoint Presentation</vt:lpstr>
      <vt:lpstr>PowerPoint Presentation</vt:lpstr>
      <vt:lpstr>PowerPoint Presentation</vt:lpstr>
      <vt:lpstr>PowerPoint Presentation</vt:lpstr>
      <vt:lpstr>Enda Linehan</vt:lpstr>
      <vt:lpstr>Competitive Strengths to be achieved within SCM because of I.T. developments  </vt:lpstr>
      <vt:lpstr>Competetive Strengths with IT developments References  Vinay Kumar (DVL)  and Niall Murphy (BT)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Vinay Kumar</dc:creator>
  <cp:lastModifiedBy>OTIF01</cp:lastModifiedBy>
  <cp:revision>127</cp:revision>
  <dcterms:created xsi:type="dcterms:W3CDTF">2018-11-06T18:06:10Z</dcterms:created>
  <dcterms:modified xsi:type="dcterms:W3CDTF">2018-11-13T17:08:52Z</dcterms:modified>
</cp:coreProperties>
</file>