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  <p:sldMasterId id="2147483662" r:id="rId3"/>
  </p:sldMasterIdLst>
  <p:sldIdLst>
    <p:sldId id="256" r:id="rId4"/>
  </p:sldIdLst>
  <p:sldSz cx="40233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47" autoAdjust="0"/>
    <p:restoredTop sz="94660"/>
  </p:normalViewPr>
  <p:slideViewPr>
    <p:cSldViewPr snapToGrid="0">
      <p:cViewPr varScale="1">
        <p:scale>
          <a:sx n="16" d="100"/>
          <a:sy n="1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9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97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08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A439ED-A85D-450F-8164-16AD6C4B9145}"/>
              </a:ext>
            </a:extLst>
          </p:cNvPr>
          <p:cNvSpPr/>
          <p:nvPr userDrawn="1"/>
        </p:nvSpPr>
        <p:spPr>
          <a:xfrm>
            <a:off x="0" y="0"/>
            <a:ext cx="402336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82AF0-9FA7-4DAC-B1F8-C6D3622D1CEC}"/>
              </a:ext>
            </a:extLst>
          </p:cNvPr>
          <p:cNvSpPr/>
          <p:nvPr userDrawn="1"/>
        </p:nvSpPr>
        <p:spPr>
          <a:xfrm>
            <a:off x="0" y="36576000"/>
            <a:ext cx="40233600" cy="36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89865-DFD1-4A5A-BFE0-6EEF0A7F3DD4}"/>
              </a:ext>
            </a:extLst>
          </p:cNvPr>
          <p:cNvSpPr/>
          <p:nvPr userDrawn="1"/>
        </p:nvSpPr>
        <p:spPr>
          <a:xfrm>
            <a:off x="0" y="14630400"/>
            <a:ext cx="13258800" cy="2194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181CB-7913-491C-8876-3D0EA2B5E648}"/>
              </a:ext>
            </a:extLst>
          </p:cNvPr>
          <p:cNvSpPr/>
          <p:nvPr userDrawn="1"/>
        </p:nvSpPr>
        <p:spPr>
          <a:xfrm>
            <a:off x="13258800" y="14630400"/>
            <a:ext cx="13716000" cy="2194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15110B-5249-4028-839F-C2434A8CEB21}"/>
              </a:ext>
            </a:extLst>
          </p:cNvPr>
          <p:cNvSpPr/>
          <p:nvPr userDrawn="1"/>
        </p:nvSpPr>
        <p:spPr>
          <a:xfrm>
            <a:off x="26974800" y="14630400"/>
            <a:ext cx="13258800" cy="2194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4C5F85-2B76-4210-8DA5-8B3A5990DFC8}"/>
              </a:ext>
            </a:extLst>
          </p:cNvPr>
          <p:cNvSpPr/>
          <p:nvPr userDrawn="1"/>
        </p:nvSpPr>
        <p:spPr>
          <a:xfrm>
            <a:off x="0" y="13716000"/>
            <a:ext cx="402336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A5D57C-4461-4189-B9B5-1AFE6A535ED4}"/>
              </a:ext>
            </a:extLst>
          </p:cNvPr>
          <p:cNvSpPr/>
          <p:nvPr userDrawn="1"/>
        </p:nvSpPr>
        <p:spPr>
          <a:xfrm>
            <a:off x="0" y="4572000"/>
            <a:ext cx="402336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8E1038-1929-4DEB-AD20-AAF2405536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9928800"/>
            <a:ext cx="5297435" cy="1859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17C2EC-5038-4189-ABC1-8F58270BC908}"/>
              </a:ext>
            </a:extLst>
          </p:cNvPr>
          <p:cNvGrpSpPr/>
          <p:nvPr userDrawn="1"/>
        </p:nvGrpSpPr>
        <p:grpSpPr>
          <a:xfrm>
            <a:off x="41071800" y="0"/>
            <a:ext cx="11734800" cy="40233600"/>
            <a:chOff x="41071800" y="0"/>
            <a:chExt cx="11734800" cy="40233600"/>
          </a:xfrm>
        </p:grpSpPr>
        <p:sp>
          <p:nvSpPr>
            <p:cNvPr id="16" name="Instructions">
              <a:extLst>
                <a:ext uri="{FF2B5EF4-FFF2-40B4-BE49-F238E27FC236}">
                  <a16:creationId xmlns:a16="http://schemas.microsoft.com/office/drawing/2014/main" id="{92C6E426-1DD2-416D-AC55-69A32AD54077}"/>
                </a:ext>
              </a:extLst>
            </p:cNvPr>
            <p:cNvSpPr/>
            <p:nvPr userDrawn="1"/>
          </p:nvSpPr>
          <p:spPr>
            <a:xfrm>
              <a:off x="41071800" y="0"/>
              <a:ext cx="11734800" cy="40233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9D3F4F-1BEC-4CFA-AE59-1F056773BB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2964" y="8488585"/>
              <a:ext cx="10912472" cy="9393016"/>
            </a:xfrm>
            <a:prstGeom prst="rect">
              <a:avLst/>
            </a:prstGeom>
          </p:spPr>
        </p:pic>
      </p:grpSp>
      <p:sp>
        <p:nvSpPr>
          <p:cNvPr id="15" name="Instructions">
            <a:extLst>
              <a:ext uri="{FF2B5EF4-FFF2-40B4-BE49-F238E27FC236}">
                <a16:creationId xmlns:a16="http://schemas.microsoft.com/office/drawing/2014/main" id="{E2926F8A-3766-4C03-9F72-D59D3A1DD6DD}"/>
              </a:ext>
            </a:extLst>
          </p:cNvPr>
          <p:cNvSpPr/>
          <p:nvPr userDrawn="1"/>
        </p:nvSpPr>
        <p:spPr>
          <a:xfrm>
            <a:off x="-12573000" y="0"/>
            <a:ext cx="11734800" cy="402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535" tIns="209535" rIns="209535" bIns="20953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44”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Replace the QR Code with a link to your complete research paper. We prefer: https://www.qrstuff.com</a:t>
            </a:r>
            <a:b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6000" b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(Genigraphics has no relationship)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Always check the specific poster requirements with your conference organizer to confirm if this type of poster design is allowed.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Multiple Layouts: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Use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Layout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dropdown to choose between one, two, or three content sections.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</a:t>
            </a:r>
          </a:p>
          <a:p>
            <a:pPr lvl="0" algn="ctr">
              <a:spcBef>
                <a:spcPts val="0"/>
              </a:spcBef>
              <a:spcAft>
                <a:spcPts val="2200"/>
              </a:spcAft>
            </a:pP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C23B17-7355-4C95-B2C1-96A2F6CE9022}"/>
              </a:ext>
            </a:extLst>
          </p:cNvPr>
          <p:cNvGrpSpPr/>
          <p:nvPr userDrawn="1"/>
        </p:nvGrpSpPr>
        <p:grpSpPr>
          <a:xfrm>
            <a:off x="-12046792" y="16988589"/>
            <a:ext cx="10473836" cy="5197643"/>
            <a:chOff x="-12046792" y="16603579"/>
            <a:chExt cx="10473836" cy="519764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B6BF48E-544D-4A7B-A644-4278E7EDB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2046792" y="17228826"/>
              <a:ext cx="10473836" cy="457239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9CA4D960-11B4-4079-9FB8-01FE589B1C69}"/>
                </a:ext>
              </a:extLst>
            </p:cNvPr>
            <p:cNvSpPr/>
            <p:nvPr userDrawn="1"/>
          </p:nvSpPr>
          <p:spPr>
            <a:xfrm>
              <a:off x="-3801979" y="16603579"/>
              <a:ext cx="818147" cy="1732547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364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D89865-DFD1-4A5A-BFE0-6EEF0A7F3DD4}"/>
              </a:ext>
            </a:extLst>
          </p:cNvPr>
          <p:cNvSpPr/>
          <p:nvPr userDrawn="1"/>
        </p:nvSpPr>
        <p:spPr>
          <a:xfrm>
            <a:off x="0" y="14630400"/>
            <a:ext cx="26974800" cy="2194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181CB-7913-491C-8876-3D0EA2B5E648}"/>
              </a:ext>
            </a:extLst>
          </p:cNvPr>
          <p:cNvSpPr/>
          <p:nvPr userDrawn="1"/>
        </p:nvSpPr>
        <p:spPr>
          <a:xfrm>
            <a:off x="26974800" y="14630400"/>
            <a:ext cx="13258800" cy="2194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439ED-A85D-450F-8164-16AD6C4B9145}"/>
              </a:ext>
            </a:extLst>
          </p:cNvPr>
          <p:cNvSpPr/>
          <p:nvPr userDrawn="1"/>
        </p:nvSpPr>
        <p:spPr>
          <a:xfrm>
            <a:off x="0" y="0"/>
            <a:ext cx="402336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82AF0-9FA7-4DAC-B1F8-C6D3622D1CEC}"/>
              </a:ext>
            </a:extLst>
          </p:cNvPr>
          <p:cNvSpPr/>
          <p:nvPr userDrawn="1"/>
        </p:nvSpPr>
        <p:spPr>
          <a:xfrm>
            <a:off x="0" y="36576000"/>
            <a:ext cx="40233600" cy="36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4C5F85-2B76-4210-8DA5-8B3A5990DFC8}"/>
              </a:ext>
            </a:extLst>
          </p:cNvPr>
          <p:cNvSpPr/>
          <p:nvPr userDrawn="1"/>
        </p:nvSpPr>
        <p:spPr>
          <a:xfrm>
            <a:off x="0" y="288036000"/>
            <a:ext cx="402336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A5D57C-4461-4189-B9B5-1AFE6A535ED4}"/>
              </a:ext>
            </a:extLst>
          </p:cNvPr>
          <p:cNvSpPr/>
          <p:nvPr userDrawn="1"/>
        </p:nvSpPr>
        <p:spPr>
          <a:xfrm>
            <a:off x="0" y="4572000"/>
            <a:ext cx="402336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8E1038-1929-4DEB-AD20-AAF2405536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9928800"/>
            <a:ext cx="5297435" cy="185928"/>
          </a:xfrm>
          <a:prstGeom prst="rect">
            <a:avLst/>
          </a:prstGeom>
        </p:spPr>
      </p:pic>
      <p:sp>
        <p:nvSpPr>
          <p:cNvPr id="16" name="Instructions">
            <a:extLst>
              <a:ext uri="{FF2B5EF4-FFF2-40B4-BE49-F238E27FC236}">
                <a16:creationId xmlns:a16="http://schemas.microsoft.com/office/drawing/2014/main" id="{92C6E426-1DD2-416D-AC55-69A32AD54077}"/>
              </a:ext>
            </a:extLst>
          </p:cNvPr>
          <p:cNvSpPr/>
          <p:nvPr userDrawn="1"/>
        </p:nvSpPr>
        <p:spPr>
          <a:xfrm>
            <a:off x="41071800" y="0"/>
            <a:ext cx="11734800" cy="402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228600" rIns="228600" bIns="22860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Change</a:t>
            </a:r>
            <a:r>
              <a:rPr lang="en-US" sz="8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 Color Theme</a:t>
            </a:r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This template is designed to use the built-in color themes in</a:t>
            </a: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 the newer versions of PowerPoint.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To change the color theme, select the </a:t>
            </a:r>
            <a:r>
              <a:rPr lang="en-US" sz="6000" b="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Design</a:t>
            </a: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 tab, then select the </a:t>
            </a:r>
            <a:r>
              <a:rPr lang="en-US" sz="6000" b="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Colors</a:t>
            </a: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 drop-down list.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The default color theme for this template is “Office”, so you can always return to that after trying some of the alternatives.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Printing Your Poster: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Once your poster file is ready, visit</a:t>
            </a: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b="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www.genigraphics.com</a:t>
            </a: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 to order a high-quality, affordable poster print. Every order receives a free design review and we can deliver as fast as next business day within the US and Canada. 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Genigraphics® has been producing output from PowerPoint® longer than anyone in the industry; dating back to when we helped Microsoft® design the PowerPoint® software. 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US and Canada:  1-800-790-4001</a:t>
            </a:r>
            <a:b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Email: info@genigraphics.com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br>
              <a:rPr lang="en-US" sz="4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9D3F4F-1BEC-4CFA-AE59-1F056773BB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964" y="8488585"/>
            <a:ext cx="10912472" cy="93930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0362F5-29B7-478D-8285-E1AF0101F14D}"/>
              </a:ext>
            </a:extLst>
          </p:cNvPr>
          <p:cNvSpPr/>
          <p:nvPr userDrawn="1"/>
        </p:nvSpPr>
        <p:spPr>
          <a:xfrm>
            <a:off x="0" y="13716000"/>
            <a:ext cx="402336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nstructions">
            <a:extLst>
              <a:ext uri="{FF2B5EF4-FFF2-40B4-BE49-F238E27FC236}">
                <a16:creationId xmlns:a16="http://schemas.microsoft.com/office/drawing/2014/main" id="{8BA651DF-DA69-41DE-B9C3-D53B26D1F1E0}"/>
              </a:ext>
            </a:extLst>
          </p:cNvPr>
          <p:cNvSpPr/>
          <p:nvPr userDrawn="1"/>
        </p:nvSpPr>
        <p:spPr>
          <a:xfrm>
            <a:off x="-12573000" y="0"/>
            <a:ext cx="11734800" cy="402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535" tIns="209535" rIns="209535" bIns="20953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44”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Replace the QR Code with a link to your complete research paper. We prefer: https://www.qrstuff.com</a:t>
            </a:r>
            <a:b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6000" b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(Genigraphics has no relationship)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Always check the specific poster requirements with your conference organizer to confirm if this type of poster design is allowed.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Multiple Layouts: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Use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Layout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dropdown to choose between one, two, or three content sections.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</a:t>
            </a:r>
          </a:p>
          <a:p>
            <a:pPr lvl="0" algn="ctr">
              <a:spcBef>
                <a:spcPts val="0"/>
              </a:spcBef>
              <a:spcAft>
                <a:spcPts val="2200"/>
              </a:spcAft>
            </a:pP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DCB403-D414-41E3-A1F6-C198DCD63A5B}"/>
              </a:ext>
            </a:extLst>
          </p:cNvPr>
          <p:cNvGrpSpPr/>
          <p:nvPr userDrawn="1"/>
        </p:nvGrpSpPr>
        <p:grpSpPr>
          <a:xfrm>
            <a:off x="-12046792" y="16988589"/>
            <a:ext cx="10473836" cy="5197643"/>
            <a:chOff x="-12046792" y="16603579"/>
            <a:chExt cx="10473836" cy="519764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5469BD4-E72B-476B-BDC8-3CE143520E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2046792" y="17228826"/>
              <a:ext cx="10473836" cy="457239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BE419426-A743-4FA6-93F6-9D77D99BCA89}"/>
                </a:ext>
              </a:extLst>
            </p:cNvPr>
            <p:cNvSpPr/>
            <p:nvPr userDrawn="1"/>
          </p:nvSpPr>
          <p:spPr>
            <a:xfrm>
              <a:off x="-3801979" y="16603579"/>
              <a:ext cx="818147" cy="1732547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15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A439ED-A85D-450F-8164-16AD6C4B9145}"/>
              </a:ext>
            </a:extLst>
          </p:cNvPr>
          <p:cNvSpPr/>
          <p:nvPr userDrawn="1"/>
        </p:nvSpPr>
        <p:spPr>
          <a:xfrm>
            <a:off x="0" y="0"/>
            <a:ext cx="402336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82AF0-9FA7-4DAC-B1F8-C6D3622D1CEC}"/>
              </a:ext>
            </a:extLst>
          </p:cNvPr>
          <p:cNvSpPr/>
          <p:nvPr userDrawn="1"/>
        </p:nvSpPr>
        <p:spPr>
          <a:xfrm>
            <a:off x="0" y="36576000"/>
            <a:ext cx="40233600" cy="36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89865-DFD1-4A5A-BFE0-6EEF0A7F3DD4}"/>
              </a:ext>
            </a:extLst>
          </p:cNvPr>
          <p:cNvSpPr/>
          <p:nvPr userDrawn="1"/>
        </p:nvSpPr>
        <p:spPr>
          <a:xfrm>
            <a:off x="0" y="14630400"/>
            <a:ext cx="40233599" cy="2194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4C5F85-2B76-4210-8DA5-8B3A5990DFC8}"/>
              </a:ext>
            </a:extLst>
          </p:cNvPr>
          <p:cNvSpPr/>
          <p:nvPr userDrawn="1"/>
        </p:nvSpPr>
        <p:spPr>
          <a:xfrm>
            <a:off x="0" y="13716000"/>
            <a:ext cx="402336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A5D57C-4461-4189-B9B5-1AFE6A535ED4}"/>
              </a:ext>
            </a:extLst>
          </p:cNvPr>
          <p:cNvSpPr/>
          <p:nvPr userDrawn="1"/>
        </p:nvSpPr>
        <p:spPr>
          <a:xfrm>
            <a:off x="0" y="4572000"/>
            <a:ext cx="402336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8E1038-1929-4DEB-AD20-AAF2405536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9928800"/>
            <a:ext cx="5297435" cy="185928"/>
          </a:xfrm>
          <a:prstGeom prst="rect">
            <a:avLst/>
          </a:prstGeom>
        </p:spPr>
      </p:pic>
      <p:sp>
        <p:nvSpPr>
          <p:cNvPr id="16" name="Instructions">
            <a:extLst>
              <a:ext uri="{FF2B5EF4-FFF2-40B4-BE49-F238E27FC236}">
                <a16:creationId xmlns:a16="http://schemas.microsoft.com/office/drawing/2014/main" id="{92C6E426-1DD2-416D-AC55-69A32AD54077}"/>
              </a:ext>
            </a:extLst>
          </p:cNvPr>
          <p:cNvSpPr/>
          <p:nvPr userDrawn="1"/>
        </p:nvSpPr>
        <p:spPr>
          <a:xfrm>
            <a:off x="41071800" y="0"/>
            <a:ext cx="11734800" cy="402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228600" rIns="228600" bIns="22860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Change</a:t>
            </a:r>
            <a:r>
              <a:rPr lang="en-US" sz="8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 Color Theme</a:t>
            </a:r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This template is designed to use the built-in color themes in</a:t>
            </a: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 the newer versions of PowerPoint.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To change the color theme, select the </a:t>
            </a:r>
            <a:r>
              <a:rPr lang="en-US" sz="6000" b="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Design</a:t>
            </a: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 tab, then select the </a:t>
            </a:r>
            <a:r>
              <a:rPr lang="en-US" sz="6000" b="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Colors</a:t>
            </a: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 drop-down list.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The default color theme for this template is “Office”, so you can always return to that after trying some of the alternatives.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Printing Your Poster: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Once your poster file is ready, visit</a:t>
            </a: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b="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www.genigraphics.com</a:t>
            </a: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 to order a high-quality, affordable poster print. Every order receives a free design review and we can deliver as fast as next business day within the US and Canada. 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Genigraphics® has been producing output from PowerPoint® longer than anyone in the industry; dating back to when we helped Microsoft® design the PowerPoint® software. 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6000" baseline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US and Canada:  1-800-790-4001</a:t>
            </a:r>
            <a:b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Email: info@genigraphics.com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br>
              <a:rPr lang="en-US" sz="4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9D3F4F-1BEC-4CFA-AE59-1F056773BB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964" y="8488585"/>
            <a:ext cx="10912472" cy="9393016"/>
          </a:xfrm>
          <a:prstGeom prst="rect">
            <a:avLst/>
          </a:prstGeom>
        </p:spPr>
      </p:pic>
      <p:sp>
        <p:nvSpPr>
          <p:cNvPr id="24" name="Instructions">
            <a:extLst>
              <a:ext uri="{FF2B5EF4-FFF2-40B4-BE49-F238E27FC236}">
                <a16:creationId xmlns:a16="http://schemas.microsoft.com/office/drawing/2014/main" id="{BF2CAB13-A248-4B1F-8EA4-E784EB0CD9BF}"/>
              </a:ext>
            </a:extLst>
          </p:cNvPr>
          <p:cNvSpPr/>
          <p:nvPr userDrawn="1"/>
        </p:nvSpPr>
        <p:spPr>
          <a:xfrm>
            <a:off x="-12573000" y="0"/>
            <a:ext cx="11734800" cy="402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535" tIns="209535" rIns="209535" bIns="20953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44”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Replace the QR Code with a link to your complete research paper. We prefer: https://www.qrstuff.com</a:t>
            </a:r>
            <a:b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6000" b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(Genigraphics has no relationship)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Always check the specific poster requirements with your conference organizer to confirm if this type of poster design is allowed.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Multiple Layouts: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Use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Layout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dropdown to choose between one, two, or three content sections.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endParaRPr lang="en-US"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</a:t>
            </a:r>
          </a:p>
          <a:p>
            <a:pPr lvl="0" algn="ctr">
              <a:spcBef>
                <a:spcPts val="0"/>
              </a:spcBef>
              <a:spcAft>
                <a:spcPts val="2200"/>
              </a:spcAft>
            </a:pP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637034-660E-4C4E-BE2D-1283BEAA23ED}"/>
              </a:ext>
            </a:extLst>
          </p:cNvPr>
          <p:cNvGrpSpPr/>
          <p:nvPr userDrawn="1"/>
        </p:nvGrpSpPr>
        <p:grpSpPr>
          <a:xfrm>
            <a:off x="-12046792" y="16988589"/>
            <a:ext cx="10473836" cy="5197643"/>
            <a:chOff x="-12046792" y="16603579"/>
            <a:chExt cx="10473836" cy="519764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63710D-20E1-456C-BA12-4BEB023E24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2046792" y="17228826"/>
              <a:ext cx="10473836" cy="457239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30E7CD74-4C68-4BB2-AC4E-A4B46A6979E4}"/>
                </a:ext>
              </a:extLst>
            </p:cNvPr>
            <p:cNvSpPr/>
            <p:nvPr userDrawn="1"/>
          </p:nvSpPr>
          <p:spPr>
            <a:xfrm>
              <a:off x="-3801979" y="16603579"/>
              <a:ext cx="818147" cy="1732547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9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F4FC-7724-4879-8ED0-A43E8415E6D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753600" y="381929"/>
            <a:ext cx="33832800" cy="4572000"/>
          </a:xfrm>
          <a:prstGeom prst="rect">
            <a:avLst/>
          </a:prstGeom>
        </p:spPr>
        <p:txBody>
          <a:bodyPr lIns="731520" tIns="731520" bIns="73152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7000" dirty="0">
                <a:solidFill>
                  <a:schemeClr val="accent4">
                    <a:lumMod val="20000"/>
                    <a:lumOff val="80000"/>
                  </a:schemeClr>
                </a:solidFill>
                <a:latin typeface="Franklin Gothic Medium Cond" panose="020B0606030402020204" pitchFamily="34" charset="0"/>
              </a:rPr>
              <a:t>GPS TRACKING SYSTEM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864CCF-70A7-4CFC-B002-5037B24C73D0}"/>
              </a:ext>
            </a:extLst>
          </p:cNvPr>
          <p:cNvSpPr txBox="1">
            <a:spLocks/>
          </p:cNvSpPr>
          <p:nvPr/>
        </p:nvSpPr>
        <p:spPr>
          <a:xfrm>
            <a:off x="7315200" y="36576000"/>
            <a:ext cx="25603200" cy="3657600"/>
          </a:xfrm>
          <a:prstGeom prst="rect">
            <a:avLst/>
          </a:prstGeom>
        </p:spPr>
        <p:txBody>
          <a:bodyPr lIns="182880" tIns="365760" rIns="182880" bIns="365760" anchor="ctr">
            <a:normAutofit fontScale="97500"/>
          </a:bodyPr>
          <a:lstStyle>
            <a:lvl1pPr algn="l" defTabSz="40233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TEAM </a:t>
            </a:r>
            <a:r>
              <a:rPr lang="en-US" sz="8000" b="1">
                <a:solidFill>
                  <a:schemeClr val="bg1"/>
                </a:solidFill>
                <a:latin typeface="Franklin Gothic Book" panose="020B0503020102020204" pitchFamily="34" charset="0"/>
              </a:rPr>
              <a:t>MEMBERS: N KRISHNA REDDY, P SHESHU, RESHIHA,T VINAY KUMAR</a:t>
            </a:r>
            <a:endParaRPr lang="en-US" sz="8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FB38A5-7C02-4914-8E77-4FC65FAD1A97}"/>
              </a:ext>
            </a:extLst>
          </p:cNvPr>
          <p:cNvSpPr txBox="1">
            <a:spLocks/>
          </p:cNvSpPr>
          <p:nvPr/>
        </p:nvSpPr>
        <p:spPr>
          <a:xfrm>
            <a:off x="-322074" y="5315605"/>
            <a:ext cx="40233599" cy="8229600"/>
          </a:xfrm>
          <a:prstGeom prst="rect">
            <a:avLst/>
          </a:prstGeom>
        </p:spPr>
        <p:txBody>
          <a:bodyPr lIns="914400" tIns="914400" rIns="914400" bIns="914400" anchor="ctr">
            <a:normAutofit fontScale="90000" lnSpcReduction="20000"/>
          </a:bodyPr>
          <a:lstStyle>
            <a:lvl1pPr algn="l" defTabSz="40233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</a:pPr>
            <a:r>
              <a:rPr lang="en-US" sz="14400" b="1" dirty="0">
                <a:solidFill>
                  <a:schemeClr val="tx2"/>
                </a:solidFill>
                <a:latin typeface="Franklin Gothic Medium Cond" panose="020B0606030402020204" pitchFamily="34" charset="0"/>
              </a:rPr>
              <a:t>The Project is mainly a mainly a GPS tracking system module which stores the coordinates start point and after reaching a end point it calculates the total distance taken by user to navigate between them.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06124-89AF-5945-EA37-1C211FC46597}"/>
              </a:ext>
            </a:extLst>
          </p:cNvPr>
          <p:cNvSpPr/>
          <p:nvPr/>
        </p:nvSpPr>
        <p:spPr>
          <a:xfrm>
            <a:off x="1087213" y="25207975"/>
            <a:ext cx="10856691" cy="1400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Hardware Used: TIVA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4160A-FE26-6541-BA8D-13BA5F91FFC3}"/>
              </a:ext>
            </a:extLst>
          </p:cNvPr>
          <p:cNvSpPr txBox="1"/>
          <p:nvPr/>
        </p:nvSpPr>
        <p:spPr>
          <a:xfrm>
            <a:off x="914403" y="27016975"/>
            <a:ext cx="114300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i="0" dirty="0">
                <a:effectLst/>
                <a:latin typeface="Söhne"/>
              </a:rPr>
              <a:t>The </a:t>
            </a:r>
            <a:r>
              <a:rPr lang="en-IN" sz="6000" b="1" i="0" dirty="0" err="1">
                <a:effectLst/>
                <a:latin typeface="Söhne"/>
              </a:rPr>
              <a:t>Tiva</a:t>
            </a:r>
            <a:r>
              <a:rPr lang="en-IN" sz="6000" b="1" i="0" dirty="0">
                <a:effectLst/>
                <a:latin typeface="Söhne"/>
              </a:rPr>
              <a:t> C series board serves as the powerhouse behind innovative GPS tracking systems, seamlessly integrating with global positioning technology. From collecting location data to managing tracking algorithms, the </a:t>
            </a:r>
            <a:r>
              <a:rPr lang="en-IN" sz="6000" b="1" i="0" dirty="0" err="1">
                <a:effectLst/>
                <a:latin typeface="Söhne"/>
              </a:rPr>
              <a:t>Tiva</a:t>
            </a:r>
            <a:r>
              <a:rPr lang="en-IN" sz="6000" b="1" i="0" dirty="0">
                <a:effectLst/>
                <a:latin typeface="Söhne"/>
              </a:rPr>
              <a:t> C board excels in providing a versatile and reliable foundation for the development of sophisticated GPS tracking systems.</a:t>
            </a:r>
            <a:endParaRPr lang="en-IN" sz="6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5961F5-93E4-BFA1-7213-A6890F233A95}"/>
              </a:ext>
            </a:extLst>
          </p:cNvPr>
          <p:cNvSpPr/>
          <p:nvPr/>
        </p:nvSpPr>
        <p:spPr>
          <a:xfrm>
            <a:off x="15529659" y="22584815"/>
            <a:ext cx="917231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</a:t>
            </a:r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DEVICES</a:t>
            </a:r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BF88F-151D-7DEB-00D2-F19CB7749D8F}"/>
              </a:ext>
            </a:extLst>
          </p:cNvPr>
          <p:cNvSpPr txBox="1"/>
          <p:nvPr/>
        </p:nvSpPr>
        <p:spPr>
          <a:xfrm>
            <a:off x="14173200" y="23434214"/>
            <a:ext cx="12127679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0" b="1" i="0" dirty="0">
              <a:effectLst/>
              <a:latin typeface="Söhne"/>
            </a:endParaRPr>
          </a:p>
          <a:p>
            <a:r>
              <a:rPr lang="en-IN" sz="8000" b="1" i="0" dirty="0">
                <a:effectLst/>
                <a:latin typeface="Söhne"/>
              </a:rPr>
              <a:t>The Bluetooth module seamlessly facilitates wireless communication, enhancing connectivity for a variety of applications.</a:t>
            </a:r>
            <a:r>
              <a:rPr lang="en-IN" sz="8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N" sz="8000" b="1" i="0" dirty="0">
                <a:effectLst/>
                <a:latin typeface="Söhne"/>
              </a:rPr>
              <a:t>GPS module Neo 6M provides precise location information, enabling accurate geospatial tracking and mapping. </a:t>
            </a:r>
            <a:endParaRPr lang="en-IN" sz="8000" b="1" dirty="0"/>
          </a:p>
        </p:txBody>
      </p:sp>
      <p:pic>
        <p:nvPicPr>
          <p:cNvPr id="1036" name="Picture 12" descr="16x2 LCD Display">
            <a:extLst>
              <a:ext uri="{FF2B5EF4-FFF2-40B4-BE49-F238E27FC236}">
                <a16:creationId xmlns:a16="http://schemas.microsoft.com/office/drawing/2014/main" id="{7C238495-F019-8547-CEDD-CBDB4CA28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4" b="18518"/>
          <a:stretch/>
        </p:blipFill>
        <p:spPr bwMode="auto">
          <a:xfrm>
            <a:off x="27109025" y="14722112"/>
            <a:ext cx="13218051" cy="1020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79ADF63-BCBA-358A-3FCA-4AE7C6F45404}"/>
              </a:ext>
            </a:extLst>
          </p:cNvPr>
          <p:cNvSpPr/>
          <p:nvPr/>
        </p:nvSpPr>
        <p:spPr>
          <a:xfrm>
            <a:off x="29584262" y="26195021"/>
            <a:ext cx="8267584" cy="1400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DEVICES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E9CF4-8BFD-4F8C-10DA-77E4199B45FE}"/>
              </a:ext>
            </a:extLst>
          </p:cNvPr>
          <p:cNvSpPr txBox="1"/>
          <p:nvPr/>
        </p:nvSpPr>
        <p:spPr>
          <a:xfrm>
            <a:off x="28387201" y="26488503"/>
            <a:ext cx="114300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000" b="1" dirty="0"/>
          </a:p>
          <a:p>
            <a:r>
              <a:rPr lang="en-US" sz="7000" b="1" dirty="0"/>
              <a:t>In GPS tracking system, a GPS module is  controlled by </a:t>
            </a:r>
            <a:r>
              <a:rPr lang="en-US" sz="7000" b="1" dirty="0" err="1"/>
              <a:t>Tiva</a:t>
            </a:r>
            <a:r>
              <a:rPr lang="en-US" sz="7000" b="1" dirty="0"/>
              <a:t> C  GPIO to get the longitude and latitude from </a:t>
            </a:r>
            <a:r>
              <a:rPr lang="en-US" sz="7000" b="1" dirty="0" err="1"/>
              <a:t>sattelite</a:t>
            </a:r>
            <a:r>
              <a:rPr lang="en-US" sz="7000" b="1" dirty="0"/>
              <a:t> . LCD display provides feedback on distance travelled.</a:t>
            </a:r>
            <a:endParaRPr lang="en-IN" sz="7000" b="1" dirty="0"/>
          </a:p>
        </p:txBody>
      </p:sp>
      <p:pic>
        <p:nvPicPr>
          <p:cNvPr id="3" name="Picture 2" descr="Premium Vector | Gps navigation tracking system with signal ...">
            <a:extLst>
              <a:ext uri="{FF2B5EF4-FFF2-40B4-BE49-F238E27FC236}">
                <a16:creationId xmlns:a16="http://schemas.microsoft.com/office/drawing/2014/main" id="{F01742D9-63E4-2654-E9B4-968C8F5A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5" y="485400"/>
            <a:ext cx="4637873" cy="436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K-TM4C123GXL | Buy TI Parts | TI.com">
            <a:extLst>
              <a:ext uri="{FF2B5EF4-FFF2-40B4-BE49-F238E27FC236}">
                <a16:creationId xmlns:a16="http://schemas.microsoft.com/office/drawing/2014/main" id="{E860B959-8759-5186-BA77-2A5E8D81A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18099"/>
            <a:ext cx="13122614" cy="1010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blox NEO-6M GPS Module : Amazon.in: Electronics">
            <a:extLst>
              <a:ext uri="{FF2B5EF4-FFF2-40B4-BE49-F238E27FC236}">
                <a16:creationId xmlns:a16="http://schemas.microsoft.com/office/drawing/2014/main" id="{4328E4CF-20A7-83A5-8E5B-CE1C4AB8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615" y="14655354"/>
            <a:ext cx="6919832" cy="699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 PCS HC-05 BLUETOOTH MODULE FOR ROBOTICS : Amazon.in: Industrial &amp;  Scientific">
            <a:extLst>
              <a:ext uri="{FF2B5EF4-FFF2-40B4-BE49-F238E27FC236}">
                <a16:creationId xmlns:a16="http://schemas.microsoft.com/office/drawing/2014/main" id="{41F61554-A806-0267-D8E3-E5FF083F2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447" y="14512954"/>
            <a:ext cx="6995167" cy="713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55322"/>
      </p:ext>
    </p:extLst>
  </p:cSld>
  <p:clrMapOvr>
    <a:masterClrMapping/>
  </p:clrMapOvr>
</p:sld>
</file>

<file path=ppt/theme/theme1.xml><?xml version="1.0" encoding="utf-8"?>
<a:theme xmlns:a="http://schemas.openxmlformats.org/drawingml/2006/main" name="3 se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sectio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 sec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2118</TotalTime>
  <Words>180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Franklin Gothic Book</vt:lpstr>
      <vt:lpstr>Franklin Gothic Medium Cond</vt:lpstr>
      <vt:lpstr>Söhne</vt:lpstr>
      <vt:lpstr>3 sections</vt:lpstr>
      <vt:lpstr>2 sections</vt:lpstr>
      <vt:lpstr>1 section</vt:lpstr>
      <vt:lpstr>GPS TRACKING SYSTEM</vt:lpstr>
    </vt:vector>
  </TitlesOfParts>
  <Company>Genigraphics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44x44</dc:title>
  <dc:creator>JL-PC</dc:creator>
  <dc:description>Quality poster printing
www.genigraphics.com
1-800-790-4001</dc:description>
  <cp:lastModifiedBy>srikar muraboyina</cp:lastModifiedBy>
  <cp:revision>68</cp:revision>
  <dcterms:created xsi:type="dcterms:W3CDTF">2019-10-25T19:49:05Z</dcterms:created>
  <dcterms:modified xsi:type="dcterms:W3CDTF">2023-12-12T05:30:51Z</dcterms:modified>
</cp:coreProperties>
</file>