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0" r:id="rId2"/>
    <p:sldId id="261" r:id="rId3"/>
    <p:sldId id="281" r:id="rId4"/>
    <p:sldId id="256" r:id="rId5"/>
    <p:sldId id="257" r:id="rId6"/>
    <p:sldId id="258" r:id="rId7"/>
    <p:sldId id="259" r:id="rId8"/>
    <p:sldId id="260" r:id="rId9"/>
    <p:sldId id="269" r:id="rId10"/>
    <p:sldId id="270" r:id="rId11"/>
    <p:sldId id="271" r:id="rId12"/>
    <p:sldId id="272" r:id="rId13"/>
    <p:sldId id="263" r:id="rId14"/>
    <p:sldId id="264" r:id="rId15"/>
    <p:sldId id="265" r:id="rId16"/>
    <p:sldId id="266" r:id="rId17"/>
    <p:sldId id="267" r:id="rId18"/>
    <p:sldId id="268" r:id="rId19"/>
    <p:sldId id="276"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3109C-4816-483D-9A41-9DAC40CC7F33}"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F34D-FF60-4F84-A0C5-676B4532880A}" type="slidenum">
              <a:rPr lang="en-IN" smtClean="0"/>
              <a:t>‹#›</a:t>
            </a:fld>
            <a:endParaRPr lang="en-IN"/>
          </a:p>
        </p:txBody>
      </p:sp>
    </p:spTree>
    <p:extLst>
      <p:ext uri="{BB962C8B-B14F-4D97-AF65-F5344CB8AC3E}">
        <p14:creationId xmlns:p14="http://schemas.microsoft.com/office/powerpoint/2010/main" val="98449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6C1FDD-D957-4748-87EF-302A64B71E1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158166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C1FDD-D957-4748-87EF-302A64B71E1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209514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C1FDD-D957-4748-87EF-302A64B71E1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147474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C1FDD-D957-4748-87EF-302A64B71E1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9824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C1FDD-D957-4748-87EF-302A64B71E16}"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248357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C1FDD-D957-4748-87EF-302A64B71E1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364410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C1FDD-D957-4748-87EF-302A64B71E16}"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77819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C1FDD-D957-4748-87EF-302A64B71E16}"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377721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C1FDD-D957-4748-87EF-302A64B71E16}"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406313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6C1FDD-D957-4748-87EF-302A64B71E1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146883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6C1FDD-D957-4748-87EF-302A64B71E16}"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83D70-BB79-452F-A748-AE4B2B53426E}" type="slidenum">
              <a:rPr lang="en-IN" smtClean="0"/>
              <a:t>‹#›</a:t>
            </a:fld>
            <a:endParaRPr lang="en-IN"/>
          </a:p>
        </p:txBody>
      </p:sp>
    </p:spTree>
    <p:extLst>
      <p:ext uri="{BB962C8B-B14F-4D97-AF65-F5344CB8AC3E}">
        <p14:creationId xmlns:p14="http://schemas.microsoft.com/office/powerpoint/2010/main" val="408831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C1FDD-D957-4748-87EF-302A64B71E16}"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83D70-BB79-452F-A748-AE4B2B53426E}" type="slidenum">
              <a:rPr lang="en-IN" smtClean="0"/>
              <a:t>‹#›</a:t>
            </a:fld>
            <a:endParaRPr lang="en-IN"/>
          </a:p>
        </p:txBody>
      </p:sp>
    </p:spTree>
    <p:extLst>
      <p:ext uri="{BB962C8B-B14F-4D97-AF65-F5344CB8AC3E}">
        <p14:creationId xmlns:p14="http://schemas.microsoft.com/office/powerpoint/2010/main" val="26490368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AB3D-EB07-5FDA-0782-35B48B8EAE16}"/>
              </a:ext>
            </a:extLst>
          </p:cNvPr>
          <p:cNvSpPr>
            <a:spLocks noGrp="1"/>
          </p:cNvSpPr>
          <p:nvPr>
            <p:ph type="ctrTitle"/>
          </p:nvPr>
        </p:nvSpPr>
        <p:spPr>
          <a:xfrm>
            <a:off x="169276" y="3150257"/>
            <a:ext cx="11853447" cy="2836608"/>
          </a:xfrm>
        </p:spPr>
        <p:txBody>
          <a:bodyPr>
            <a:noAutofit/>
          </a:bodyPr>
          <a:lstStyle/>
          <a:p>
            <a:r>
              <a:rPr lang="en-IN" dirty="0">
                <a:latin typeface="Times New Roman" panose="02020603050405020304" pitchFamily="18" charset="0"/>
                <a:cs typeface="Times New Roman" panose="02020603050405020304" pitchFamily="18" charset="0"/>
              </a:rPr>
              <a:t>STOCK PRICES ANALYSIS AND PREDICTION</a:t>
            </a:r>
          </a:p>
        </p:txBody>
      </p:sp>
      <p:sp>
        <p:nvSpPr>
          <p:cNvPr id="5" name="TextBox 4">
            <a:extLst>
              <a:ext uri="{FF2B5EF4-FFF2-40B4-BE49-F238E27FC236}">
                <a16:creationId xmlns:a16="http://schemas.microsoft.com/office/drawing/2014/main" id="{267628DD-E40C-ED8C-F335-5ED57F867094}"/>
              </a:ext>
            </a:extLst>
          </p:cNvPr>
          <p:cNvSpPr txBox="1"/>
          <p:nvPr/>
        </p:nvSpPr>
        <p:spPr>
          <a:xfrm>
            <a:off x="1906799" y="2238023"/>
            <a:ext cx="8378402" cy="707886"/>
          </a:xfrm>
          <a:prstGeom prst="rect">
            <a:avLst/>
          </a:prstGeom>
          <a:noFill/>
        </p:spPr>
        <p:txBody>
          <a:bodyPr wrap="square">
            <a:spAutoFit/>
          </a:bodyPr>
          <a:lstStyle/>
          <a:p>
            <a:r>
              <a:rPr lang="en-IN" sz="4000" dirty="0"/>
              <a:t>19CSE352 – BUSINESS ANALYTICS</a:t>
            </a:r>
          </a:p>
        </p:txBody>
      </p:sp>
    </p:spTree>
    <p:extLst>
      <p:ext uri="{BB962C8B-B14F-4D97-AF65-F5344CB8AC3E}">
        <p14:creationId xmlns:p14="http://schemas.microsoft.com/office/powerpoint/2010/main" val="354542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2574E-1594-8B9F-33AE-DA29778C3C5B}"/>
              </a:ext>
            </a:extLst>
          </p:cNvPr>
          <p:cNvSpPr>
            <a:spLocks noGrp="1"/>
          </p:cNvSpPr>
          <p:nvPr>
            <p:ph idx="1"/>
          </p:nvPr>
        </p:nvSpPr>
        <p:spPr>
          <a:xfrm>
            <a:off x="281449" y="183639"/>
            <a:ext cx="11629102" cy="3110168"/>
          </a:xfrm>
        </p:spPr>
        <p:txBody>
          <a:bodyPr>
            <a:normAutofit fontScale="77500" lnSpcReduction="20000"/>
          </a:bodyPr>
          <a:lstStyle/>
          <a:p>
            <a:pPr marL="0" indent="0">
              <a:lnSpc>
                <a:spcPct val="107000"/>
              </a:lnSpc>
              <a:spcAft>
                <a:spcPts val="800"/>
              </a:spcAft>
              <a:buNone/>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Plotting Closing Prices:-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creates a line plot of the closing prices over time. This visual helps in understanding how the stock price has varied.</a:t>
            </a:r>
          </a:p>
          <a:p>
            <a:pPr marL="0" indent="0">
              <a:lnSpc>
                <a:spcPct val="107000"/>
              </a:lnSpc>
              <a:spcAft>
                <a:spcPts val="800"/>
              </a:spcAft>
              <a:buNone/>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Autocorrelation and Partial Autocorrelation Plots:-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plots help to identify the presence of any autocorrelation in the dataset. Autocorrelation refers to how correlated a series of data points is with its past values.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Partial autocorrelation gives the correlation of the series with its past values but after eliminating the variations already explained by the intervening comparisons.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number of lags (15 in this case) indicates how many previous points each point is being compared to. These plots are crucial for determining the parameters of ARIMA-based models.</a:t>
            </a:r>
          </a:p>
          <a:p>
            <a:pPr marL="0" indent="0">
              <a:buNone/>
            </a:pPr>
            <a:endParaRPr lang="en-IN" dirty="0"/>
          </a:p>
        </p:txBody>
      </p:sp>
      <p:pic>
        <p:nvPicPr>
          <p:cNvPr id="5" name="Picture 4">
            <a:extLst>
              <a:ext uri="{FF2B5EF4-FFF2-40B4-BE49-F238E27FC236}">
                <a16:creationId xmlns:a16="http://schemas.microsoft.com/office/drawing/2014/main" id="{25BC3144-FDF0-BB90-CBE1-617222F39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49" y="3216361"/>
            <a:ext cx="5667067" cy="3458000"/>
          </a:xfrm>
          <a:prstGeom prst="rect">
            <a:avLst/>
          </a:prstGeom>
        </p:spPr>
      </p:pic>
      <p:pic>
        <p:nvPicPr>
          <p:cNvPr id="7" name="Picture 6">
            <a:extLst>
              <a:ext uri="{FF2B5EF4-FFF2-40B4-BE49-F238E27FC236}">
                <a16:creationId xmlns:a16="http://schemas.microsoft.com/office/drawing/2014/main" id="{30F87EB6-8654-B10E-0582-B9AC282D2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09486"/>
            <a:ext cx="5895381" cy="2949196"/>
          </a:xfrm>
          <a:prstGeom prst="rect">
            <a:avLst/>
          </a:prstGeom>
        </p:spPr>
      </p:pic>
    </p:spTree>
    <p:extLst>
      <p:ext uri="{BB962C8B-B14F-4D97-AF65-F5344CB8AC3E}">
        <p14:creationId xmlns:p14="http://schemas.microsoft.com/office/powerpoint/2010/main" val="319280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BB87385-2EEF-BB84-82B0-B7A2BAACC27E}"/>
              </a:ext>
            </a:extLst>
          </p:cNvPr>
          <p:cNvSpPr>
            <a:spLocks noGrp="1"/>
          </p:cNvSpPr>
          <p:nvPr>
            <p:ph idx="1"/>
          </p:nvPr>
        </p:nvSpPr>
        <p:spPr>
          <a:xfrm>
            <a:off x="405580" y="173806"/>
            <a:ext cx="11235814" cy="3798426"/>
          </a:xfrm>
        </p:spPr>
        <p:txBody>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ARIMA Model Configuration:-</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parameters p, d, and q are specified for the ARIMA model. p represents the number of autoregressive terms, d the number of nonseasonal differences needed for stationarity, and q the number of lagged forecast errors in the prediction equation.</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SARIMAX (Seasonal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AutoRegressive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Integrated Moving Average with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eXogenous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regressors model) is then configured. This model extends ARIMA to account for seasonality and can also handle external variables if provided. The seasonal parameters (1, 1, 1, 12) suggest an annual seasonality (12 months).</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Model Fitting and Summary:-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model is fit to the data, and a summary of the fit is printed. The summary provides detailed statistics about the model fit, including coefficients, standard errors, z-values, p-values, and various diagnostic tests.</a:t>
            </a:r>
          </a:p>
          <a:p>
            <a:endParaRPr lang="en-IN" dirty="0"/>
          </a:p>
        </p:txBody>
      </p:sp>
      <p:pic>
        <p:nvPicPr>
          <p:cNvPr id="11" name="Picture 10">
            <a:extLst>
              <a:ext uri="{FF2B5EF4-FFF2-40B4-BE49-F238E27FC236}">
                <a16:creationId xmlns:a16="http://schemas.microsoft.com/office/drawing/2014/main" id="{56342D36-D1E3-FB82-B1A6-231C4DB9B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80" y="3734998"/>
            <a:ext cx="5742933" cy="2949196"/>
          </a:xfrm>
          <a:prstGeom prst="rect">
            <a:avLst/>
          </a:prstGeom>
        </p:spPr>
      </p:pic>
    </p:spTree>
    <p:extLst>
      <p:ext uri="{BB962C8B-B14F-4D97-AF65-F5344CB8AC3E}">
        <p14:creationId xmlns:p14="http://schemas.microsoft.com/office/powerpoint/2010/main" val="267788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8AFD5-715F-0EC6-2F83-C7619224340B}"/>
              </a:ext>
            </a:extLst>
          </p:cNvPr>
          <p:cNvSpPr>
            <a:spLocks noGrp="1"/>
          </p:cNvSpPr>
          <p:nvPr>
            <p:ph idx="1"/>
          </p:nvPr>
        </p:nvSpPr>
        <p:spPr>
          <a:xfrm>
            <a:off x="297426" y="163973"/>
            <a:ext cx="10515600" cy="4351338"/>
          </a:xfrm>
        </p:spPr>
        <p:txBody>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Plotting Residuals: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residuals (differences between observed and predicted values) of the fitted model are plotted. Ideally, residuals should be white noise, meaning they should have constant variance and no pattern.</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Overall, this is a comprehensive approach to understanding the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600" dirty="0">
                <a:effectLst/>
                <a:latin typeface="Calibri" panose="020F0502020204030204" pitchFamily="34" charset="0"/>
                <a:ea typeface="Calibri" panose="020F0502020204030204" pitchFamily="34" charset="0"/>
                <a:cs typeface="Times New Roman" panose="02020603050405020304" pitchFamily="18" charset="0"/>
              </a:rPr>
              <a:t> of stock prices through time series analysis and forecasting using advanced statistical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600" dirty="0">
                <a:effectLst/>
                <a:latin typeface="Calibri" panose="020F0502020204030204" pitchFamily="34" charset="0"/>
                <a:ea typeface="Calibri" panose="020F0502020204030204" pitchFamily="34" charset="0"/>
                <a:cs typeface="Times New Roman" panose="02020603050405020304" pitchFamily="18" charset="0"/>
              </a:rPr>
              <a:t>. By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600" dirty="0">
                <a:effectLst/>
                <a:latin typeface="Calibri" panose="020F0502020204030204" pitchFamily="34" charset="0"/>
                <a:ea typeface="Calibri" panose="020F0502020204030204" pitchFamily="34" charset="0"/>
                <a:cs typeface="Times New Roman" panose="02020603050405020304" pitchFamily="18" charset="0"/>
              </a:rPr>
              <a:t> the autocorrelation and partial autocorrelation, the script can determine suitable parameters for the ARIMA model, and by applying the SARIMAX model, it attempts to make accurate predictions about future stock movements, adjusting for trends and seasonality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BD3B67A-2596-2622-6910-93BABCEAC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26" y="2807490"/>
            <a:ext cx="7483488" cy="3886537"/>
          </a:xfrm>
          <a:prstGeom prst="rect">
            <a:avLst/>
          </a:prstGeom>
        </p:spPr>
      </p:pic>
    </p:spTree>
    <p:extLst>
      <p:ext uri="{BB962C8B-B14F-4D97-AF65-F5344CB8AC3E}">
        <p14:creationId xmlns:p14="http://schemas.microsoft.com/office/powerpoint/2010/main" val="273293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C838F1-A93B-DD10-6D88-AD3B47472E21}"/>
              </a:ext>
            </a:extLst>
          </p:cNvPr>
          <p:cNvSpPr txBox="1"/>
          <p:nvPr/>
        </p:nvSpPr>
        <p:spPr>
          <a:xfrm>
            <a:off x="266308" y="494063"/>
            <a:ext cx="3975754" cy="1015663"/>
          </a:xfrm>
          <a:prstGeom prst="rect">
            <a:avLst/>
          </a:prstGeom>
          <a:noFill/>
        </p:spPr>
        <p:txBody>
          <a:bodyPr wrap="square">
            <a:spAutoFit/>
          </a:bodyPr>
          <a:lstStyle/>
          <a:p>
            <a:r>
              <a:rPr lang="en-IN" sz="6000" dirty="0"/>
              <a:t>ARIMA</a:t>
            </a:r>
          </a:p>
        </p:txBody>
      </p:sp>
      <p:sp>
        <p:nvSpPr>
          <p:cNvPr id="13" name="TextBox 12">
            <a:extLst>
              <a:ext uri="{FF2B5EF4-FFF2-40B4-BE49-F238E27FC236}">
                <a16:creationId xmlns:a16="http://schemas.microsoft.com/office/drawing/2014/main" id="{AF123071-9EB9-96B6-2530-B06419E91D68}"/>
              </a:ext>
            </a:extLst>
          </p:cNvPr>
          <p:cNvSpPr txBox="1"/>
          <p:nvPr/>
        </p:nvSpPr>
        <p:spPr>
          <a:xfrm>
            <a:off x="499620" y="1509726"/>
            <a:ext cx="11576116" cy="954107"/>
          </a:xfrm>
          <a:prstGeom prst="rect">
            <a:avLst/>
          </a:prstGeom>
          <a:noFill/>
        </p:spPr>
        <p:txBody>
          <a:bodyPr wrap="square">
            <a:spAutoFit/>
          </a:bodyPr>
          <a:lstStyle/>
          <a:p>
            <a:r>
              <a:rPr lang="en-GB" sz="2800" dirty="0"/>
              <a:t>ARIMA is a very popular statistical method for time series forecasting. ARIMA stands for Auto-Regressive Integrated Moving Averages</a:t>
            </a:r>
            <a:endParaRPr lang="en-IN" sz="2800" dirty="0"/>
          </a:p>
        </p:txBody>
      </p:sp>
      <p:sp>
        <p:nvSpPr>
          <p:cNvPr id="21" name="TextBox 20">
            <a:extLst>
              <a:ext uri="{FF2B5EF4-FFF2-40B4-BE49-F238E27FC236}">
                <a16:creationId xmlns:a16="http://schemas.microsoft.com/office/drawing/2014/main" id="{9A728AAD-86E3-F36B-0ED7-5A06CDA6115C}"/>
              </a:ext>
            </a:extLst>
          </p:cNvPr>
          <p:cNvSpPr txBox="1"/>
          <p:nvPr/>
        </p:nvSpPr>
        <p:spPr>
          <a:xfrm>
            <a:off x="499620" y="2525389"/>
            <a:ext cx="11038788" cy="1384995"/>
          </a:xfrm>
          <a:prstGeom prst="rect">
            <a:avLst/>
          </a:prstGeom>
          <a:noFill/>
        </p:spPr>
        <p:txBody>
          <a:bodyPr wrap="square">
            <a:spAutoFit/>
          </a:bodyPr>
          <a:lstStyle/>
          <a:p>
            <a:r>
              <a:rPr lang="en-GB" sz="2800" dirty="0"/>
              <a:t>ARIMA has three components – AR (autoregressive term), I (differencing term) and MA (moving average term). Let us understand each of these components</a:t>
            </a:r>
            <a:endParaRPr lang="en-IN" sz="2800" dirty="0"/>
          </a:p>
        </p:txBody>
      </p:sp>
      <p:sp>
        <p:nvSpPr>
          <p:cNvPr id="27" name="TextBox 26">
            <a:extLst>
              <a:ext uri="{FF2B5EF4-FFF2-40B4-BE49-F238E27FC236}">
                <a16:creationId xmlns:a16="http://schemas.microsoft.com/office/drawing/2014/main" id="{D54C4A85-CBE3-A5CD-4E7C-1F9D5F546169}"/>
              </a:ext>
            </a:extLst>
          </p:cNvPr>
          <p:cNvSpPr txBox="1"/>
          <p:nvPr/>
        </p:nvSpPr>
        <p:spPr>
          <a:xfrm>
            <a:off x="499619" y="4113055"/>
            <a:ext cx="8427563" cy="523220"/>
          </a:xfrm>
          <a:prstGeom prst="rect">
            <a:avLst/>
          </a:prstGeom>
          <a:noFill/>
        </p:spPr>
        <p:txBody>
          <a:bodyPr wrap="square">
            <a:spAutoFit/>
          </a:bodyPr>
          <a:lstStyle/>
          <a:p>
            <a:r>
              <a:rPr lang="en-GB" sz="2800" dirty="0"/>
              <a:t>The value of ‘p’ is determined using the PACF plot.</a:t>
            </a:r>
            <a:endParaRPr lang="en-IN" sz="2800" dirty="0"/>
          </a:p>
        </p:txBody>
      </p:sp>
      <p:sp>
        <p:nvSpPr>
          <p:cNvPr id="33" name="TextBox 32">
            <a:extLst>
              <a:ext uri="{FF2B5EF4-FFF2-40B4-BE49-F238E27FC236}">
                <a16:creationId xmlns:a16="http://schemas.microsoft.com/office/drawing/2014/main" id="{671E6DC4-B187-35D9-1316-8806FCC4A2FA}"/>
              </a:ext>
            </a:extLst>
          </p:cNvPr>
          <p:cNvSpPr txBox="1"/>
          <p:nvPr/>
        </p:nvSpPr>
        <p:spPr>
          <a:xfrm>
            <a:off x="499619" y="4862735"/>
            <a:ext cx="7927946" cy="523220"/>
          </a:xfrm>
          <a:prstGeom prst="rect">
            <a:avLst/>
          </a:prstGeom>
          <a:noFill/>
        </p:spPr>
        <p:txBody>
          <a:bodyPr wrap="square">
            <a:spAutoFit/>
          </a:bodyPr>
          <a:lstStyle/>
          <a:p>
            <a:r>
              <a:rPr lang="en-GB" sz="2800" dirty="0"/>
              <a:t>The parameter ‘q’ in </a:t>
            </a:r>
            <a:r>
              <a:rPr lang="en-GB" sz="2800" dirty="0" err="1"/>
              <a:t>arima</a:t>
            </a:r>
            <a:r>
              <a:rPr lang="en-GB" sz="2800" dirty="0"/>
              <a:t> represents the MA term</a:t>
            </a:r>
            <a:endParaRPr lang="en-IN" sz="2800" dirty="0"/>
          </a:p>
        </p:txBody>
      </p:sp>
      <p:sp>
        <p:nvSpPr>
          <p:cNvPr id="37" name="TextBox 36">
            <a:extLst>
              <a:ext uri="{FF2B5EF4-FFF2-40B4-BE49-F238E27FC236}">
                <a16:creationId xmlns:a16="http://schemas.microsoft.com/office/drawing/2014/main" id="{95757AF6-CDE9-0303-3F3D-8684DD6D58DA}"/>
              </a:ext>
            </a:extLst>
          </p:cNvPr>
          <p:cNvSpPr txBox="1"/>
          <p:nvPr/>
        </p:nvSpPr>
        <p:spPr>
          <a:xfrm>
            <a:off x="499619" y="5559606"/>
            <a:ext cx="11692381" cy="954107"/>
          </a:xfrm>
          <a:prstGeom prst="rect">
            <a:avLst/>
          </a:prstGeom>
          <a:noFill/>
        </p:spPr>
        <p:txBody>
          <a:bodyPr wrap="square">
            <a:spAutoFit/>
          </a:bodyPr>
          <a:lstStyle/>
          <a:p>
            <a:r>
              <a:rPr lang="en-GB" sz="2800" dirty="0"/>
              <a:t>Test like ADF  can b used e to determine whether the series is stationary and help in identifying the d value</a:t>
            </a:r>
            <a:endParaRPr lang="en-IN" sz="2800" dirty="0"/>
          </a:p>
        </p:txBody>
      </p:sp>
    </p:spTree>
    <p:extLst>
      <p:ext uri="{BB962C8B-B14F-4D97-AF65-F5344CB8AC3E}">
        <p14:creationId xmlns:p14="http://schemas.microsoft.com/office/powerpoint/2010/main" val="293941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7E715F-D22E-BAF0-5EDC-C418C77A9355}"/>
              </a:ext>
            </a:extLst>
          </p:cNvPr>
          <p:cNvSpPr txBox="1"/>
          <p:nvPr/>
        </p:nvSpPr>
        <p:spPr>
          <a:xfrm>
            <a:off x="124905" y="541198"/>
            <a:ext cx="6094428" cy="830997"/>
          </a:xfrm>
          <a:prstGeom prst="rect">
            <a:avLst/>
          </a:prstGeom>
          <a:noFill/>
        </p:spPr>
        <p:txBody>
          <a:bodyPr wrap="square">
            <a:spAutoFit/>
          </a:bodyPr>
          <a:lstStyle/>
          <a:p>
            <a:r>
              <a:rPr lang="en-IN" sz="4800" dirty="0"/>
              <a:t>Implementation</a:t>
            </a:r>
          </a:p>
        </p:txBody>
      </p:sp>
      <p:sp>
        <p:nvSpPr>
          <p:cNvPr id="11" name="TextBox 10">
            <a:extLst>
              <a:ext uri="{FF2B5EF4-FFF2-40B4-BE49-F238E27FC236}">
                <a16:creationId xmlns:a16="http://schemas.microsoft.com/office/drawing/2014/main" id="{840B665A-B89A-7D83-97A4-E32B12ED2EF0}"/>
              </a:ext>
            </a:extLst>
          </p:cNvPr>
          <p:cNvSpPr txBox="1"/>
          <p:nvPr/>
        </p:nvSpPr>
        <p:spPr>
          <a:xfrm>
            <a:off x="655163" y="1747828"/>
            <a:ext cx="6174556" cy="523220"/>
          </a:xfrm>
          <a:prstGeom prst="rect">
            <a:avLst/>
          </a:prstGeom>
          <a:noFill/>
        </p:spPr>
        <p:txBody>
          <a:bodyPr wrap="square">
            <a:spAutoFit/>
          </a:bodyPr>
          <a:lstStyle/>
          <a:p>
            <a:r>
              <a:rPr lang="en-IN" sz="2800" dirty="0"/>
              <a:t>Preliminary Analysis</a:t>
            </a:r>
          </a:p>
        </p:txBody>
      </p:sp>
      <p:pic>
        <p:nvPicPr>
          <p:cNvPr id="13" name="Picture 12">
            <a:extLst>
              <a:ext uri="{FF2B5EF4-FFF2-40B4-BE49-F238E27FC236}">
                <a16:creationId xmlns:a16="http://schemas.microsoft.com/office/drawing/2014/main" id="{18E1D407-7608-792E-FAD6-7681C2546F5A}"/>
              </a:ext>
            </a:extLst>
          </p:cNvPr>
          <p:cNvPicPr>
            <a:picLocks noChangeAspect="1"/>
          </p:cNvPicPr>
          <p:nvPr/>
        </p:nvPicPr>
        <p:blipFill>
          <a:blip r:embed="rId2"/>
          <a:stretch>
            <a:fillRect/>
          </a:stretch>
        </p:blipFill>
        <p:spPr>
          <a:xfrm>
            <a:off x="4421171" y="1282045"/>
            <a:ext cx="7220932" cy="4722830"/>
          </a:xfrm>
          <a:prstGeom prst="rect">
            <a:avLst/>
          </a:prstGeom>
        </p:spPr>
      </p:pic>
      <p:pic>
        <p:nvPicPr>
          <p:cNvPr id="17" name="Picture 16">
            <a:extLst>
              <a:ext uri="{FF2B5EF4-FFF2-40B4-BE49-F238E27FC236}">
                <a16:creationId xmlns:a16="http://schemas.microsoft.com/office/drawing/2014/main" id="{9566FC11-767E-4FE4-94BF-46EEA9CF68D6}"/>
              </a:ext>
            </a:extLst>
          </p:cNvPr>
          <p:cNvPicPr>
            <a:picLocks noChangeAspect="1"/>
          </p:cNvPicPr>
          <p:nvPr/>
        </p:nvPicPr>
        <p:blipFill>
          <a:blip r:embed="rId3"/>
          <a:stretch>
            <a:fillRect/>
          </a:stretch>
        </p:blipFill>
        <p:spPr>
          <a:xfrm>
            <a:off x="655162" y="2918591"/>
            <a:ext cx="2700779" cy="2438740"/>
          </a:xfrm>
          <a:prstGeom prst="rect">
            <a:avLst/>
          </a:prstGeom>
        </p:spPr>
      </p:pic>
    </p:spTree>
    <p:extLst>
      <p:ext uri="{BB962C8B-B14F-4D97-AF65-F5344CB8AC3E}">
        <p14:creationId xmlns:p14="http://schemas.microsoft.com/office/powerpoint/2010/main" val="95329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CBEB9-C486-3095-A140-C7D7D9A4D15F}"/>
              </a:ext>
            </a:extLst>
          </p:cNvPr>
          <p:cNvSpPr txBox="1"/>
          <p:nvPr/>
        </p:nvSpPr>
        <p:spPr>
          <a:xfrm>
            <a:off x="143759" y="842855"/>
            <a:ext cx="6094428" cy="523220"/>
          </a:xfrm>
          <a:prstGeom prst="rect">
            <a:avLst/>
          </a:prstGeom>
          <a:noFill/>
        </p:spPr>
        <p:txBody>
          <a:bodyPr wrap="square">
            <a:spAutoFit/>
          </a:bodyPr>
          <a:lstStyle/>
          <a:p>
            <a:r>
              <a:rPr lang="en-IN" sz="2800" dirty="0"/>
              <a:t> Augmented Dickey-Fuller (ADF)</a:t>
            </a:r>
          </a:p>
        </p:txBody>
      </p:sp>
      <p:pic>
        <p:nvPicPr>
          <p:cNvPr id="5" name="Picture 4">
            <a:extLst>
              <a:ext uri="{FF2B5EF4-FFF2-40B4-BE49-F238E27FC236}">
                <a16:creationId xmlns:a16="http://schemas.microsoft.com/office/drawing/2014/main" id="{7B89EC16-CA71-C1DE-70F8-331A96187DB0}"/>
              </a:ext>
            </a:extLst>
          </p:cNvPr>
          <p:cNvPicPr>
            <a:picLocks noChangeAspect="1"/>
          </p:cNvPicPr>
          <p:nvPr/>
        </p:nvPicPr>
        <p:blipFill>
          <a:blip r:embed="rId2"/>
          <a:stretch>
            <a:fillRect/>
          </a:stretch>
        </p:blipFill>
        <p:spPr>
          <a:xfrm>
            <a:off x="534755" y="1782637"/>
            <a:ext cx="4609138" cy="2270888"/>
          </a:xfrm>
          <a:prstGeom prst="rect">
            <a:avLst/>
          </a:prstGeom>
        </p:spPr>
      </p:pic>
      <p:pic>
        <p:nvPicPr>
          <p:cNvPr id="7" name="Picture 6">
            <a:extLst>
              <a:ext uri="{FF2B5EF4-FFF2-40B4-BE49-F238E27FC236}">
                <a16:creationId xmlns:a16="http://schemas.microsoft.com/office/drawing/2014/main" id="{98F46CFF-8561-1D47-796A-6AC903C41DDC}"/>
              </a:ext>
            </a:extLst>
          </p:cNvPr>
          <p:cNvPicPr>
            <a:picLocks noChangeAspect="1"/>
          </p:cNvPicPr>
          <p:nvPr/>
        </p:nvPicPr>
        <p:blipFill>
          <a:blip r:embed="rId3"/>
          <a:stretch>
            <a:fillRect/>
          </a:stretch>
        </p:blipFill>
        <p:spPr>
          <a:xfrm>
            <a:off x="5920033" y="630769"/>
            <a:ext cx="5831508" cy="3667026"/>
          </a:xfrm>
          <a:prstGeom prst="rect">
            <a:avLst/>
          </a:prstGeom>
        </p:spPr>
      </p:pic>
      <p:pic>
        <p:nvPicPr>
          <p:cNvPr id="9" name="Picture 8">
            <a:extLst>
              <a:ext uri="{FF2B5EF4-FFF2-40B4-BE49-F238E27FC236}">
                <a16:creationId xmlns:a16="http://schemas.microsoft.com/office/drawing/2014/main" id="{484779D5-0D86-E96A-F4AA-27DAEC930C89}"/>
              </a:ext>
            </a:extLst>
          </p:cNvPr>
          <p:cNvPicPr>
            <a:picLocks noChangeAspect="1"/>
          </p:cNvPicPr>
          <p:nvPr/>
        </p:nvPicPr>
        <p:blipFill>
          <a:blip r:embed="rId4"/>
          <a:stretch>
            <a:fillRect/>
          </a:stretch>
        </p:blipFill>
        <p:spPr>
          <a:xfrm>
            <a:off x="233070" y="4976063"/>
            <a:ext cx="9821646" cy="1600423"/>
          </a:xfrm>
          <a:prstGeom prst="rect">
            <a:avLst/>
          </a:prstGeom>
        </p:spPr>
      </p:pic>
    </p:spTree>
    <p:extLst>
      <p:ext uri="{BB962C8B-B14F-4D97-AF65-F5344CB8AC3E}">
        <p14:creationId xmlns:p14="http://schemas.microsoft.com/office/powerpoint/2010/main" val="370607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EB9EAB-0896-9D80-19B6-7A98EBC6F494}"/>
              </a:ext>
            </a:extLst>
          </p:cNvPr>
          <p:cNvSpPr txBox="1"/>
          <p:nvPr/>
        </p:nvSpPr>
        <p:spPr>
          <a:xfrm>
            <a:off x="407709" y="626039"/>
            <a:ext cx="7859598" cy="1569660"/>
          </a:xfrm>
          <a:prstGeom prst="rect">
            <a:avLst/>
          </a:prstGeom>
          <a:noFill/>
        </p:spPr>
        <p:txBody>
          <a:bodyPr wrap="square">
            <a:spAutoFit/>
          </a:bodyPr>
          <a:lstStyle/>
          <a:p>
            <a:r>
              <a:rPr lang="en-IN" sz="4800" dirty="0"/>
              <a:t>ACF(Autocorrelation Function)</a:t>
            </a:r>
          </a:p>
          <a:p>
            <a:endParaRPr lang="en-IN" sz="4800" dirty="0"/>
          </a:p>
        </p:txBody>
      </p:sp>
      <p:pic>
        <p:nvPicPr>
          <p:cNvPr id="11" name="Picture 10">
            <a:extLst>
              <a:ext uri="{FF2B5EF4-FFF2-40B4-BE49-F238E27FC236}">
                <a16:creationId xmlns:a16="http://schemas.microsoft.com/office/drawing/2014/main" id="{9C027967-A447-3F97-10BB-E68EDB56ADDF}"/>
              </a:ext>
            </a:extLst>
          </p:cNvPr>
          <p:cNvPicPr>
            <a:picLocks noChangeAspect="1"/>
          </p:cNvPicPr>
          <p:nvPr/>
        </p:nvPicPr>
        <p:blipFill>
          <a:blip r:embed="rId2"/>
          <a:stretch>
            <a:fillRect/>
          </a:stretch>
        </p:blipFill>
        <p:spPr>
          <a:xfrm>
            <a:off x="407709" y="1659119"/>
            <a:ext cx="5106971" cy="4044098"/>
          </a:xfrm>
          <a:prstGeom prst="rect">
            <a:avLst/>
          </a:prstGeom>
        </p:spPr>
      </p:pic>
      <p:pic>
        <p:nvPicPr>
          <p:cNvPr id="13" name="Picture 12">
            <a:extLst>
              <a:ext uri="{FF2B5EF4-FFF2-40B4-BE49-F238E27FC236}">
                <a16:creationId xmlns:a16="http://schemas.microsoft.com/office/drawing/2014/main" id="{87DADDAC-D7C7-B5B3-CE99-D5C6FA7205F6}"/>
              </a:ext>
            </a:extLst>
          </p:cNvPr>
          <p:cNvPicPr>
            <a:picLocks noChangeAspect="1"/>
          </p:cNvPicPr>
          <p:nvPr/>
        </p:nvPicPr>
        <p:blipFill>
          <a:blip r:embed="rId3"/>
          <a:stretch>
            <a:fillRect/>
          </a:stretch>
        </p:blipFill>
        <p:spPr>
          <a:xfrm>
            <a:off x="5646656" y="1713323"/>
            <a:ext cx="6327928" cy="3989894"/>
          </a:xfrm>
          <a:prstGeom prst="rect">
            <a:avLst/>
          </a:prstGeom>
        </p:spPr>
      </p:pic>
    </p:spTree>
    <p:extLst>
      <p:ext uri="{BB962C8B-B14F-4D97-AF65-F5344CB8AC3E}">
        <p14:creationId xmlns:p14="http://schemas.microsoft.com/office/powerpoint/2010/main" val="20785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B9ACD6-2FBE-FEBC-DAF5-021EC5A33F9E}"/>
              </a:ext>
            </a:extLst>
          </p:cNvPr>
          <p:cNvSpPr txBox="1"/>
          <p:nvPr/>
        </p:nvSpPr>
        <p:spPr>
          <a:xfrm>
            <a:off x="209747" y="541198"/>
            <a:ext cx="10027762" cy="769441"/>
          </a:xfrm>
          <a:prstGeom prst="rect">
            <a:avLst/>
          </a:prstGeom>
          <a:noFill/>
        </p:spPr>
        <p:txBody>
          <a:bodyPr wrap="square">
            <a:spAutoFit/>
          </a:bodyPr>
          <a:lstStyle/>
          <a:p>
            <a:r>
              <a:rPr lang="en-IN" sz="4400" dirty="0"/>
              <a:t>PACF(Partial Autocorrelation Function)</a:t>
            </a:r>
          </a:p>
        </p:txBody>
      </p:sp>
      <p:pic>
        <p:nvPicPr>
          <p:cNvPr id="11" name="Picture 10">
            <a:extLst>
              <a:ext uri="{FF2B5EF4-FFF2-40B4-BE49-F238E27FC236}">
                <a16:creationId xmlns:a16="http://schemas.microsoft.com/office/drawing/2014/main" id="{577E80A2-4B2A-8D1B-C6DC-E9E03D3DF64E}"/>
              </a:ext>
            </a:extLst>
          </p:cNvPr>
          <p:cNvPicPr>
            <a:picLocks noChangeAspect="1"/>
          </p:cNvPicPr>
          <p:nvPr/>
        </p:nvPicPr>
        <p:blipFill>
          <a:blip r:embed="rId2"/>
          <a:stretch>
            <a:fillRect/>
          </a:stretch>
        </p:blipFill>
        <p:spPr>
          <a:xfrm>
            <a:off x="895546" y="1520434"/>
            <a:ext cx="9266549" cy="4663549"/>
          </a:xfrm>
          <a:prstGeom prst="rect">
            <a:avLst/>
          </a:prstGeom>
        </p:spPr>
      </p:pic>
    </p:spTree>
    <p:extLst>
      <p:ext uri="{BB962C8B-B14F-4D97-AF65-F5344CB8AC3E}">
        <p14:creationId xmlns:p14="http://schemas.microsoft.com/office/powerpoint/2010/main" val="64516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E8B94-371F-1F5A-673D-B1332E2123A1}"/>
              </a:ext>
            </a:extLst>
          </p:cNvPr>
          <p:cNvSpPr txBox="1"/>
          <p:nvPr/>
        </p:nvSpPr>
        <p:spPr>
          <a:xfrm>
            <a:off x="304015" y="446929"/>
            <a:ext cx="7275136" cy="707886"/>
          </a:xfrm>
          <a:prstGeom prst="rect">
            <a:avLst/>
          </a:prstGeom>
          <a:noFill/>
        </p:spPr>
        <p:txBody>
          <a:bodyPr wrap="square">
            <a:spAutoFit/>
          </a:bodyPr>
          <a:lstStyle/>
          <a:p>
            <a:r>
              <a:rPr lang="en-GB" sz="4000" dirty="0"/>
              <a:t>Model Summary And Forecasting</a:t>
            </a:r>
            <a:endParaRPr lang="en-IN" sz="4000" dirty="0"/>
          </a:p>
        </p:txBody>
      </p:sp>
      <p:pic>
        <p:nvPicPr>
          <p:cNvPr id="5" name="Picture 4">
            <a:extLst>
              <a:ext uri="{FF2B5EF4-FFF2-40B4-BE49-F238E27FC236}">
                <a16:creationId xmlns:a16="http://schemas.microsoft.com/office/drawing/2014/main" id="{BDE6C986-27F8-FB6A-3160-ABB32BAE1A76}"/>
              </a:ext>
            </a:extLst>
          </p:cNvPr>
          <p:cNvPicPr>
            <a:picLocks noChangeAspect="1"/>
          </p:cNvPicPr>
          <p:nvPr/>
        </p:nvPicPr>
        <p:blipFill>
          <a:blip r:embed="rId2"/>
          <a:stretch>
            <a:fillRect/>
          </a:stretch>
        </p:blipFill>
        <p:spPr>
          <a:xfrm>
            <a:off x="438683" y="1593130"/>
            <a:ext cx="5990398" cy="4074372"/>
          </a:xfrm>
          <a:prstGeom prst="rect">
            <a:avLst/>
          </a:prstGeom>
        </p:spPr>
      </p:pic>
      <p:pic>
        <p:nvPicPr>
          <p:cNvPr id="7" name="Picture 6">
            <a:extLst>
              <a:ext uri="{FF2B5EF4-FFF2-40B4-BE49-F238E27FC236}">
                <a16:creationId xmlns:a16="http://schemas.microsoft.com/office/drawing/2014/main" id="{F62A2414-5643-EEEC-39E2-953E1541D7F4}"/>
              </a:ext>
            </a:extLst>
          </p:cNvPr>
          <p:cNvPicPr>
            <a:picLocks noChangeAspect="1"/>
          </p:cNvPicPr>
          <p:nvPr/>
        </p:nvPicPr>
        <p:blipFill>
          <a:blip r:embed="rId3"/>
          <a:stretch>
            <a:fillRect/>
          </a:stretch>
        </p:blipFill>
        <p:spPr>
          <a:xfrm>
            <a:off x="6852150" y="1505292"/>
            <a:ext cx="5029902" cy="4162210"/>
          </a:xfrm>
          <a:prstGeom prst="rect">
            <a:avLst/>
          </a:prstGeom>
        </p:spPr>
      </p:pic>
    </p:spTree>
    <p:extLst>
      <p:ext uri="{BB962C8B-B14F-4D97-AF65-F5344CB8AC3E}">
        <p14:creationId xmlns:p14="http://schemas.microsoft.com/office/powerpoint/2010/main" val="70024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FD5D2-4CBD-2F42-B8F2-4667CA6CCC93}"/>
              </a:ext>
            </a:extLst>
          </p:cNvPr>
          <p:cNvSpPr txBox="1"/>
          <p:nvPr/>
        </p:nvSpPr>
        <p:spPr>
          <a:xfrm>
            <a:off x="539685" y="607185"/>
            <a:ext cx="6094428" cy="707886"/>
          </a:xfrm>
          <a:prstGeom prst="rect">
            <a:avLst/>
          </a:prstGeom>
          <a:noFill/>
        </p:spPr>
        <p:txBody>
          <a:bodyPr wrap="square">
            <a:spAutoFit/>
          </a:bodyPr>
          <a:lstStyle/>
          <a:p>
            <a:r>
              <a:rPr lang="en-IN" sz="4000" dirty="0"/>
              <a:t>Plot with Prediction</a:t>
            </a:r>
          </a:p>
        </p:txBody>
      </p:sp>
      <p:pic>
        <p:nvPicPr>
          <p:cNvPr id="5" name="Picture 4">
            <a:extLst>
              <a:ext uri="{FF2B5EF4-FFF2-40B4-BE49-F238E27FC236}">
                <a16:creationId xmlns:a16="http://schemas.microsoft.com/office/drawing/2014/main" id="{24DA3053-DD75-3582-7EF8-BEDC599546B2}"/>
              </a:ext>
            </a:extLst>
          </p:cNvPr>
          <p:cNvPicPr>
            <a:picLocks noChangeAspect="1"/>
          </p:cNvPicPr>
          <p:nvPr/>
        </p:nvPicPr>
        <p:blipFill>
          <a:blip r:embed="rId2"/>
          <a:stretch>
            <a:fillRect/>
          </a:stretch>
        </p:blipFill>
        <p:spPr>
          <a:xfrm>
            <a:off x="675518" y="1621409"/>
            <a:ext cx="10840963" cy="4977353"/>
          </a:xfrm>
          <a:prstGeom prst="rect">
            <a:avLst/>
          </a:prstGeom>
        </p:spPr>
      </p:pic>
    </p:spTree>
    <p:extLst>
      <p:ext uri="{BB962C8B-B14F-4D97-AF65-F5344CB8AC3E}">
        <p14:creationId xmlns:p14="http://schemas.microsoft.com/office/powerpoint/2010/main" val="226017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48BEDDA-C799-9770-9FFA-5CB4655A9E42}"/>
              </a:ext>
            </a:extLst>
          </p:cNvPr>
          <p:cNvGraphicFramePr>
            <a:graphicFrameLocks noGrp="1"/>
          </p:cNvGraphicFramePr>
          <p:nvPr/>
        </p:nvGraphicFramePr>
        <p:xfrm>
          <a:off x="1219200" y="1651819"/>
          <a:ext cx="10038735" cy="4267200"/>
        </p:xfrm>
        <a:graphic>
          <a:graphicData uri="http://schemas.openxmlformats.org/drawingml/2006/table">
            <a:tbl>
              <a:tblPr firstRow="1" bandRow="1">
                <a:tableStyleId>{5C22544A-7EE6-4342-B048-85BDC9FD1C3A}</a:tableStyleId>
              </a:tblPr>
              <a:tblGrid>
                <a:gridCol w="3346245">
                  <a:extLst>
                    <a:ext uri="{9D8B030D-6E8A-4147-A177-3AD203B41FA5}">
                      <a16:colId xmlns:a16="http://schemas.microsoft.com/office/drawing/2014/main" val="3710091254"/>
                    </a:ext>
                  </a:extLst>
                </a:gridCol>
                <a:gridCol w="3346245">
                  <a:extLst>
                    <a:ext uri="{9D8B030D-6E8A-4147-A177-3AD203B41FA5}">
                      <a16:colId xmlns:a16="http://schemas.microsoft.com/office/drawing/2014/main" val="1642122126"/>
                    </a:ext>
                  </a:extLst>
                </a:gridCol>
                <a:gridCol w="3346245">
                  <a:extLst>
                    <a:ext uri="{9D8B030D-6E8A-4147-A177-3AD203B41FA5}">
                      <a16:colId xmlns:a16="http://schemas.microsoft.com/office/drawing/2014/main" val="873170039"/>
                    </a:ext>
                  </a:extLst>
                </a:gridCol>
              </a:tblGrid>
              <a:tr h="711200">
                <a:tc>
                  <a:txBody>
                    <a:bodyPr/>
                    <a:lstStyle/>
                    <a:p>
                      <a:pPr algn="ctr"/>
                      <a:r>
                        <a:rPr lang="en-IN" dirty="0"/>
                        <a:t>S.NO</a:t>
                      </a:r>
                    </a:p>
                  </a:txBody>
                  <a:tcPr/>
                </a:tc>
                <a:tc>
                  <a:txBody>
                    <a:bodyPr/>
                    <a:lstStyle/>
                    <a:p>
                      <a:pPr algn="ctr"/>
                      <a:r>
                        <a:rPr lang="en-IN" dirty="0"/>
                        <a:t>NAME </a:t>
                      </a:r>
                    </a:p>
                  </a:txBody>
                  <a:tcPr/>
                </a:tc>
                <a:tc>
                  <a:txBody>
                    <a:bodyPr/>
                    <a:lstStyle/>
                    <a:p>
                      <a:pPr algn="ctr"/>
                      <a:r>
                        <a:rPr lang="en-IN" dirty="0"/>
                        <a:t>ROLL NO</a:t>
                      </a:r>
                    </a:p>
                  </a:txBody>
                  <a:tcPr/>
                </a:tc>
                <a:extLst>
                  <a:ext uri="{0D108BD9-81ED-4DB2-BD59-A6C34878D82A}">
                    <a16:rowId xmlns:a16="http://schemas.microsoft.com/office/drawing/2014/main" val="3273640887"/>
                  </a:ext>
                </a:extLst>
              </a:tr>
              <a:tr h="711200">
                <a:tc>
                  <a:txBody>
                    <a:bodyPr/>
                    <a:lstStyle/>
                    <a:p>
                      <a:r>
                        <a:rPr lang="en-IN" dirty="0"/>
                        <a:t>1</a:t>
                      </a:r>
                    </a:p>
                  </a:txBody>
                  <a:tcPr/>
                </a:tc>
                <a:tc>
                  <a:txBody>
                    <a:bodyPr/>
                    <a:lstStyle/>
                    <a:p>
                      <a:r>
                        <a:rPr lang="en-IN" dirty="0"/>
                        <a:t>K.RAHUL KRISHNA</a:t>
                      </a:r>
                    </a:p>
                  </a:txBody>
                  <a:tcPr/>
                </a:tc>
                <a:tc>
                  <a:txBody>
                    <a:bodyPr/>
                    <a:lstStyle/>
                    <a:p>
                      <a:r>
                        <a:rPr lang="en-IN" dirty="0"/>
                        <a:t>CB.EN.U4CSE21029</a:t>
                      </a:r>
                    </a:p>
                  </a:txBody>
                  <a:tcPr/>
                </a:tc>
                <a:extLst>
                  <a:ext uri="{0D108BD9-81ED-4DB2-BD59-A6C34878D82A}">
                    <a16:rowId xmlns:a16="http://schemas.microsoft.com/office/drawing/2014/main" val="4088240753"/>
                  </a:ext>
                </a:extLst>
              </a:tr>
              <a:tr h="711200">
                <a:tc>
                  <a:txBody>
                    <a:bodyPr/>
                    <a:lstStyle/>
                    <a:p>
                      <a:r>
                        <a:rPr lang="en-IN" dirty="0"/>
                        <a:t>2</a:t>
                      </a:r>
                    </a:p>
                  </a:txBody>
                  <a:tcPr/>
                </a:tc>
                <a:tc>
                  <a:txBody>
                    <a:bodyPr/>
                    <a:lstStyle/>
                    <a:p>
                      <a:r>
                        <a:rPr lang="en-IN" dirty="0"/>
                        <a:t>M.ROHIT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CB.EN.U4CSE21036</a:t>
                      </a:r>
                    </a:p>
                    <a:p>
                      <a:endParaRPr lang="en-IN" dirty="0"/>
                    </a:p>
                  </a:txBody>
                  <a:tcPr/>
                </a:tc>
                <a:extLst>
                  <a:ext uri="{0D108BD9-81ED-4DB2-BD59-A6C34878D82A}">
                    <a16:rowId xmlns:a16="http://schemas.microsoft.com/office/drawing/2014/main" val="3974976103"/>
                  </a:ext>
                </a:extLst>
              </a:tr>
              <a:tr h="711200">
                <a:tc>
                  <a:txBody>
                    <a:bodyPr/>
                    <a:lstStyle/>
                    <a:p>
                      <a:r>
                        <a:rPr lang="en-IN" dirty="0"/>
                        <a:t>3</a:t>
                      </a:r>
                    </a:p>
                  </a:txBody>
                  <a:tcPr/>
                </a:tc>
                <a:tc>
                  <a:txBody>
                    <a:bodyPr/>
                    <a:lstStyle/>
                    <a:p>
                      <a:r>
                        <a:rPr lang="en-IN" dirty="0"/>
                        <a:t>M.SRIKAR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CB.EN.U4CSE21038</a:t>
                      </a:r>
                    </a:p>
                    <a:p>
                      <a:endParaRPr lang="en-IN" dirty="0"/>
                    </a:p>
                  </a:txBody>
                  <a:tcPr/>
                </a:tc>
                <a:extLst>
                  <a:ext uri="{0D108BD9-81ED-4DB2-BD59-A6C34878D82A}">
                    <a16:rowId xmlns:a16="http://schemas.microsoft.com/office/drawing/2014/main" val="2078759354"/>
                  </a:ext>
                </a:extLst>
              </a:tr>
              <a:tr h="711200">
                <a:tc>
                  <a:txBody>
                    <a:bodyPr/>
                    <a:lstStyle/>
                    <a:p>
                      <a:r>
                        <a:rPr lang="en-IN" dirty="0"/>
                        <a:t>4</a:t>
                      </a:r>
                    </a:p>
                  </a:txBody>
                  <a:tcPr/>
                </a:tc>
                <a:tc>
                  <a:txBody>
                    <a:bodyPr/>
                    <a:lstStyle/>
                    <a:p>
                      <a:r>
                        <a:rPr lang="en-IN" dirty="0"/>
                        <a:t>P.B.PRANEETH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CB.EN.U4CSE21043</a:t>
                      </a:r>
                    </a:p>
                    <a:p>
                      <a:endParaRPr lang="en-IN" dirty="0"/>
                    </a:p>
                  </a:txBody>
                  <a:tcPr/>
                </a:tc>
                <a:extLst>
                  <a:ext uri="{0D108BD9-81ED-4DB2-BD59-A6C34878D82A}">
                    <a16:rowId xmlns:a16="http://schemas.microsoft.com/office/drawing/2014/main" val="1731906251"/>
                  </a:ext>
                </a:extLst>
              </a:tr>
              <a:tr h="711200">
                <a:tc>
                  <a:txBody>
                    <a:bodyPr/>
                    <a:lstStyle/>
                    <a:p>
                      <a:r>
                        <a:rPr lang="en-IN" dirty="0"/>
                        <a:t>5</a:t>
                      </a:r>
                    </a:p>
                  </a:txBody>
                  <a:tcPr/>
                </a:tc>
                <a:tc>
                  <a:txBody>
                    <a:bodyPr/>
                    <a:lstStyle/>
                    <a:p>
                      <a:r>
                        <a:rPr lang="en-IN" dirty="0"/>
                        <a:t>T.VINAY KUMAR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CB.EN.U4CSE21063</a:t>
                      </a:r>
                    </a:p>
                    <a:p>
                      <a:endParaRPr lang="en-IN" dirty="0"/>
                    </a:p>
                  </a:txBody>
                  <a:tcPr/>
                </a:tc>
                <a:extLst>
                  <a:ext uri="{0D108BD9-81ED-4DB2-BD59-A6C34878D82A}">
                    <a16:rowId xmlns:a16="http://schemas.microsoft.com/office/drawing/2014/main" val="848675669"/>
                  </a:ext>
                </a:extLst>
              </a:tr>
            </a:tbl>
          </a:graphicData>
        </a:graphic>
      </p:graphicFrame>
      <p:sp>
        <p:nvSpPr>
          <p:cNvPr id="7" name="TextBox 6">
            <a:extLst>
              <a:ext uri="{FF2B5EF4-FFF2-40B4-BE49-F238E27FC236}">
                <a16:creationId xmlns:a16="http://schemas.microsoft.com/office/drawing/2014/main" id="{E579A9DF-4B8C-DAB7-0F71-C66F54AF9FFB}"/>
              </a:ext>
            </a:extLst>
          </p:cNvPr>
          <p:cNvSpPr txBox="1"/>
          <p:nvPr/>
        </p:nvSpPr>
        <p:spPr>
          <a:xfrm>
            <a:off x="1022555" y="604684"/>
            <a:ext cx="4326193" cy="523220"/>
          </a:xfrm>
          <a:prstGeom prst="rect">
            <a:avLst/>
          </a:prstGeom>
          <a:noFill/>
        </p:spPr>
        <p:txBody>
          <a:bodyPr wrap="square" rtlCol="0">
            <a:spAutoFit/>
          </a:bodyPr>
          <a:lstStyle/>
          <a:p>
            <a:r>
              <a:rPr lang="en-IN" sz="2800" dirty="0"/>
              <a:t>GROUP MEMBERS :</a:t>
            </a:r>
          </a:p>
        </p:txBody>
      </p:sp>
    </p:spTree>
    <p:extLst>
      <p:ext uri="{BB962C8B-B14F-4D97-AF65-F5344CB8AC3E}">
        <p14:creationId xmlns:p14="http://schemas.microsoft.com/office/powerpoint/2010/main" val="161849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916C9E-333C-51DE-7067-F37EEA4FA41E}"/>
              </a:ext>
            </a:extLst>
          </p:cNvPr>
          <p:cNvSpPr txBox="1"/>
          <p:nvPr/>
        </p:nvSpPr>
        <p:spPr>
          <a:xfrm>
            <a:off x="492551" y="588331"/>
            <a:ext cx="6094428" cy="707886"/>
          </a:xfrm>
          <a:prstGeom prst="rect">
            <a:avLst/>
          </a:prstGeom>
          <a:noFill/>
        </p:spPr>
        <p:txBody>
          <a:bodyPr wrap="square">
            <a:spAutoFit/>
          </a:bodyPr>
          <a:lstStyle/>
          <a:p>
            <a:r>
              <a:rPr lang="en-IN" sz="4000" dirty="0"/>
              <a:t>Residual Plot </a:t>
            </a:r>
          </a:p>
        </p:txBody>
      </p:sp>
      <p:pic>
        <p:nvPicPr>
          <p:cNvPr id="5" name="Picture 4">
            <a:extLst>
              <a:ext uri="{FF2B5EF4-FFF2-40B4-BE49-F238E27FC236}">
                <a16:creationId xmlns:a16="http://schemas.microsoft.com/office/drawing/2014/main" id="{2F862557-218F-31E1-FBA9-A81BBC6FF84A}"/>
              </a:ext>
            </a:extLst>
          </p:cNvPr>
          <p:cNvPicPr>
            <a:picLocks noChangeAspect="1"/>
          </p:cNvPicPr>
          <p:nvPr/>
        </p:nvPicPr>
        <p:blipFill>
          <a:blip r:embed="rId2"/>
          <a:stretch>
            <a:fillRect/>
          </a:stretch>
        </p:blipFill>
        <p:spPr>
          <a:xfrm>
            <a:off x="802673" y="1374370"/>
            <a:ext cx="9566812" cy="4895299"/>
          </a:xfrm>
          <a:prstGeom prst="rect">
            <a:avLst/>
          </a:prstGeom>
        </p:spPr>
      </p:pic>
    </p:spTree>
    <p:extLst>
      <p:ext uri="{BB962C8B-B14F-4D97-AF65-F5344CB8AC3E}">
        <p14:creationId xmlns:p14="http://schemas.microsoft.com/office/powerpoint/2010/main" val="127185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365FCC-2083-F931-BBFA-64ABD3801431}"/>
              </a:ext>
            </a:extLst>
          </p:cNvPr>
          <p:cNvSpPr txBox="1"/>
          <p:nvPr/>
        </p:nvSpPr>
        <p:spPr>
          <a:xfrm>
            <a:off x="3160337" y="2558534"/>
            <a:ext cx="6094428" cy="1446550"/>
          </a:xfrm>
          <a:prstGeom prst="rect">
            <a:avLst/>
          </a:prstGeom>
          <a:noFill/>
        </p:spPr>
        <p:txBody>
          <a:bodyPr wrap="square">
            <a:spAutoFit/>
          </a:bodyPr>
          <a:lstStyle/>
          <a:p>
            <a:r>
              <a:rPr lang="en-GB" sz="8800" dirty="0"/>
              <a:t>Thank You !!</a:t>
            </a:r>
            <a:endParaRPr lang="en-IN" sz="8800" dirty="0"/>
          </a:p>
        </p:txBody>
      </p:sp>
    </p:spTree>
    <p:extLst>
      <p:ext uri="{BB962C8B-B14F-4D97-AF65-F5344CB8AC3E}">
        <p14:creationId xmlns:p14="http://schemas.microsoft.com/office/powerpoint/2010/main" val="150015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823D36-B0FD-85F6-B3B9-6039C5358DFF}"/>
              </a:ext>
            </a:extLst>
          </p:cNvPr>
          <p:cNvSpPr txBox="1"/>
          <p:nvPr/>
        </p:nvSpPr>
        <p:spPr>
          <a:xfrm>
            <a:off x="208809" y="1095128"/>
            <a:ext cx="11584122" cy="1938992"/>
          </a:xfrm>
          <a:prstGeom prst="rect">
            <a:avLst/>
          </a:prstGeom>
          <a:noFill/>
        </p:spPr>
        <p:txBody>
          <a:bodyPr wrap="square">
            <a:spAutoFit/>
          </a:bodyPr>
          <a:lstStyle/>
          <a:p>
            <a:r>
              <a:rPr lang="en-US" sz="2400" b="0" i="0" dirty="0">
                <a:solidFill>
                  <a:srgbClr val="FFECF5"/>
                </a:solidFill>
                <a:effectLst/>
                <a:highlight>
                  <a:srgbClr val="000000"/>
                </a:highlight>
                <a:latin typeface="Google Sans"/>
              </a:rPr>
              <a:t>A stock, also known as a share of stock or equity, is a unit of ownership in a company that gives stockholders a claim on the company's earnings and assets. When a company sells stock, it's called an initial public offering (IPO), and investors become partial owners of the company. Stockholders can resell their shares on the stock market, and the price of a stock is usually based on expectations of the company's earnings.</a:t>
            </a:r>
          </a:p>
        </p:txBody>
      </p:sp>
      <p:sp>
        <p:nvSpPr>
          <p:cNvPr id="6" name="TextBox 5">
            <a:extLst>
              <a:ext uri="{FF2B5EF4-FFF2-40B4-BE49-F238E27FC236}">
                <a16:creationId xmlns:a16="http://schemas.microsoft.com/office/drawing/2014/main" id="{F21A25D7-DEF1-D1A2-5E2E-2081E686D7F0}"/>
              </a:ext>
            </a:extLst>
          </p:cNvPr>
          <p:cNvSpPr txBox="1"/>
          <p:nvPr/>
        </p:nvSpPr>
        <p:spPr>
          <a:xfrm>
            <a:off x="208809" y="68410"/>
            <a:ext cx="4463845" cy="830997"/>
          </a:xfrm>
          <a:prstGeom prst="rect">
            <a:avLst/>
          </a:prstGeom>
          <a:noFill/>
        </p:spPr>
        <p:txBody>
          <a:bodyPr wrap="square" rtlCol="0">
            <a:spAutoFit/>
          </a:bodyPr>
          <a:lstStyle/>
          <a:p>
            <a:r>
              <a:rPr lang="en-IN" sz="4800" b="1" dirty="0"/>
              <a:t> STOCK </a:t>
            </a:r>
          </a:p>
        </p:txBody>
      </p:sp>
      <p:pic>
        <p:nvPicPr>
          <p:cNvPr id="1028" name="Picture 4" descr="What is Stock Market Index &amp; Why are Indices Important?">
            <a:extLst>
              <a:ext uri="{FF2B5EF4-FFF2-40B4-BE49-F238E27FC236}">
                <a16:creationId xmlns:a16="http://schemas.microsoft.com/office/drawing/2014/main" id="{E915718B-31AF-075E-5146-5BCE1A661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528"/>
            <a:ext cx="12192000" cy="355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80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AB3D-EB07-5FDA-0782-35B48B8EAE16}"/>
              </a:ext>
            </a:extLst>
          </p:cNvPr>
          <p:cNvSpPr>
            <a:spLocks noGrp="1"/>
          </p:cNvSpPr>
          <p:nvPr>
            <p:ph type="ctrTitle"/>
          </p:nvPr>
        </p:nvSpPr>
        <p:spPr>
          <a:xfrm>
            <a:off x="-226144" y="324464"/>
            <a:ext cx="6194324" cy="816078"/>
          </a:xfrm>
        </p:spPr>
        <p:txBody>
          <a:bodyPr>
            <a:normAutofit fontScale="90000"/>
          </a:bodyPr>
          <a:lstStyle/>
          <a:p>
            <a:r>
              <a:rPr lang="en-IN" dirty="0">
                <a:latin typeface="Times New Roman" panose="02020603050405020304" pitchFamily="18" charset="0"/>
                <a:cs typeface="Times New Roman" panose="02020603050405020304" pitchFamily="18" charset="0"/>
              </a:rPr>
              <a:t>VISUALIZATION</a:t>
            </a:r>
          </a:p>
        </p:txBody>
      </p:sp>
      <p:sp>
        <p:nvSpPr>
          <p:cNvPr id="3" name="Subtitle 2">
            <a:extLst>
              <a:ext uri="{FF2B5EF4-FFF2-40B4-BE49-F238E27FC236}">
                <a16:creationId xmlns:a16="http://schemas.microsoft.com/office/drawing/2014/main" id="{9E81DC56-723D-FA36-A4E7-363F94D42CC7}"/>
              </a:ext>
            </a:extLst>
          </p:cNvPr>
          <p:cNvSpPr>
            <a:spLocks noGrp="1"/>
          </p:cNvSpPr>
          <p:nvPr>
            <p:ph type="subTitle" idx="1"/>
          </p:nvPr>
        </p:nvSpPr>
        <p:spPr>
          <a:xfrm>
            <a:off x="167148" y="1252128"/>
            <a:ext cx="11956026" cy="5394477"/>
          </a:xfrm>
        </p:spPr>
        <p:txBody>
          <a:bodyPr>
            <a:noAutofit/>
          </a:bodyPr>
          <a:lstStyle/>
          <a:p>
            <a:pPr algn="l">
              <a:buFont typeface="+mj-lt"/>
              <a:buAutoNum type="arabicPeriod"/>
            </a:pPr>
            <a:r>
              <a:rPr lang="en-US" b="1" i="0" dirty="0">
                <a:solidFill>
                  <a:srgbClr val="ECECEC"/>
                </a:solidFill>
                <a:effectLst/>
                <a:highlight>
                  <a:srgbClr val="212121"/>
                </a:highlight>
                <a:latin typeface="Söhne"/>
              </a:rPr>
              <a:t>Line Plot</a:t>
            </a:r>
            <a:r>
              <a:rPr lang="en-US" b="0" i="0" dirty="0">
                <a:solidFill>
                  <a:srgbClr val="ECECEC"/>
                </a:solidFill>
                <a:effectLst/>
                <a:highlight>
                  <a:srgbClr val="212121"/>
                </a:highlight>
                <a:latin typeface="Söhne"/>
              </a:rPr>
              <a:t>:</a:t>
            </a:r>
          </a:p>
          <a:p>
            <a:pPr lvl="1" algn="l"/>
            <a:r>
              <a:rPr lang="en-US" b="0" i="0" dirty="0">
                <a:solidFill>
                  <a:srgbClr val="ECECEC"/>
                </a:solidFill>
                <a:effectLst/>
                <a:highlight>
                  <a:srgbClr val="212121"/>
                </a:highlight>
                <a:latin typeface="Söhne"/>
              </a:rPr>
              <a:t>Line plots are fundamental for visualizing time series data.</a:t>
            </a:r>
          </a:p>
          <a:p>
            <a:pPr lvl="1" algn="l"/>
            <a:r>
              <a:rPr lang="en-US" b="0" i="0" dirty="0">
                <a:solidFill>
                  <a:srgbClr val="ECECEC"/>
                </a:solidFill>
                <a:effectLst/>
                <a:highlight>
                  <a:srgbClr val="212121"/>
                </a:highlight>
                <a:latin typeface="Söhne"/>
              </a:rPr>
              <a:t>They display data points connected by lines over time.</a:t>
            </a:r>
          </a:p>
          <a:p>
            <a:pPr lvl="1" algn="l"/>
            <a:r>
              <a:rPr lang="en-US" b="0" i="0" dirty="0">
                <a:solidFill>
                  <a:srgbClr val="ECECEC"/>
                </a:solidFill>
                <a:effectLst/>
                <a:highlight>
                  <a:srgbClr val="212121"/>
                </a:highlight>
                <a:latin typeface="Söhne"/>
              </a:rPr>
              <a:t>Line plots are excellent for identifying trends, seasonality, and overall patterns in the data.</a:t>
            </a:r>
          </a:p>
          <a:p>
            <a:pPr lvl="1" algn="l"/>
            <a:r>
              <a:rPr lang="en-US" b="0" i="0" dirty="0">
                <a:solidFill>
                  <a:srgbClr val="ECECEC"/>
                </a:solidFill>
                <a:effectLst/>
                <a:highlight>
                  <a:srgbClr val="212121"/>
                </a:highlight>
                <a:latin typeface="Söhne"/>
              </a:rPr>
              <a:t>They help in understanding how the values of a variable change over time.</a:t>
            </a:r>
          </a:p>
          <a:p>
            <a:endParaRPr lang="en-IN" sz="1200" dirty="0"/>
          </a:p>
        </p:txBody>
      </p:sp>
      <p:pic>
        <p:nvPicPr>
          <p:cNvPr id="5" name="Picture 4">
            <a:extLst>
              <a:ext uri="{FF2B5EF4-FFF2-40B4-BE49-F238E27FC236}">
                <a16:creationId xmlns:a16="http://schemas.microsoft.com/office/drawing/2014/main" id="{672E1EA8-94AE-3291-7651-9B9ED1FBA418}"/>
              </a:ext>
            </a:extLst>
          </p:cNvPr>
          <p:cNvPicPr>
            <a:picLocks noChangeAspect="1"/>
          </p:cNvPicPr>
          <p:nvPr/>
        </p:nvPicPr>
        <p:blipFill>
          <a:blip r:embed="rId2"/>
          <a:stretch>
            <a:fillRect/>
          </a:stretch>
        </p:blipFill>
        <p:spPr>
          <a:xfrm>
            <a:off x="1202564" y="3097122"/>
            <a:ext cx="8312034" cy="3760878"/>
          </a:xfrm>
          <a:prstGeom prst="rect">
            <a:avLst/>
          </a:prstGeom>
        </p:spPr>
      </p:pic>
    </p:spTree>
    <p:extLst>
      <p:ext uri="{BB962C8B-B14F-4D97-AF65-F5344CB8AC3E}">
        <p14:creationId xmlns:p14="http://schemas.microsoft.com/office/powerpoint/2010/main" val="333861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81DC56-723D-FA36-A4E7-363F94D42CC7}"/>
              </a:ext>
            </a:extLst>
          </p:cNvPr>
          <p:cNvSpPr>
            <a:spLocks noGrp="1"/>
          </p:cNvSpPr>
          <p:nvPr>
            <p:ph type="subTitle" idx="1"/>
          </p:nvPr>
        </p:nvSpPr>
        <p:spPr>
          <a:xfrm>
            <a:off x="137652" y="108155"/>
            <a:ext cx="11985522" cy="6749845"/>
          </a:xfrm>
        </p:spPr>
        <p:txBody>
          <a:bodyPr/>
          <a:lstStyle/>
          <a:p>
            <a:pPr algn="l"/>
            <a:r>
              <a:rPr lang="en-US" b="1" i="0" dirty="0">
                <a:solidFill>
                  <a:srgbClr val="ECECEC"/>
                </a:solidFill>
                <a:effectLst/>
                <a:highlight>
                  <a:srgbClr val="212121"/>
                </a:highlight>
                <a:latin typeface="Söhne"/>
              </a:rPr>
              <a:t>2.Density Plot</a:t>
            </a:r>
            <a:r>
              <a:rPr lang="en-US" b="0" i="0" dirty="0">
                <a:solidFill>
                  <a:srgbClr val="ECECEC"/>
                </a:solidFill>
                <a:effectLst/>
                <a:highlight>
                  <a:srgbClr val="212121"/>
                </a:highlight>
                <a:latin typeface="Söhne"/>
              </a:rPr>
              <a:t>:</a:t>
            </a:r>
          </a:p>
          <a:p>
            <a:pPr lvl="1" algn="l"/>
            <a:r>
              <a:rPr lang="en-US" b="0" i="0" dirty="0">
                <a:solidFill>
                  <a:srgbClr val="ECECEC"/>
                </a:solidFill>
                <a:effectLst/>
                <a:highlight>
                  <a:srgbClr val="212121"/>
                </a:highlight>
                <a:latin typeface="Söhne"/>
              </a:rPr>
              <a:t>Density plots show the distribution of values in a time series.</a:t>
            </a:r>
          </a:p>
          <a:p>
            <a:pPr lvl="1" algn="l"/>
            <a:r>
              <a:rPr lang="en-US" b="0" i="0" dirty="0">
                <a:solidFill>
                  <a:srgbClr val="ECECEC"/>
                </a:solidFill>
                <a:effectLst/>
                <a:highlight>
                  <a:srgbClr val="212121"/>
                </a:highlight>
                <a:latin typeface="Söhne"/>
              </a:rPr>
              <a:t>They provide insights into the central tendency and spread of the data over time.</a:t>
            </a:r>
          </a:p>
          <a:p>
            <a:pPr lvl="1" algn="l"/>
            <a:r>
              <a:rPr lang="en-US" b="0" i="0" dirty="0">
                <a:solidFill>
                  <a:srgbClr val="ECECEC"/>
                </a:solidFill>
                <a:effectLst/>
                <a:highlight>
                  <a:srgbClr val="212121"/>
                </a:highlight>
                <a:latin typeface="Söhne"/>
              </a:rPr>
              <a:t>Density plots are useful for understanding the shape of the distribution and identifying potential outliers or unusual patterns.</a:t>
            </a:r>
          </a:p>
          <a:p>
            <a:endParaRPr lang="en-IN" dirty="0"/>
          </a:p>
          <a:p>
            <a:endParaRPr lang="en-IN" dirty="0"/>
          </a:p>
        </p:txBody>
      </p:sp>
      <p:pic>
        <p:nvPicPr>
          <p:cNvPr id="5" name="Picture 4">
            <a:extLst>
              <a:ext uri="{FF2B5EF4-FFF2-40B4-BE49-F238E27FC236}">
                <a16:creationId xmlns:a16="http://schemas.microsoft.com/office/drawing/2014/main" id="{1FCFC6C3-1D94-74F7-B38D-E3483F2598D5}"/>
              </a:ext>
            </a:extLst>
          </p:cNvPr>
          <p:cNvPicPr>
            <a:picLocks noChangeAspect="1"/>
          </p:cNvPicPr>
          <p:nvPr/>
        </p:nvPicPr>
        <p:blipFill>
          <a:blip r:embed="rId2"/>
          <a:stretch>
            <a:fillRect/>
          </a:stretch>
        </p:blipFill>
        <p:spPr>
          <a:xfrm>
            <a:off x="1968207" y="2364639"/>
            <a:ext cx="8255586" cy="3760878"/>
          </a:xfrm>
          <a:prstGeom prst="rect">
            <a:avLst/>
          </a:prstGeom>
        </p:spPr>
      </p:pic>
    </p:spTree>
    <p:extLst>
      <p:ext uri="{BB962C8B-B14F-4D97-AF65-F5344CB8AC3E}">
        <p14:creationId xmlns:p14="http://schemas.microsoft.com/office/powerpoint/2010/main" val="149344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2C31A-3BC0-B60E-C56B-9896DE4EA163}"/>
              </a:ext>
            </a:extLst>
          </p:cNvPr>
          <p:cNvSpPr txBox="1"/>
          <p:nvPr/>
        </p:nvSpPr>
        <p:spPr>
          <a:xfrm>
            <a:off x="0" y="344129"/>
            <a:ext cx="11956025" cy="2308324"/>
          </a:xfrm>
          <a:prstGeom prst="rect">
            <a:avLst/>
          </a:prstGeom>
          <a:noFill/>
        </p:spPr>
        <p:txBody>
          <a:bodyPr wrap="square" rtlCol="0">
            <a:spAutoFit/>
          </a:bodyPr>
          <a:lstStyle/>
          <a:p>
            <a:pPr algn="l"/>
            <a:r>
              <a:rPr lang="en-US" b="1" i="0" dirty="0">
                <a:solidFill>
                  <a:srgbClr val="ECECEC"/>
                </a:solidFill>
                <a:effectLst/>
                <a:highlight>
                  <a:srgbClr val="212121"/>
                </a:highlight>
                <a:latin typeface="Söhne"/>
              </a:rPr>
              <a:t>3.Box-and-Whisker Plot</a:t>
            </a:r>
            <a:r>
              <a:rPr lang="en-US" b="0" i="0" dirty="0">
                <a:solidFill>
                  <a:srgbClr val="ECECEC"/>
                </a:solidFill>
                <a:effectLst/>
                <a:highlight>
                  <a:srgbClr val="212121"/>
                </a:highlight>
                <a:latin typeface="Söhne"/>
              </a:rPr>
              <a:t>:</a:t>
            </a:r>
          </a:p>
          <a:p>
            <a:pPr lvl="1" algn="l"/>
            <a:r>
              <a:rPr lang="en-US" b="0" i="0" dirty="0">
                <a:solidFill>
                  <a:srgbClr val="ECECEC"/>
                </a:solidFill>
                <a:effectLst/>
                <a:highlight>
                  <a:srgbClr val="212121"/>
                </a:highlight>
                <a:latin typeface="Söhne"/>
              </a:rPr>
              <a:t>Box-and-whisker plots summarize the distribution of values in a time series.</a:t>
            </a:r>
          </a:p>
          <a:p>
            <a:pPr lvl="1" algn="l"/>
            <a:r>
              <a:rPr lang="en-US" b="0" i="0" dirty="0">
                <a:solidFill>
                  <a:srgbClr val="ECECEC"/>
                </a:solidFill>
                <a:effectLst/>
                <a:highlight>
                  <a:srgbClr val="212121"/>
                </a:highlight>
                <a:latin typeface="Söhne"/>
              </a:rPr>
              <a:t>They display summary statistics such as the median, quartiles, and potential outliers.</a:t>
            </a:r>
          </a:p>
          <a:p>
            <a:pPr lvl="1" algn="l"/>
            <a:r>
              <a:rPr lang="en-US" b="0" i="0" dirty="0">
                <a:solidFill>
                  <a:srgbClr val="ECECEC"/>
                </a:solidFill>
                <a:effectLst/>
                <a:highlight>
                  <a:srgbClr val="212121"/>
                </a:highlight>
                <a:latin typeface="Söhne"/>
              </a:rPr>
              <a:t>Box-and-whisker plots help in identifying the spread of the data and detecting any skewness or asymmetry in the distribution over time.</a:t>
            </a:r>
          </a:p>
          <a:p>
            <a:pPr lvl="1" algn="l"/>
            <a:r>
              <a:rPr lang="en-US" b="0" i="0" dirty="0">
                <a:solidFill>
                  <a:srgbClr val="ECECEC"/>
                </a:solidFill>
                <a:effectLst/>
                <a:highlight>
                  <a:srgbClr val="212121"/>
                </a:highlight>
                <a:latin typeface="Söhne"/>
              </a:rPr>
              <a:t>They are particularly useful for comparing the distribution of values across different time periods or categories.</a:t>
            </a:r>
          </a:p>
          <a:p>
            <a:pPr lvl="1" algn="l"/>
            <a:endParaRPr lang="en-US" dirty="0">
              <a:solidFill>
                <a:srgbClr val="ECECEC"/>
              </a:solidFill>
              <a:highlight>
                <a:srgbClr val="212121"/>
              </a:highlight>
              <a:latin typeface="Söhne"/>
            </a:endParaRPr>
          </a:p>
          <a:p>
            <a:pPr lvl="1" algn="l"/>
            <a:endParaRPr lang="en-US" b="0" i="0" dirty="0">
              <a:solidFill>
                <a:srgbClr val="ECECEC"/>
              </a:solidFill>
              <a:effectLst/>
              <a:highlight>
                <a:srgbClr val="212121"/>
              </a:highlight>
              <a:latin typeface="Söhne"/>
            </a:endParaRPr>
          </a:p>
        </p:txBody>
      </p:sp>
      <p:pic>
        <p:nvPicPr>
          <p:cNvPr id="4" name="Picture 3">
            <a:extLst>
              <a:ext uri="{FF2B5EF4-FFF2-40B4-BE49-F238E27FC236}">
                <a16:creationId xmlns:a16="http://schemas.microsoft.com/office/drawing/2014/main" id="{47EC9CF1-9EA3-197A-A351-CAA69FCB6E34}"/>
              </a:ext>
            </a:extLst>
          </p:cNvPr>
          <p:cNvPicPr>
            <a:picLocks noChangeAspect="1"/>
          </p:cNvPicPr>
          <p:nvPr/>
        </p:nvPicPr>
        <p:blipFill>
          <a:blip r:embed="rId2"/>
          <a:stretch>
            <a:fillRect/>
          </a:stretch>
        </p:blipFill>
        <p:spPr>
          <a:xfrm>
            <a:off x="3449979" y="2415651"/>
            <a:ext cx="5292042" cy="4170129"/>
          </a:xfrm>
          <a:prstGeom prst="rect">
            <a:avLst/>
          </a:prstGeom>
        </p:spPr>
      </p:pic>
    </p:spTree>
    <p:extLst>
      <p:ext uri="{BB962C8B-B14F-4D97-AF65-F5344CB8AC3E}">
        <p14:creationId xmlns:p14="http://schemas.microsoft.com/office/powerpoint/2010/main" val="254874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05622B-1DA7-8EA1-8BA0-0B51E07E880F}"/>
              </a:ext>
            </a:extLst>
          </p:cNvPr>
          <p:cNvSpPr txBox="1"/>
          <p:nvPr/>
        </p:nvSpPr>
        <p:spPr>
          <a:xfrm>
            <a:off x="167148" y="1592826"/>
            <a:ext cx="11857704" cy="5632311"/>
          </a:xfrm>
          <a:prstGeom prst="rect">
            <a:avLst/>
          </a:prstGeom>
          <a:noFill/>
        </p:spPr>
        <p:txBody>
          <a:bodyPr wrap="square" rtlCol="0">
            <a:spAutoFit/>
          </a:bodyPr>
          <a:lstStyle/>
          <a:p>
            <a:pPr algn="l">
              <a:buFont typeface="+mj-lt"/>
              <a:buAutoNum type="arabicPeriod"/>
            </a:pPr>
            <a:r>
              <a:rPr lang="en-US" sz="2000" b="1" i="0" dirty="0">
                <a:solidFill>
                  <a:srgbClr val="ECECEC"/>
                </a:solidFill>
                <a:effectLst/>
                <a:highlight>
                  <a:srgbClr val="212121"/>
                </a:highlight>
                <a:latin typeface="Söhne"/>
              </a:rPr>
              <a:t>Summary Statistics</a:t>
            </a:r>
            <a:r>
              <a:rPr lang="en-US" sz="2000" b="0" i="0" dirty="0">
                <a:solidFill>
                  <a:srgbClr val="ECECEC"/>
                </a:solidFill>
                <a:effectLst/>
                <a:highlight>
                  <a:srgbClr val="212121"/>
                </a:highlight>
                <a:latin typeface="Söhne"/>
              </a:rPr>
              <a:t>:</a:t>
            </a:r>
          </a:p>
          <a:p>
            <a:pPr lvl="1" algn="l"/>
            <a:r>
              <a:rPr lang="en-US" sz="2000" b="0" i="0" dirty="0">
                <a:solidFill>
                  <a:srgbClr val="ECECEC"/>
                </a:solidFill>
                <a:effectLst/>
                <a:highlight>
                  <a:srgbClr val="212121"/>
                </a:highlight>
                <a:latin typeface="Söhne"/>
              </a:rPr>
              <a:t>Stationary time series exhibit constant statistical properties over time, such as mean, variance, and autocorrelation.</a:t>
            </a:r>
          </a:p>
          <a:p>
            <a:pPr lvl="1" algn="l"/>
            <a:r>
              <a:rPr lang="en-US" sz="2000" b="0" i="0" dirty="0">
                <a:solidFill>
                  <a:srgbClr val="ECECEC"/>
                </a:solidFill>
                <a:effectLst/>
                <a:highlight>
                  <a:srgbClr val="212121"/>
                </a:highlight>
                <a:latin typeface="Söhne"/>
              </a:rPr>
              <a:t>By calculating summary statistics such as mean, variance, and autocorrelation at different time points or intervals, you can assess whether these properties remain relatively constant over time.</a:t>
            </a:r>
          </a:p>
          <a:p>
            <a:pPr lvl="1" algn="l"/>
            <a:r>
              <a:rPr lang="en-US" sz="2000" b="0" i="0" dirty="0">
                <a:solidFill>
                  <a:srgbClr val="ECECEC"/>
                </a:solidFill>
                <a:effectLst/>
                <a:highlight>
                  <a:srgbClr val="212121"/>
                </a:highlight>
                <a:latin typeface="Söhne"/>
              </a:rPr>
              <a:t>If the mean and variance vary significantly over time or exhibit a trend, seasonality, or other patterns, the time series may not be stationary.</a:t>
            </a:r>
          </a:p>
          <a:p>
            <a:pPr lvl="1" algn="l"/>
            <a:endParaRPr lang="en-US" sz="2000" dirty="0">
              <a:solidFill>
                <a:srgbClr val="ECECEC"/>
              </a:solidFill>
              <a:highlight>
                <a:srgbClr val="212121"/>
              </a:highlight>
              <a:latin typeface="Söhne"/>
            </a:endParaRPr>
          </a:p>
          <a:p>
            <a:pPr algn="l">
              <a:buFont typeface="+mj-lt"/>
              <a:buAutoNum type="arabicPeriod"/>
            </a:pPr>
            <a:r>
              <a:rPr lang="en-US" sz="2000" b="1" i="0" dirty="0">
                <a:solidFill>
                  <a:srgbClr val="ECECEC"/>
                </a:solidFill>
                <a:effectLst/>
                <a:highlight>
                  <a:srgbClr val="212121"/>
                </a:highlight>
                <a:latin typeface="Söhne"/>
              </a:rPr>
              <a:t>Augmented Dickey-Fuller (ADF) Test</a:t>
            </a:r>
            <a:r>
              <a:rPr lang="en-US" sz="2000" b="0" i="0" dirty="0">
                <a:solidFill>
                  <a:srgbClr val="ECECEC"/>
                </a:solidFill>
                <a:effectLst/>
                <a:highlight>
                  <a:srgbClr val="212121"/>
                </a:highlight>
                <a:latin typeface="Söhne"/>
              </a:rPr>
              <a:t>:</a:t>
            </a:r>
          </a:p>
          <a:p>
            <a:pPr lvl="1" algn="l"/>
            <a:r>
              <a:rPr lang="en-US" sz="2000" b="0" i="0" dirty="0">
                <a:solidFill>
                  <a:srgbClr val="ECECEC"/>
                </a:solidFill>
                <a:effectLst/>
                <a:highlight>
                  <a:srgbClr val="212121"/>
                </a:highlight>
                <a:latin typeface="Söhne"/>
              </a:rPr>
              <a:t>The ADF test is a statistical hypothesis test used to determine whether a unit root is present in a time series.</a:t>
            </a:r>
          </a:p>
          <a:p>
            <a:pPr lvl="1" algn="l"/>
            <a:r>
              <a:rPr lang="en-US" sz="2000" b="0" i="0" dirty="0">
                <a:solidFill>
                  <a:srgbClr val="ECECEC"/>
                </a:solidFill>
                <a:effectLst/>
                <a:highlight>
                  <a:srgbClr val="212121"/>
                </a:highlight>
                <a:latin typeface="Söhne"/>
              </a:rPr>
              <a:t>A unit root indicates non-stationarity, implying that the time series has a stochastic or random trend.</a:t>
            </a:r>
          </a:p>
          <a:p>
            <a:pPr lvl="1" algn="l"/>
            <a:r>
              <a:rPr lang="en-US" sz="2000" b="0" i="0" dirty="0">
                <a:solidFill>
                  <a:srgbClr val="ECECEC"/>
                </a:solidFill>
                <a:effectLst/>
                <a:highlight>
                  <a:srgbClr val="212121"/>
                </a:highlight>
                <a:latin typeface="Söhne"/>
              </a:rPr>
              <a:t>The null hypothesis of the ADF test is that the time series has a unit root, suggesting non-stationarity.</a:t>
            </a:r>
          </a:p>
          <a:p>
            <a:pPr lvl="1" algn="l"/>
            <a:r>
              <a:rPr lang="en-US" sz="2000" b="0" i="0" dirty="0">
                <a:solidFill>
                  <a:srgbClr val="ECECEC"/>
                </a:solidFill>
                <a:effectLst/>
                <a:highlight>
                  <a:srgbClr val="212121"/>
                </a:highlight>
                <a:latin typeface="Söhne"/>
              </a:rPr>
              <a:t>If the p-value of the ADF test is less than a chosen significance level (e.g., 0.05), you can reject the null hypothesis and conclude that the time series is stationary.</a:t>
            </a:r>
          </a:p>
          <a:p>
            <a:pPr lvl="1" algn="l"/>
            <a:r>
              <a:rPr lang="en-US" sz="2000" b="0" i="0" dirty="0">
                <a:solidFill>
                  <a:srgbClr val="ECECEC"/>
                </a:solidFill>
                <a:effectLst/>
                <a:highlight>
                  <a:srgbClr val="212121"/>
                </a:highlight>
                <a:latin typeface="Söhne"/>
              </a:rPr>
              <a:t>The ADF test also provides a test statistic that can be compared to critical values to make this determination.</a:t>
            </a:r>
          </a:p>
          <a:p>
            <a:pPr lvl="1" algn="l"/>
            <a:endParaRPr lang="en-US" sz="2000" dirty="0">
              <a:solidFill>
                <a:srgbClr val="ECECEC"/>
              </a:solidFill>
              <a:highlight>
                <a:srgbClr val="212121"/>
              </a:highlight>
              <a:latin typeface="Söhne"/>
            </a:endParaRPr>
          </a:p>
          <a:p>
            <a:pPr lvl="1" algn="l"/>
            <a:endParaRPr lang="en-US" sz="2000" b="0" i="0" dirty="0">
              <a:solidFill>
                <a:srgbClr val="ECECEC"/>
              </a:solidFill>
              <a:effectLst/>
              <a:highlight>
                <a:srgbClr val="212121"/>
              </a:highlight>
              <a:latin typeface="Söhne"/>
            </a:endParaRPr>
          </a:p>
          <a:p>
            <a:pPr lvl="1" algn="l"/>
            <a:endParaRPr lang="en-US" sz="2000" b="0" i="0" dirty="0">
              <a:solidFill>
                <a:srgbClr val="ECECEC"/>
              </a:solidFill>
              <a:effectLst/>
              <a:highlight>
                <a:srgbClr val="212121"/>
              </a:highlight>
              <a:latin typeface="Söhne"/>
            </a:endParaRPr>
          </a:p>
        </p:txBody>
      </p:sp>
      <p:sp>
        <p:nvSpPr>
          <p:cNvPr id="3" name="TextBox 2">
            <a:extLst>
              <a:ext uri="{FF2B5EF4-FFF2-40B4-BE49-F238E27FC236}">
                <a16:creationId xmlns:a16="http://schemas.microsoft.com/office/drawing/2014/main" id="{0B623815-4D50-0033-70CF-C055E9EB5C0E}"/>
              </a:ext>
            </a:extLst>
          </p:cNvPr>
          <p:cNvSpPr txBox="1"/>
          <p:nvPr/>
        </p:nvSpPr>
        <p:spPr>
          <a:xfrm>
            <a:off x="186812" y="294970"/>
            <a:ext cx="722671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STATIONARY CHECKS</a:t>
            </a:r>
          </a:p>
        </p:txBody>
      </p:sp>
    </p:spTree>
    <p:extLst>
      <p:ext uri="{BB962C8B-B14F-4D97-AF65-F5344CB8AC3E}">
        <p14:creationId xmlns:p14="http://schemas.microsoft.com/office/powerpoint/2010/main" val="366535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5AC84-A61F-BDEE-2109-72B9249B2847}"/>
              </a:ext>
            </a:extLst>
          </p:cNvPr>
          <p:cNvPicPr>
            <a:picLocks noChangeAspect="1"/>
          </p:cNvPicPr>
          <p:nvPr/>
        </p:nvPicPr>
        <p:blipFill>
          <a:blip r:embed="rId2"/>
          <a:stretch>
            <a:fillRect/>
          </a:stretch>
        </p:blipFill>
        <p:spPr>
          <a:xfrm>
            <a:off x="771832" y="3268130"/>
            <a:ext cx="10648335" cy="3243072"/>
          </a:xfrm>
          <a:prstGeom prst="rect">
            <a:avLst/>
          </a:prstGeom>
        </p:spPr>
      </p:pic>
      <p:sp>
        <p:nvSpPr>
          <p:cNvPr id="4" name="TextBox 3">
            <a:extLst>
              <a:ext uri="{FF2B5EF4-FFF2-40B4-BE49-F238E27FC236}">
                <a16:creationId xmlns:a16="http://schemas.microsoft.com/office/drawing/2014/main" id="{CB2E332E-7898-0AC6-2D52-004FC1497E81}"/>
              </a:ext>
            </a:extLst>
          </p:cNvPr>
          <p:cNvSpPr txBox="1"/>
          <p:nvPr/>
        </p:nvSpPr>
        <p:spPr>
          <a:xfrm>
            <a:off x="265472" y="354172"/>
            <a:ext cx="10874477" cy="2585323"/>
          </a:xfrm>
          <a:prstGeom prst="rect">
            <a:avLst/>
          </a:prstGeom>
          <a:noFill/>
        </p:spPr>
        <p:txBody>
          <a:bodyPr wrap="square" rtlCol="0">
            <a:spAutoFit/>
          </a:bodyPr>
          <a:lstStyle/>
          <a:p>
            <a:pPr algn="l"/>
            <a:r>
              <a:rPr lang="en-US" b="1" i="0" dirty="0">
                <a:solidFill>
                  <a:srgbClr val="ECECEC"/>
                </a:solidFill>
                <a:effectLst/>
                <a:highlight>
                  <a:srgbClr val="212121"/>
                </a:highlight>
                <a:latin typeface="Söhne"/>
              </a:rPr>
              <a:t>3.Kwiatkowski-Phillips-Schmidt-Shin (KPSS) Test</a:t>
            </a:r>
            <a:r>
              <a:rPr lang="en-US" b="0" i="0" dirty="0">
                <a:solidFill>
                  <a:srgbClr val="ECECEC"/>
                </a:solidFill>
                <a:effectLst/>
                <a:highlight>
                  <a:srgbClr val="212121"/>
                </a:highlight>
                <a:latin typeface="Söhne"/>
              </a:rPr>
              <a:t>:</a:t>
            </a:r>
          </a:p>
          <a:p>
            <a:pPr lvl="1" algn="l"/>
            <a:r>
              <a:rPr lang="en-US" b="0" i="0" dirty="0">
                <a:solidFill>
                  <a:srgbClr val="ECECEC"/>
                </a:solidFill>
                <a:effectLst/>
                <a:highlight>
                  <a:srgbClr val="212121"/>
                </a:highlight>
                <a:latin typeface="Söhne"/>
              </a:rPr>
              <a:t>The KPSS test is another statistical test used to assess the stationarity of a time series.</a:t>
            </a:r>
          </a:p>
          <a:p>
            <a:pPr lvl="1" algn="l"/>
            <a:r>
              <a:rPr lang="en-US" b="0" i="0" dirty="0">
                <a:solidFill>
                  <a:srgbClr val="ECECEC"/>
                </a:solidFill>
                <a:effectLst/>
                <a:highlight>
                  <a:srgbClr val="212121"/>
                </a:highlight>
                <a:latin typeface="Söhne"/>
              </a:rPr>
              <a:t>Unlike the ADF test, which tests for the presence of a unit root, the KPSS test tests for the presence of a deterministic trend in the data.</a:t>
            </a:r>
          </a:p>
          <a:p>
            <a:pPr lvl="1" algn="l"/>
            <a:r>
              <a:rPr lang="en-US" b="0" i="0" dirty="0">
                <a:solidFill>
                  <a:srgbClr val="ECECEC"/>
                </a:solidFill>
                <a:effectLst/>
                <a:highlight>
                  <a:srgbClr val="212121"/>
                </a:highlight>
                <a:latin typeface="Söhne"/>
              </a:rPr>
              <a:t>The null hypothesis of the KPSS test is that the time series is stationary around a deterministic trend.</a:t>
            </a:r>
          </a:p>
          <a:p>
            <a:pPr lvl="1" algn="l"/>
            <a:r>
              <a:rPr lang="en-US" b="0" i="0" dirty="0">
                <a:solidFill>
                  <a:srgbClr val="ECECEC"/>
                </a:solidFill>
                <a:effectLst/>
                <a:highlight>
                  <a:srgbClr val="212121"/>
                </a:highlight>
                <a:latin typeface="Söhne"/>
              </a:rPr>
              <a:t>If the p-value of the KPSS test is greater than a chosen significance level (e.g., 0.05), you fail to reject the null hypothesis, suggesting that the time series is stationary.</a:t>
            </a:r>
          </a:p>
          <a:p>
            <a:pPr lvl="1" algn="l"/>
            <a:r>
              <a:rPr lang="en-US" b="0" i="0" dirty="0">
                <a:solidFill>
                  <a:srgbClr val="ECECEC"/>
                </a:solidFill>
                <a:effectLst/>
                <a:highlight>
                  <a:srgbClr val="212121"/>
                </a:highlight>
                <a:latin typeface="Söhne"/>
              </a:rPr>
              <a:t>Conversely, if the p-value is less than the significance level, you reject the null hypothesis and conclude that the time series is non-stationary.</a:t>
            </a:r>
          </a:p>
        </p:txBody>
      </p:sp>
    </p:spTree>
    <p:extLst>
      <p:ext uri="{BB962C8B-B14F-4D97-AF65-F5344CB8AC3E}">
        <p14:creationId xmlns:p14="http://schemas.microsoft.com/office/powerpoint/2010/main" val="164716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D90B-D31C-B05E-D5E2-1E06BBBDEB67}"/>
              </a:ext>
            </a:extLst>
          </p:cNvPr>
          <p:cNvSpPr>
            <a:spLocks noGrp="1"/>
          </p:cNvSpPr>
          <p:nvPr>
            <p:ph type="ctrTitle"/>
          </p:nvPr>
        </p:nvSpPr>
        <p:spPr>
          <a:xfrm>
            <a:off x="1455174" y="148970"/>
            <a:ext cx="9144000" cy="981740"/>
          </a:xfrm>
        </p:spPr>
        <p:txBody>
          <a:bodyPr/>
          <a:lstStyle/>
          <a:p>
            <a:r>
              <a:rPr lang="en-US" dirty="0"/>
              <a:t>IDENTIFY PATTERN</a:t>
            </a:r>
            <a:endParaRPr lang="en-IN" dirty="0"/>
          </a:p>
        </p:txBody>
      </p:sp>
      <p:sp>
        <p:nvSpPr>
          <p:cNvPr id="4" name="TextBox 3">
            <a:extLst>
              <a:ext uri="{FF2B5EF4-FFF2-40B4-BE49-F238E27FC236}">
                <a16:creationId xmlns:a16="http://schemas.microsoft.com/office/drawing/2014/main" id="{02FD3881-DA56-071B-9486-E1D6E603EE7A}"/>
              </a:ext>
            </a:extLst>
          </p:cNvPr>
          <p:cNvSpPr txBox="1"/>
          <p:nvPr/>
        </p:nvSpPr>
        <p:spPr>
          <a:xfrm>
            <a:off x="383566" y="1061884"/>
            <a:ext cx="11424868" cy="3681521"/>
          </a:xfrm>
          <a:prstGeom prst="rect">
            <a:avLst/>
          </a:prstGeom>
          <a:noFill/>
        </p:spPr>
        <p:txBody>
          <a:bodyPr wrap="square" rtlCol="0">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Seasonal pattern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 seasonal pattern in time series data refers to fluctuations that occur at specific regular intervals due to seasonal factors. These patterns are predictable and repeat over a given period, such as a day, week, month, quarter, or year, depending on the context of the data. Seasonal patterns are crucial in many areas, including business planning, inventory management, staffing, and budgeting. Forecasting models, like SARIMAX (Seasonal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AutoRegressive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Integrated Moving Average with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eXogenous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regressors), explicitly incorporate seasonality to improve the accuracy of their predictions by accounting for these regular fluctuations. This allows businesses and analysts to anticipate future conditions more reliably based on past seasonal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behavior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687009F-F76C-DB70-E3AB-0B973AA94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60" y="3429000"/>
            <a:ext cx="7201524" cy="2979678"/>
          </a:xfrm>
          <a:prstGeom prst="rect">
            <a:avLst/>
          </a:prstGeom>
        </p:spPr>
      </p:pic>
    </p:spTree>
    <p:extLst>
      <p:ext uri="{BB962C8B-B14F-4D97-AF65-F5344CB8AC3E}">
        <p14:creationId xmlns:p14="http://schemas.microsoft.com/office/powerpoint/2010/main" val="660306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46</TotalTime>
  <Words>1302</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Google Sans</vt:lpstr>
      <vt:lpstr>Söhne</vt:lpstr>
      <vt:lpstr>Times New Roman</vt:lpstr>
      <vt:lpstr>Office Theme</vt:lpstr>
      <vt:lpstr>STOCK PRICES ANALYSIS AND PREDICTION</vt:lpstr>
      <vt:lpstr>PowerPoint Presentation</vt:lpstr>
      <vt:lpstr>PowerPoint Presentation</vt:lpstr>
      <vt:lpstr>VISUALIZATION</vt:lpstr>
      <vt:lpstr>PowerPoint Presentation</vt:lpstr>
      <vt:lpstr>PowerPoint Presentation</vt:lpstr>
      <vt:lpstr>PowerPoint Presentation</vt:lpstr>
      <vt:lpstr>PowerPoint Presentation</vt:lpstr>
      <vt:lpstr>IDENTIFY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dc:title>
  <dc:creator>srikar muraboyina</dc:creator>
  <cp:lastModifiedBy>Thungamitta Vinay Kumar - [CB.EN.U4CSE21063]</cp:lastModifiedBy>
  <cp:revision>10</cp:revision>
  <dcterms:created xsi:type="dcterms:W3CDTF">2024-05-10T16:30:09Z</dcterms:created>
  <dcterms:modified xsi:type="dcterms:W3CDTF">2024-05-11T10:13:12Z</dcterms:modified>
</cp:coreProperties>
</file>