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1" r:id="rId6"/>
    <p:sldId id="260"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46"/>
  </p:normalViewPr>
  <p:slideViewPr>
    <p:cSldViewPr snapToGrid="0">
      <p:cViewPr varScale="1">
        <p:scale>
          <a:sx n="110" d="100"/>
          <a:sy n="110" d="100"/>
        </p:scale>
        <p:origin x="3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3.png"/><Relationship Id="rId6" Type="http://schemas.openxmlformats.org/officeDocument/2006/relationships/image" Target="../media/image9.svg"/><Relationship Id="rId5" Type="http://schemas.openxmlformats.org/officeDocument/2006/relationships/image" Target="../media/image5.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7.png"/></Relationships>
</file>

<file path=ppt/diagrams/_rels/data2.xml.rels><?xml version="1.0" encoding="UTF-8" standalone="yes"?>
<Relationships xmlns="http://schemas.openxmlformats.org/package/2006/relationships"><Relationship Id="rId2" Type="http://schemas.openxmlformats.org/officeDocument/2006/relationships/image" Target="../media/image20.svg"/><Relationship Id="rId1"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3.png"/><Relationship Id="rId6" Type="http://schemas.openxmlformats.org/officeDocument/2006/relationships/image" Target="../media/image9.svg"/><Relationship Id="rId5" Type="http://schemas.openxmlformats.org/officeDocument/2006/relationships/image" Target="../media/image5.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7.png"/></Relationships>
</file>

<file path=ppt/diagrams/_rels/drawing2.xml.rels><?xml version="1.0" encoding="UTF-8" standalone="yes"?>
<Relationships xmlns="http://schemas.openxmlformats.org/package/2006/relationships"><Relationship Id="rId2" Type="http://schemas.openxmlformats.org/officeDocument/2006/relationships/image" Target="../media/image20.svg"/><Relationship Id="rId1"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58A11D-8E5C-427A-95E7-72222E7A9B82}"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CA6A9DC-3613-42FE-89BD-C45C110FC94A}">
      <dgm:prSet/>
      <dgm:spPr/>
      <dgm:t>
        <a:bodyPr/>
        <a:lstStyle/>
        <a:p>
          <a:pPr>
            <a:defRPr cap="all"/>
          </a:pPr>
          <a:r>
            <a:rPr lang="en-IN" b="0" i="0"/>
            <a:t>In this code, we first load the dataset using pd.read_csv function. Then, we perform data cleaning and preprocessing steps specific to your dataset.</a:t>
          </a:r>
          <a:endParaRPr lang="en-US"/>
        </a:p>
      </dgm:t>
    </dgm:pt>
    <dgm:pt modelId="{1CB8DC23-39D9-4128-AD10-6B526080DF13}" type="parTrans" cxnId="{F6453D7A-AC80-45EF-9EAF-FCD3FDF975C8}">
      <dgm:prSet/>
      <dgm:spPr/>
      <dgm:t>
        <a:bodyPr/>
        <a:lstStyle/>
        <a:p>
          <a:endParaRPr lang="en-US"/>
        </a:p>
      </dgm:t>
    </dgm:pt>
    <dgm:pt modelId="{E7F1EE67-DB15-40C7-9796-4DD47BDD7448}" type="sibTrans" cxnId="{F6453D7A-AC80-45EF-9EAF-FCD3FDF975C8}">
      <dgm:prSet/>
      <dgm:spPr/>
      <dgm:t>
        <a:bodyPr/>
        <a:lstStyle/>
        <a:p>
          <a:endParaRPr lang="en-US"/>
        </a:p>
      </dgm:t>
    </dgm:pt>
    <dgm:pt modelId="{43EAFFD6-A5E4-45F0-B8C2-0CE8E10007A6}">
      <dgm:prSet/>
      <dgm:spPr/>
      <dgm:t>
        <a:bodyPr/>
        <a:lstStyle/>
        <a:p>
          <a:pPr>
            <a:defRPr cap="all"/>
          </a:pPr>
          <a:r>
            <a:rPr lang="en-IN" b="0" i="0"/>
            <a:t>Next, we split the dataset into training and testing sets using train_test_split function from sklearn.model_selection. We assign the text data to X and the target variable to y.</a:t>
          </a:r>
          <a:endParaRPr lang="en-US"/>
        </a:p>
      </dgm:t>
    </dgm:pt>
    <dgm:pt modelId="{14C440B4-8D0B-4279-8D00-3FE399B66A89}" type="parTrans" cxnId="{A4660573-5E6C-4588-940F-DEA254C2E5B8}">
      <dgm:prSet/>
      <dgm:spPr/>
      <dgm:t>
        <a:bodyPr/>
        <a:lstStyle/>
        <a:p>
          <a:endParaRPr lang="en-US"/>
        </a:p>
      </dgm:t>
    </dgm:pt>
    <dgm:pt modelId="{B81CC488-48D7-45D4-BD54-77CE4A0B163D}" type="sibTrans" cxnId="{A4660573-5E6C-4588-940F-DEA254C2E5B8}">
      <dgm:prSet/>
      <dgm:spPr/>
      <dgm:t>
        <a:bodyPr/>
        <a:lstStyle/>
        <a:p>
          <a:endParaRPr lang="en-US"/>
        </a:p>
      </dgm:t>
    </dgm:pt>
    <dgm:pt modelId="{03DAE657-CCF6-4EC4-A0DD-A9FDD61ADD72}">
      <dgm:prSet/>
      <dgm:spPr/>
      <dgm:t>
        <a:bodyPr/>
        <a:lstStyle/>
        <a:p>
          <a:pPr>
            <a:defRPr cap="all"/>
          </a:pPr>
          <a:r>
            <a:rPr lang="en-IN" b="0" i="0"/>
            <a:t>For text vectorization, we initialize a vectorizer object (either CountVectorizer or TfidfVectorizer) and apply it to the training and testing sets using the fit_transform and transform methods, respectively.</a:t>
          </a:r>
          <a:endParaRPr lang="en-US"/>
        </a:p>
      </dgm:t>
    </dgm:pt>
    <dgm:pt modelId="{D42E4864-DF3C-4CDE-A19D-B36DEF6B4295}" type="parTrans" cxnId="{C4366CA7-8A4E-415C-B1A2-7DA0B2753F8E}">
      <dgm:prSet/>
      <dgm:spPr/>
      <dgm:t>
        <a:bodyPr/>
        <a:lstStyle/>
        <a:p>
          <a:endParaRPr lang="en-US"/>
        </a:p>
      </dgm:t>
    </dgm:pt>
    <dgm:pt modelId="{8096B4F8-4597-47E2-97B9-8B42BF0F4DFB}" type="sibTrans" cxnId="{C4366CA7-8A4E-415C-B1A2-7DA0B2753F8E}">
      <dgm:prSet/>
      <dgm:spPr/>
      <dgm:t>
        <a:bodyPr/>
        <a:lstStyle/>
        <a:p>
          <a:endParaRPr lang="en-US"/>
        </a:p>
      </dgm:t>
    </dgm:pt>
    <dgm:pt modelId="{BE249388-C724-4252-9979-5B64D05FC3E9}">
      <dgm:prSet/>
      <dgm:spPr/>
      <dgm:t>
        <a:bodyPr/>
        <a:lstStyle/>
        <a:p>
          <a:pPr>
            <a:defRPr cap="all"/>
          </a:pPr>
          <a:r>
            <a:rPr lang="en-IN" b="0" i="0"/>
            <a:t>We then choose a classification model (e.g., LogisticRegression, MultinomialNB, or RandomForestClassifier) and fit it to the vectorized training data. Finally, we make predictions on the vectorized testing data and evaluate the model using the classification_report function from sklearn.metrics.</a:t>
          </a:r>
          <a:endParaRPr lang="en-US"/>
        </a:p>
      </dgm:t>
    </dgm:pt>
    <dgm:pt modelId="{41CE1666-D4E9-49EE-B7AB-058FF028CCC5}" type="parTrans" cxnId="{FAAB58DA-D80D-4D61-AFE5-E15E163BA67E}">
      <dgm:prSet/>
      <dgm:spPr/>
      <dgm:t>
        <a:bodyPr/>
        <a:lstStyle/>
        <a:p>
          <a:endParaRPr lang="en-US"/>
        </a:p>
      </dgm:t>
    </dgm:pt>
    <dgm:pt modelId="{C7F489D5-D47E-4D3B-9F90-CB48FE6C2FCC}" type="sibTrans" cxnId="{FAAB58DA-D80D-4D61-AFE5-E15E163BA67E}">
      <dgm:prSet/>
      <dgm:spPr/>
      <dgm:t>
        <a:bodyPr/>
        <a:lstStyle/>
        <a:p>
          <a:endParaRPr lang="en-US"/>
        </a:p>
      </dgm:t>
    </dgm:pt>
    <dgm:pt modelId="{CD1B108D-A5BB-4181-BAA5-819B386A2220}">
      <dgm:prSet/>
      <dgm:spPr/>
      <dgm:t>
        <a:bodyPr/>
        <a:lstStyle/>
        <a:p>
          <a:pPr>
            <a:defRPr cap="all"/>
          </a:pPr>
          <a:r>
            <a:rPr lang="en-IN"/>
            <a:t>We can </a:t>
          </a:r>
          <a:r>
            <a:rPr lang="en-IN" b="0" i="0"/>
            <a:t>enhance the model by trying different preprocessing techniques, experimenting with different vectorization methods, tuning the hyperparameters of the models, and exploring more advanced NLP models and techniques.</a:t>
          </a:r>
          <a:endParaRPr lang="en-US"/>
        </a:p>
      </dgm:t>
    </dgm:pt>
    <dgm:pt modelId="{66FB16DD-7EEE-4FC9-8E69-B0A315D789D6}" type="parTrans" cxnId="{DB62914A-E73D-4DD1-B1B7-F9889E807ABB}">
      <dgm:prSet/>
      <dgm:spPr/>
      <dgm:t>
        <a:bodyPr/>
        <a:lstStyle/>
        <a:p>
          <a:endParaRPr lang="en-US"/>
        </a:p>
      </dgm:t>
    </dgm:pt>
    <dgm:pt modelId="{62C6D825-108E-4F43-B5F7-38ACF71DB18F}" type="sibTrans" cxnId="{DB62914A-E73D-4DD1-B1B7-F9889E807ABB}">
      <dgm:prSet/>
      <dgm:spPr/>
      <dgm:t>
        <a:bodyPr/>
        <a:lstStyle/>
        <a:p>
          <a:endParaRPr lang="en-US"/>
        </a:p>
      </dgm:t>
    </dgm:pt>
    <dgm:pt modelId="{D021FE7A-F050-4FC3-A85A-45362A274478}" type="pres">
      <dgm:prSet presAssocID="{6258A11D-8E5C-427A-95E7-72222E7A9B82}" presName="root" presStyleCnt="0">
        <dgm:presLayoutVars>
          <dgm:dir/>
          <dgm:resizeHandles val="exact"/>
        </dgm:presLayoutVars>
      </dgm:prSet>
      <dgm:spPr/>
      <dgm:t>
        <a:bodyPr/>
        <a:lstStyle/>
        <a:p>
          <a:endParaRPr lang="en-US"/>
        </a:p>
      </dgm:t>
    </dgm:pt>
    <dgm:pt modelId="{82557017-E1A0-4B09-B432-416E9C27A3F5}" type="pres">
      <dgm:prSet presAssocID="{1CA6A9DC-3613-42FE-89BD-C45C110FC94A}" presName="compNode" presStyleCnt="0"/>
      <dgm:spPr/>
    </dgm:pt>
    <dgm:pt modelId="{37975E69-2F26-4384-BE1C-1CE64A409738}" type="pres">
      <dgm:prSet presAssocID="{1CA6A9DC-3613-42FE-89BD-C45C110FC94A}" presName="iconBgRect" presStyleLbl="bgShp" presStyleIdx="0" presStyleCnt="5"/>
      <dgm:spPr>
        <a:prstGeom prst="round2DiagRect">
          <a:avLst>
            <a:gd name="adj1" fmla="val 29727"/>
            <a:gd name="adj2" fmla="val 0"/>
          </a:avLst>
        </a:prstGeom>
      </dgm:spPr>
    </dgm:pt>
    <dgm:pt modelId="{B7482E04-6669-45E9-91F9-054E73A2C529}" type="pres">
      <dgm:prSet presAssocID="{1CA6A9DC-3613-42FE-89BD-C45C110FC94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DF2DB98D-CA99-4A6B-A1AB-53A105AF50F7}" type="pres">
      <dgm:prSet presAssocID="{1CA6A9DC-3613-42FE-89BD-C45C110FC94A}" presName="spaceRect" presStyleCnt="0"/>
      <dgm:spPr/>
    </dgm:pt>
    <dgm:pt modelId="{38B8DADF-66AE-4384-81CD-B169054DB899}" type="pres">
      <dgm:prSet presAssocID="{1CA6A9DC-3613-42FE-89BD-C45C110FC94A}" presName="textRect" presStyleLbl="revTx" presStyleIdx="0" presStyleCnt="5">
        <dgm:presLayoutVars>
          <dgm:chMax val="1"/>
          <dgm:chPref val="1"/>
        </dgm:presLayoutVars>
      </dgm:prSet>
      <dgm:spPr/>
      <dgm:t>
        <a:bodyPr/>
        <a:lstStyle/>
        <a:p>
          <a:endParaRPr lang="en-US"/>
        </a:p>
      </dgm:t>
    </dgm:pt>
    <dgm:pt modelId="{B39D88AF-7506-44E5-99BE-5D88BFD57468}" type="pres">
      <dgm:prSet presAssocID="{E7F1EE67-DB15-40C7-9796-4DD47BDD7448}" presName="sibTrans" presStyleCnt="0"/>
      <dgm:spPr/>
    </dgm:pt>
    <dgm:pt modelId="{EA419236-C4FF-4CB0-B225-E13CAE999CCD}" type="pres">
      <dgm:prSet presAssocID="{43EAFFD6-A5E4-45F0-B8C2-0CE8E10007A6}" presName="compNode" presStyleCnt="0"/>
      <dgm:spPr/>
    </dgm:pt>
    <dgm:pt modelId="{DCED297B-50CB-4266-9D3D-B3B85B46CD9E}" type="pres">
      <dgm:prSet presAssocID="{43EAFFD6-A5E4-45F0-B8C2-0CE8E10007A6}" presName="iconBgRect" presStyleLbl="bgShp" presStyleIdx="1" presStyleCnt="5"/>
      <dgm:spPr>
        <a:prstGeom prst="round2DiagRect">
          <a:avLst>
            <a:gd name="adj1" fmla="val 29727"/>
            <a:gd name="adj2" fmla="val 0"/>
          </a:avLst>
        </a:prstGeom>
      </dgm:spPr>
    </dgm:pt>
    <dgm:pt modelId="{4235E8F6-8ECA-4616-A359-4B5F35B8F390}" type="pres">
      <dgm:prSet presAssocID="{43EAFFD6-A5E4-45F0-B8C2-0CE8E10007A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A11EE511-67FA-44E7-990D-E9F0DFC2E8C6}" type="pres">
      <dgm:prSet presAssocID="{43EAFFD6-A5E4-45F0-B8C2-0CE8E10007A6}" presName="spaceRect" presStyleCnt="0"/>
      <dgm:spPr/>
    </dgm:pt>
    <dgm:pt modelId="{E8099F08-339A-43CA-98A4-B68617340556}" type="pres">
      <dgm:prSet presAssocID="{43EAFFD6-A5E4-45F0-B8C2-0CE8E10007A6}" presName="textRect" presStyleLbl="revTx" presStyleIdx="1" presStyleCnt="5">
        <dgm:presLayoutVars>
          <dgm:chMax val="1"/>
          <dgm:chPref val="1"/>
        </dgm:presLayoutVars>
      </dgm:prSet>
      <dgm:spPr/>
      <dgm:t>
        <a:bodyPr/>
        <a:lstStyle/>
        <a:p>
          <a:endParaRPr lang="en-US"/>
        </a:p>
      </dgm:t>
    </dgm:pt>
    <dgm:pt modelId="{5B8F131D-A381-4776-9267-DE096B8950CC}" type="pres">
      <dgm:prSet presAssocID="{B81CC488-48D7-45D4-BD54-77CE4A0B163D}" presName="sibTrans" presStyleCnt="0"/>
      <dgm:spPr/>
    </dgm:pt>
    <dgm:pt modelId="{38DB29C2-1AA9-4390-9C34-F6CDC48B0A69}" type="pres">
      <dgm:prSet presAssocID="{03DAE657-CCF6-4EC4-A0DD-A9FDD61ADD72}" presName="compNode" presStyleCnt="0"/>
      <dgm:spPr/>
    </dgm:pt>
    <dgm:pt modelId="{3691703D-F352-4CCB-8C70-D5164D876D9D}" type="pres">
      <dgm:prSet presAssocID="{03DAE657-CCF6-4EC4-A0DD-A9FDD61ADD72}" presName="iconBgRect" presStyleLbl="bgShp" presStyleIdx="2" presStyleCnt="5"/>
      <dgm:spPr>
        <a:prstGeom prst="round2DiagRect">
          <a:avLst>
            <a:gd name="adj1" fmla="val 29727"/>
            <a:gd name="adj2" fmla="val 0"/>
          </a:avLst>
        </a:prstGeom>
      </dgm:spPr>
    </dgm:pt>
    <dgm:pt modelId="{8ABE532B-8E81-4CD2-9925-FF518C5D0888}" type="pres">
      <dgm:prSet presAssocID="{03DAE657-CCF6-4EC4-A0DD-A9FDD61ADD7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otes"/>
        </a:ext>
      </dgm:extLst>
    </dgm:pt>
    <dgm:pt modelId="{1B4461F0-6819-44A2-9C0B-BD20854D1544}" type="pres">
      <dgm:prSet presAssocID="{03DAE657-CCF6-4EC4-A0DD-A9FDD61ADD72}" presName="spaceRect" presStyleCnt="0"/>
      <dgm:spPr/>
    </dgm:pt>
    <dgm:pt modelId="{5020ACA2-E768-4DFA-B535-A9818EFAA125}" type="pres">
      <dgm:prSet presAssocID="{03DAE657-CCF6-4EC4-A0DD-A9FDD61ADD72}" presName="textRect" presStyleLbl="revTx" presStyleIdx="2" presStyleCnt="5">
        <dgm:presLayoutVars>
          <dgm:chMax val="1"/>
          <dgm:chPref val="1"/>
        </dgm:presLayoutVars>
      </dgm:prSet>
      <dgm:spPr/>
      <dgm:t>
        <a:bodyPr/>
        <a:lstStyle/>
        <a:p>
          <a:endParaRPr lang="en-US"/>
        </a:p>
      </dgm:t>
    </dgm:pt>
    <dgm:pt modelId="{3E07597E-A62F-41FA-823A-CACD97DA4E10}" type="pres">
      <dgm:prSet presAssocID="{8096B4F8-4597-47E2-97B9-8B42BF0F4DFB}" presName="sibTrans" presStyleCnt="0"/>
      <dgm:spPr/>
    </dgm:pt>
    <dgm:pt modelId="{C713F6D1-7826-4326-A7F3-C3BBF235B5D2}" type="pres">
      <dgm:prSet presAssocID="{BE249388-C724-4252-9979-5B64D05FC3E9}" presName="compNode" presStyleCnt="0"/>
      <dgm:spPr/>
    </dgm:pt>
    <dgm:pt modelId="{1F51B8A8-F035-41B1-ADF5-2943C8530CEE}" type="pres">
      <dgm:prSet presAssocID="{BE249388-C724-4252-9979-5B64D05FC3E9}" presName="iconBgRect" presStyleLbl="bgShp" presStyleIdx="3" presStyleCnt="5"/>
      <dgm:spPr>
        <a:prstGeom prst="round2DiagRect">
          <a:avLst>
            <a:gd name="adj1" fmla="val 29727"/>
            <a:gd name="adj2" fmla="val 0"/>
          </a:avLst>
        </a:prstGeom>
      </dgm:spPr>
    </dgm:pt>
    <dgm:pt modelId="{9830B354-CCC2-4FEA-9BC1-F1E739A0DABF}" type="pres">
      <dgm:prSet presAssocID="{BE249388-C724-4252-9979-5B64D05FC3E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ranching Diagram"/>
        </a:ext>
      </dgm:extLst>
    </dgm:pt>
    <dgm:pt modelId="{B2B2B515-D05C-4950-B864-58DF29452DDF}" type="pres">
      <dgm:prSet presAssocID="{BE249388-C724-4252-9979-5B64D05FC3E9}" presName="spaceRect" presStyleCnt="0"/>
      <dgm:spPr/>
    </dgm:pt>
    <dgm:pt modelId="{EB54390C-90D1-4390-A518-F4CACDAFF0F6}" type="pres">
      <dgm:prSet presAssocID="{BE249388-C724-4252-9979-5B64D05FC3E9}" presName="textRect" presStyleLbl="revTx" presStyleIdx="3" presStyleCnt="5">
        <dgm:presLayoutVars>
          <dgm:chMax val="1"/>
          <dgm:chPref val="1"/>
        </dgm:presLayoutVars>
      </dgm:prSet>
      <dgm:spPr/>
      <dgm:t>
        <a:bodyPr/>
        <a:lstStyle/>
        <a:p>
          <a:endParaRPr lang="en-US"/>
        </a:p>
      </dgm:t>
    </dgm:pt>
    <dgm:pt modelId="{45FADEE2-02CE-469A-B0DD-A1C14FE7ADE8}" type="pres">
      <dgm:prSet presAssocID="{C7F489D5-D47E-4D3B-9F90-CB48FE6C2FCC}" presName="sibTrans" presStyleCnt="0"/>
      <dgm:spPr/>
    </dgm:pt>
    <dgm:pt modelId="{285212E3-3C3F-4B63-B8E4-F77B22CEFDDF}" type="pres">
      <dgm:prSet presAssocID="{CD1B108D-A5BB-4181-BAA5-819B386A2220}" presName="compNode" presStyleCnt="0"/>
      <dgm:spPr/>
    </dgm:pt>
    <dgm:pt modelId="{5BA85598-F5A7-48BD-A551-5149F35EB2C5}" type="pres">
      <dgm:prSet presAssocID="{CD1B108D-A5BB-4181-BAA5-819B386A2220}" presName="iconBgRect" presStyleLbl="bgShp" presStyleIdx="4" presStyleCnt="5"/>
      <dgm:spPr>
        <a:prstGeom prst="round2DiagRect">
          <a:avLst>
            <a:gd name="adj1" fmla="val 29727"/>
            <a:gd name="adj2" fmla="val 0"/>
          </a:avLst>
        </a:prstGeom>
      </dgm:spPr>
    </dgm:pt>
    <dgm:pt modelId="{786F0587-0FEA-410E-AE37-0C1F6A6D320A}" type="pres">
      <dgm:prSet presAssocID="{CD1B108D-A5BB-4181-BAA5-819B386A222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ght Bulb and Gear"/>
        </a:ext>
      </dgm:extLst>
    </dgm:pt>
    <dgm:pt modelId="{AEF8616C-E6B1-486F-82F6-21E85196A3FD}" type="pres">
      <dgm:prSet presAssocID="{CD1B108D-A5BB-4181-BAA5-819B386A2220}" presName="spaceRect" presStyleCnt="0"/>
      <dgm:spPr/>
    </dgm:pt>
    <dgm:pt modelId="{505379B5-7A6C-44B4-A270-CAA09D9D046E}" type="pres">
      <dgm:prSet presAssocID="{CD1B108D-A5BB-4181-BAA5-819B386A2220}" presName="textRect" presStyleLbl="revTx" presStyleIdx="4" presStyleCnt="5">
        <dgm:presLayoutVars>
          <dgm:chMax val="1"/>
          <dgm:chPref val="1"/>
        </dgm:presLayoutVars>
      </dgm:prSet>
      <dgm:spPr/>
      <dgm:t>
        <a:bodyPr/>
        <a:lstStyle/>
        <a:p>
          <a:endParaRPr lang="en-US"/>
        </a:p>
      </dgm:t>
    </dgm:pt>
  </dgm:ptLst>
  <dgm:cxnLst>
    <dgm:cxn modelId="{B5BE8ACD-FE5C-4752-9AA5-97FE23940A90}" type="presOf" srcId="{CD1B108D-A5BB-4181-BAA5-819B386A2220}" destId="{505379B5-7A6C-44B4-A270-CAA09D9D046E}" srcOrd="0" destOrd="0" presId="urn:microsoft.com/office/officeart/2018/5/layout/IconLeafLabelList"/>
    <dgm:cxn modelId="{DB62914A-E73D-4DD1-B1B7-F9889E807ABB}" srcId="{6258A11D-8E5C-427A-95E7-72222E7A9B82}" destId="{CD1B108D-A5BB-4181-BAA5-819B386A2220}" srcOrd="4" destOrd="0" parTransId="{66FB16DD-7EEE-4FC9-8E69-B0A315D789D6}" sibTransId="{62C6D825-108E-4F43-B5F7-38ACF71DB18F}"/>
    <dgm:cxn modelId="{F0B48AC9-BC5E-49AD-BB50-2D949CB1A30E}" type="presOf" srcId="{BE249388-C724-4252-9979-5B64D05FC3E9}" destId="{EB54390C-90D1-4390-A518-F4CACDAFF0F6}" srcOrd="0" destOrd="0" presId="urn:microsoft.com/office/officeart/2018/5/layout/IconLeafLabelList"/>
    <dgm:cxn modelId="{89B76575-D0B9-492D-96E4-F7AC524155F6}" type="presOf" srcId="{6258A11D-8E5C-427A-95E7-72222E7A9B82}" destId="{D021FE7A-F050-4FC3-A85A-45362A274478}" srcOrd="0" destOrd="0" presId="urn:microsoft.com/office/officeart/2018/5/layout/IconLeafLabelList"/>
    <dgm:cxn modelId="{C4366CA7-8A4E-415C-B1A2-7DA0B2753F8E}" srcId="{6258A11D-8E5C-427A-95E7-72222E7A9B82}" destId="{03DAE657-CCF6-4EC4-A0DD-A9FDD61ADD72}" srcOrd="2" destOrd="0" parTransId="{D42E4864-DF3C-4CDE-A19D-B36DEF6B4295}" sibTransId="{8096B4F8-4597-47E2-97B9-8B42BF0F4DFB}"/>
    <dgm:cxn modelId="{A4660573-5E6C-4588-940F-DEA254C2E5B8}" srcId="{6258A11D-8E5C-427A-95E7-72222E7A9B82}" destId="{43EAFFD6-A5E4-45F0-B8C2-0CE8E10007A6}" srcOrd="1" destOrd="0" parTransId="{14C440B4-8D0B-4279-8D00-3FE399B66A89}" sibTransId="{B81CC488-48D7-45D4-BD54-77CE4A0B163D}"/>
    <dgm:cxn modelId="{467691BE-459E-42BB-AB0D-B3A193B41B64}" type="presOf" srcId="{1CA6A9DC-3613-42FE-89BD-C45C110FC94A}" destId="{38B8DADF-66AE-4384-81CD-B169054DB899}" srcOrd="0" destOrd="0" presId="urn:microsoft.com/office/officeart/2018/5/layout/IconLeafLabelList"/>
    <dgm:cxn modelId="{39B9C4AC-ECBE-4EC9-B7C8-D52EFE20E6AF}" type="presOf" srcId="{43EAFFD6-A5E4-45F0-B8C2-0CE8E10007A6}" destId="{E8099F08-339A-43CA-98A4-B68617340556}" srcOrd="0" destOrd="0" presId="urn:microsoft.com/office/officeart/2018/5/layout/IconLeafLabelList"/>
    <dgm:cxn modelId="{F6453D7A-AC80-45EF-9EAF-FCD3FDF975C8}" srcId="{6258A11D-8E5C-427A-95E7-72222E7A9B82}" destId="{1CA6A9DC-3613-42FE-89BD-C45C110FC94A}" srcOrd="0" destOrd="0" parTransId="{1CB8DC23-39D9-4128-AD10-6B526080DF13}" sibTransId="{E7F1EE67-DB15-40C7-9796-4DD47BDD7448}"/>
    <dgm:cxn modelId="{1E67B7A2-9D1D-4C0E-9B2B-382AF15BBAE0}" type="presOf" srcId="{03DAE657-CCF6-4EC4-A0DD-A9FDD61ADD72}" destId="{5020ACA2-E768-4DFA-B535-A9818EFAA125}" srcOrd="0" destOrd="0" presId="urn:microsoft.com/office/officeart/2018/5/layout/IconLeafLabelList"/>
    <dgm:cxn modelId="{FAAB58DA-D80D-4D61-AFE5-E15E163BA67E}" srcId="{6258A11D-8E5C-427A-95E7-72222E7A9B82}" destId="{BE249388-C724-4252-9979-5B64D05FC3E9}" srcOrd="3" destOrd="0" parTransId="{41CE1666-D4E9-49EE-B7AB-058FF028CCC5}" sibTransId="{C7F489D5-D47E-4D3B-9F90-CB48FE6C2FCC}"/>
    <dgm:cxn modelId="{6C46DC91-B108-4B04-B800-6C10BD4B6407}" type="presParOf" srcId="{D021FE7A-F050-4FC3-A85A-45362A274478}" destId="{82557017-E1A0-4B09-B432-416E9C27A3F5}" srcOrd="0" destOrd="0" presId="urn:microsoft.com/office/officeart/2018/5/layout/IconLeafLabelList"/>
    <dgm:cxn modelId="{6E388CA9-5432-4C1E-A62B-E11953AB26BA}" type="presParOf" srcId="{82557017-E1A0-4B09-B432-416E9C27A3F5}" destId="{37975E69-2F26-4384-BE1C-1CE64A409738}" srcOrd="0" destOrd="0" presId="urn:microsoft.com/office/officeart/2018/5/layout/IconLeafLabelList"/>
    <dgm:cxn modelId="{CF61501A-6486-4680-A1B7-C872853D7747}" type="presParOf" srcId="{82557017-E1A0-4B09-B432-416E9C27A3F5}" destId="{B7482E04-6669-45E9-91F9-054E73A2C529}" srcOrd="1" destOrd="0" presId="urn:microsoft.com/office/officeart/2018/5/layout/IconLeafLabelList"/>
    <dgm:cxn modelId="{1C04E4C0-B0B9-448C-B189-997C4BC518D8}" type="presParOf" srcId="{82557017-E1A0-4B09-B432-416E9C27A3F5}" destId="{DF2DB98D-CA99-4A6B-A1AB-53A105AF50F7}" srcOrd="2" destOrd="0" presId="urn:microsoft.com/office/officeart/2018/5/layout/IconLeafLabelList"/>
    <dgm:cxn modelId="{5D33BB77-47B9-496F-B088-5481B77E73A8}" type="presParOf" srcId="{82557017-E1A0-4B09-B432-416E9C27A3F5}" destId="{38B8DADF-66AE-4384-81CD-B169054DB899}" srcOrd="3" destOrd="0" presId="urn:microsoft.com/office/officeart/2018/5/layout/IconLeafLabelList"/>
    <dgm:cxn modelId="{A692965C-E669-42D4-A9DB-68C9FCF25C75}" type="presParOf" srcId="{D021FE7A-F050-4FC3-A85A-45362A274478}" destId="{B39D88AF-7506-44E5-99BE-5D88BFD57468}" srcOrd="1" destOrd="0" presId="urn:microsoft.com/office/officeart/2018/5/layout/IconLeafLabelList"/>
    <dgm:cxn modelId="{45E95137-361F-4DB4-B659-E44990661159}" type="presParOf" srcId="{D021FE7A-F050-4FC3-A85A-45362A274478}" destId="{EA419236-C4FF-4CB0-B225-E13CAE999CCD}" srcOrd="2" destOrd="0" presId="urn:microsoft.com/office/officeart/2018/5/layout/IconLeafLabelList"/>
    <dgm:cxn modelId="{BA97B222-3916-49BD-93F0-394DDD95B3EF}" type="presParOf" srcId="{EA419236-C4FF-4CB0-B225-E13CAE999CCD}" destId="{DCED297B-50CB-4266-9D3D-B3B85B46CD9E}" srcOrd="0" destOrd="0" presId="urn:microsoft.com/office/officeart/2018/5/layout/IconLeafLabelList"/>
    <dgm:cxn modelId="{B9A88C50-E3DE-431C-8BAA-743B4D196EC2}" type="presParOf" srcId="{EA419236-C4FF-4CB0-B225-E13CAE999CCD}" destId="{4235E8F6-8ECA-4616-A359-4B5F35B8F390}" srcOrd="1" destOrd="0" presId="urn:microsoft.com/office/officeart/2018/5/layout/IconLeafLabelList"/>
    <dgm:cxn modelId="{752288EC-0596-4CB5-A152-F35491BF0823}" type="presParOf" srcId="{EA419236-C4FF-4CB0-B225-E13CAE999CCD}" destId="{A11EE511-67FA-44E7-990D-E9F0DFC2E8C6}" srcOrd="2" destOrd="0" presId="urn:microsoft.com/office/officeart/2018/5/layout/IconLeafLabelList"/>
    <dgm:cxn modelId="{0E393D43-08F2-489D-AEEC-D123FCDB7D44}" type="presParOf" srcId="{EA419236-C4FF-4CB0-B225-E13CAE999CCD}" destId="{E8099F08-339A-43CA-98A4-B68617340556}" srcOrd="3" destOrd="0" presId="urn:microsoft.com/office/officeart/2018/5/layout/IconLeafLabelList"/>
    <dgm:cxn modelId="{05F44714-C8FA-4B60-9964-337843032CFE}" type="presParOf" srcId="{D021FE7A-F050-4FC3-A85A-45362A274478}" destId="{5B8F131D-A381-4776-9267-DE096B8950CC}" srcOrd="3" destOrd="0" presId="urn:microsoft.com/office/officeart/2018/5/layout/IconLeafLabelList"/>
    <dgm:cxn modelId="{8BF5AC79-79B3-4290-9CAB-0135754782F9}" type="presParOf" srcId="{D021FE7A-F050-4FC3-A85A-45362A274478}" destId="{38DB29C2-1AA9-4390-9C34-F6CDC48B0A69}" srcOrd="4" destOrd="0" presId="urn:microsoft.com/office/officeart/2018/5/layout/IconLeafLabelList"/>
    <dgm:cxn modelId="{74C17567-52A2-4C0F-A9C5-800669A1153E}" type="presParOf" srcId="{38DB29C2-1AA9-4390-9C34-F6CDC48B0A69}" destId="{3691703D-F352-4CCB-8C70-D5164D876D9D}" srcOrd="0" destOrd="0" presId="urn:microsoft.com/office/officeart/2018/5/layout/IconLeafLabelList"/>
    <dgm:cxn modelId="{801AADDD-4AAB-463D-96B9-901F89354E39}" type="presParOf" srcId="{38DB29C2-1AA9-4390-9C34-F6CDC48B0A69}" destId="{8ABE532B-8E81-4CD2-9925-FF518C5D0888}" srcOrd="1" destOrd="0" presId="urn:microsoft.com/office/officeart/2018/5/layout/IconLeafLabelList"/>
    <dgm:cxn modelId="{1C29C8EF-E6C8-4C30-84E1-62EA7ECF17F3}" type="presParOf" srcId="{38DB29C2-1AA9-4390-9C34-F6CDC48B0A69}" destId="{1B4461F0-6819-44A2-9C0B-BD20854D1544}" srcOrd="2" destOrd="0" presId="urn:microsoft.com/office/officeart/2018/5/layout/IconLeafLabelList"/>
    <dgm:cxn modelId="{EF037576-D733-4C9F-90A4-78267EE64470}" type="presParOf" srcId="{38DB29C2-1AA9-4390-9C34-F6CDC48B0A69}" destId="{5020ACA2-E768-4DFA-B535-A9818EFAA125}" srcOrd="3" destOrd="0" presId="urn:microsoft.com/office/officeart/2018/5/layout/IconLeafLabelList"/>
    <dgm:cxn modelId="{32425020-9611-48A1-BA01-9D8A78991296}" type="presParOf" srcId="{D021FE7A-F050-4FC3-A85A-45362A274478}" destId="{3E07597E-A62F-41FA-823A-CACD97DA4E10}" srcOrd="5" destOrd="0" presId="urn:microsoft.com/office/officeart/2018/5/layout/IconLeafLabelList"/>
    <dgm:cxn modelId="{AB3ECE33-0DAA-4684-A2FE-47ABB01B756B}" type="presParOf" srcId="{D021FE7A-F050-4FC3-A85A-45362A274478}" destId="{C713F6D1-7826-4326-A7F3-C3BBF235B5D2}" srcOrd="6" destOrd="0" presId="urn:microsoft.com/office/officeart/2018/5/layout/IconLeafLabelList"/>
    <dgm:cxn modelId="{D3DF8B3C-3FDC-4C92-84ED-1B634E1323EE}" type="presParOf" srcId="{C713F6D1-7826-4326-A7F3-C3BBF235B5D2}" destId="{1F51B8A8-F035-41B1-ADF5-2943C8530CEE}" srcOrd="0" destOrd="0" presId="urn:microsoft.com/office/officeart/2018/5/layout/IconLeafLabelList"/>
    <dgm:cxn modelId="{C02522D2-63A4-4194-AD0A-265DCE70A45A}" type="presParOf" srcId="{C713F6D1-7826-4326-A7F3-C3BBF235B5D2}" destId="{9830B354-CCC2-4FEA-9BC1-F1E739A0DABF}" srcOrd="1" destOrd="0" presId="urn:microsoft.com/office/officeart/2018/5/layout/IconLeafLabelList"/>
    <dgm:cxn modelId="{26E25321-333E-4CFB-83B3-201E510C9A77}" type="presParOf" srcId="{C713F6D1-7826-4326-A7F3-C3BBF235B5D2}" destId="{B2B2B515-D05C-4950-B864-58DF29452DDF}" srcOrd="2" destOrd="0" presId="urn:microsoft.com/office/officeart/2018/5/layout/IconLeafLabelList"/>
    <dgm:cxn modelId="{78CA2B4B-FB93-4FEE-8885-F13C00B3860C}" type="presParOf" srcId="{C713F6D1-7826-4326-A7F3-C3BBF235B5D2}" destId="{EB54390C-90D1-4390-A518-F4CACDAFF0F6}" srcOrd="3" destOrd="0" presId="urn:microsoft.com/office/officeart/2018/5/layout/IconLeafLabelList"/>
    <dgm:cxn modelId="{D1A5E685-AC92-49E6-972F-80059B312F3D}" type="presParOf" srcId="{D021FE7A-F050-4FC3-A85A-45362A274478}" destId="{45FADEE2-02CE-469A-B0DD-A1C14FE7ADE8}" srcOrd="7" destOrd="0" presId="urn:microsoft.com/office/officeart/2018/5/layout/IconLeafLabelList"/>
    <dgm:cxn modelId="{BF090BF3-959F-4F69-A335-74BA2889C904}" type="presParOf" srcId="{D021FE7A-F050-4FC3-A85A-45362A274478}" destId="{285212E3-3C3F-4B63-B8E4-F77B22CEFDDF}" srcOrd="8" destOrd="0" presId="urn:microsoft.com/office/officeart/2018/5/layout/IconLeafLabelList"/>
    <dgm:cxn modelId="{BA77F0FD-DC6A-4CF8-9C75-0E89ABD6EA88}" type="presParOf" srcId="{285212E3-3C3F-4B63-B8E4-F77B22CEFDDF}" destId="{5BA85598-F5A7-48BD-A551-5149F35EB2C5}" srcOrd="0" destOrd="0" presId="urn:microsoft.com/office/officeart/2018/5/layout/IconLeafLabelList"/>
    <dgm:cxn modelId="{77A19B6B-56E8-42C1-BACD-2C3191B32065}" type="presParOf" srcId="{285212E3-3C3F-4B63-B8E4-F77B22CEFDDF}" destId="{786F0587-0FEA-410E-AE37-0C1F6A6D320A}" srcOrd="1" destOrd="0" presId="urn:microsoft.com/office/officeart/2018/5/layout/IconLeafLabelList"/>
    <dgm:cxn modelId="{3322DC82-8F0C-4700-B488-AC2ABC21F00D}" type="presParOf" srcId="{285212E3-3C3F-4B63-B8E4-F77B22CEFDDF}" destId="{AEF8616C-E6B1-486F-82F6-21E85196A3FD}" srcOrd="2" destOrd="0" presId="urn:microsoft.com/office/officeart/2018/5/layout/IconLeafLabelList"/>
    <dgm:cxn modelId="{2CAEC343-10AA-4716-A028-09533CED79C1}" type="presParOf" srcId="{285212E3-3C3F-4B63-B8E4-F77B22CEFDDF}" destId="{505379B5-7A6C-44B4-A270-CAA09D9D046E}"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B27AF9-AC42-48BE-A3EA-0A36DAE9ED6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4DD0344-B584-4DFC-B814-AD8CC7B1CFA3}">
      <dgm:prSet/>
      <dgm:spPr/>
      <dgm:t>
        <a:bodyPr/>
        <a:lstStyle/>
        <a:p>
          <a:pPr algn="l">
            <a:lnSpc>
              <a:spcPct val="100000"/>
            </a:lnSpc>
          </a:pPr>
          <a:r>
            <a:rPr lang="en-IN" b="0" i="0" dirty="0"/>
            <a:t>In this code, we first load the BERT and GPT models along with their respective tokenizers. Then, we tokenize an example text input using the tokenizers. We pass the tokenized input to the models and obtain the embeddings as the model outputs. Finally, we print the BERT and GPT embeddings.</a:t>
          </a:r>
          <a:endParaRPr lang="en-US" dirty="0"/>
        </a:p>
      </dgm:t>
    </dgm:pt>
    <dgm:pt modelId="{68418071-F00D-474D-B712-747EF905C01A}" type="parTrans" cxnId="{57F4CA8C-8A7F-4BBE-864E-AFA04FCB35DE}">
      <dgm:prSet/>
      <dgm:spPr/>
      <dgm:t>
        <a:bodyPr/>
        <a:lstStyle/>
        <a:p>
          <a:endParaRPr lang="en-US"/>
        </a:p>
      </dgm:t>
    </dgm:pt>
    <dgm:pt modelId="{9D9285BB-E33A-4BE5-A9E5-F55C1DB92AC6}" type="sibTrans" cxnId="{57F4CA8C-8A7F-4BBE-864E-AFA04FCB35DE}">
      <dgm:prSet/>
      <dgm:spPr/>
      <dgm:t>
        <a:bodyPr/>
        <a:lstStyle/>
        <a:p>
          <a:endParaRPr lang="en-US"/>
        </a:p>
      </dgm:t>
    </dgm:pt>
    <dgm:pt modelId="{A4082910-7780-4299-BC0C-EE19F6392DAF}" type="pres">
      <dgm:prSet presAssocID="{29B27AF9-AC42-48BE-A3EA-0A36DAE9ED63}" presName="root" presStyleCnt="0">
        <dgm:presLayoutVars>
          <dgm:dir/>
          <dgm:resizeHandles val="exact"/>
        </dgm:presLayoutVars>
      </dgm:prSet>
      <dgm:spPr/>
      <dgm:t>
        <a:bodyPr/>
        <a:lstStyle/>
        <a:p>
          <a:endParaRPr lang="en-US"/>
        </a:p>
      </dgm:t>
    </dgm:pt>
    <dgm:pt modelId="{341DB5BD-8468-4403-88CD-6197C347BAF3}" type="pres">
      <dgm:prSet presAssocID="{B4DD0344-B584-4DFC-B814-AD8CC7B1CFA3}" presName="compNode" presStyleCnt="0"/>
      <dgm:spPr/>
    </dgm:pt>
    <dgm:pt modelId="{BDDFF757-ABCF-48FB-8FE8-08DDFCA36A49}" type="pres">
      <dgm:prSet presAssocID="{B4DD0344-B584-4DFC-B814-AD8CC7B1CFA3}"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BA784D51-68F5-4702-B202-253611FBE523}" type="pres">
      <dgm:prSet presAssocID="{B4DD0344-B584-4DFC-B814-AD8CC7B1CFA3}" presName="spaceRect" presStyleCnt="0"/>
      <dgm:spPr/>
    </dgm:pt>
    <dgm:pt modelId="{6F479410-97D4-456A-ADE2-656C5DE9D3D6}" type="pres">
      <dgm:prSet presAssocID="{B4DD0344-B584-4DFC-B814-AD8CC7B1CFA3}" presName="textRect" presStyleLbl="revTx" presStyleIdx="0" presStyleCnt="1" custScaleX="217292" custScaleY="202986">
        <dgm:presLayoutVars>
          <dgm:chMax val="1"/>
          <dgm:chPref val="1"/>
        </dgm:presLayoutVars>
      </dgm:prSet>
      <dgm:spPr/>
      <dgm:t>
        <a:bodyPr/>
        <a:lstStyle/>
        <a:p>
          <a:endParaRPr lang="en-US"/>
        </a:p>
      </dgm:t>
    </dgm:pt>
  </dgm:ptLst>
  <dgm:cxnLst>
    <dgm:cxn modelId="{10E421D1-3451-489D-96D4-B6D48B7CD806}" type="presOf" srcId="{B4DD0344-B584-4DFC-B814-AD8CC7B1CFA3}" destId="{6F479410-97D4-456A-ADE2-656C5DE9D3D6}" srcOrd="0" destOrd="0" presId="urn:microsoft.com/office/officeart/2018/2/layout/IconLabelList"/>
    <dgm:cxn modelId="{27DE3D5E-D592-424D-A4C0-024F0917A1C4}" type="presOf" srcId="{29B27AF9-AC42-48BE-A3EA-0A36DAE9ED63}" destId="{A4082910-7780-4299-BC0C-EE19F6392DAF}" srcOrd="0" destOrd="0" presId="urn:microsoft.com/office/officeart/2018/2/layout/IconLabelList"/>
    <dgm:cxn modelId="{57F4CA8C-8A7F-4BBE-864E-AFA04FCB35DE}" srcId="{29B27AF9-AC42-48BE-A3EA-0A36DAE9ED63}" destId="{B4DD0344-B584-4DFC-B814-AD8CC7B1CFA3}" srcOrd="0" destOrd="0" parTransId="{68418071-F00D-474D-B712-747EF905C01A}" sibTransId="{9D9285BB-E33A-4BE5-A9E5-F55C1DB92AC6}"/>
    <dgm:cxn modelId="{7CD3939D-1F85-4771-A9D8-EB7484C6C810}" type="presParOf" srcId="{A4082910-7780-4299-BC0C-EE19F6392DAF}" destId="{341DB5BD-8468-4403-88CD-6197C347BAF3}" srcOrd="0" destOrd="0" presId="urn:microsoft.com/office/officeart/2018/2/layout/IconLabelList"/>
    <dgm:cxn modelId="{72001858-E967-4D4C-AD1A-54E1E58D0A15}" type="presParOf" srcId="{341DB5BD-8468-4403-88CD-6197C347BAF3}" destId="{BDDFF757-ABCF-48FB-8FE8-08DDFCA36A49}" srcOrd="0" destOrd="0" presId="urn:microsoft.com/office/officeart/2018/2/layout/IconLabelList"/>
    <dgm:cxn modelId="{7367FEEE-DD93-4DED-B920-A2F2582E233B}" type="presParOf" srcId="{341DB5BD-8468-4403-88CD-6197C347BAF3}" destId="{BA784D51-68F5-4702-B202-253611FBE523}" srcOrd="1" destOrd="0" presId="urn:microsoft.com/office/officeart/2018/2/layout/IconLabelList"/>
    <dgm:cxn modelId="{FA39CD6A-19AD-4154-868F-4B530BD2B162}" type="presParOf" srcId="{341DB5BD-8468-4403-88CD-6197C347BAF3}" destId="{6F479410-97D4-456A-ADE2-656C5DE9D3D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975E69-2F26-4384-BE1C-1CE64A409738}">
      <dsp:nvSpPr>
        <dsp:cNvPr id="0" name=""/>
        <dsp:cNvSpPr/>
      </dsp:nvSpPr>
      <dsp:spPr>
        <a:xfrm>
          <a:off x="351068" y="364967"/>
          <a:ext cx="1094783" cy="1094783"/>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482E04-6669-45E9-91F9-054E73A2C529}">
      <dsp:nvSpPr>
        <dsp:cNvPr id="0" name=""/>
        <dsp:cNvSpPr/>
      </dsp:nvSpPr>
      <dsp:spPr>
        <a:xfrm>
          <a:off x="584383" y="598281"/>
          <a:ext cx="628154" cy="6281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B8DADF-66AE-4384-81CD-B169054DB899}">
      <dsp:nvSpPr>
        <dsp:cNvPr id="0" name=""/>
        <dsp:cNvSpPr/>
      </dsp:nvSpPr>
      <dsp:spPr>
        <a:xfrm>
          <a:off x="1097" y="1800748"/>
          <a:ext cx="1794726" cy="2168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90000"/>
            </a:lnSpc>
            <a:spcBef>
              <a:spcPct val="0"/>
            </a:spcBef>
            <a:spcAft>
              <a:spcPct val="35000"/>
            </a:spcAft>
            <a:defRPr cap="all"/>
          </a:pPr>
          <a:r>
            <a:rPr lang="en-IN" sz="1100" b="0" i="0" kern="1200"/>
            <a:t>In this code, we first load the dataset using pd.read_csv function. Then, we perform data cleaning and preprocessing steps specific to your dataset.</a:t>
          </a:r>
          <a:endParaRPr lang="en-US" sz="1100" kern="1200"/>
        </a:p>
      </dsp:txBody>
      <dsp:txXfrm>
        <a:off x="1097" y="1800748"/>
        <a:ext cx="1794726" cy="2168540"/>
      </dsp:txXfrm>
    </dsp:sp>
    <dsp:sp modelId="{DCED297B-50CB-4266-9D3D-B3B85B46CD9E}">
      <dsp:nvSpPr>
        <dsp:cNvPr id="0" name=""/>
        <dsp:cNvSpPr/>
      </dsp:nvSpPr>
      <dsp:spPr>
        <a:xfrm>
          <a:off x="2459872" y="364967"/>
          <a:ext cx="1094783" cy="1094783"/>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35E8F6-8ECA-4616-A359-4B5F35B8F390}">
      <dsp:nvSpPr>
        <dsp:cNvPr id="0" name=""/>
        <dsp:cNvSpPr/>
      </dsp:nvSpPr>
      <dsp:spPr>
        <a:xfrm>
          <a:off x="2693187" y="598281"/>
          <a:ext cx="628154" cy="6281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099F08-339A-43CA-98A4-B68617340556}">
      <dsp:nvSpPr>
        <dsp:cNvPr id="0" name=""/>
        <dsp:cNvSpPr/>
      </dsp:nvSpPr>
      <dsp:spPr>
        <a:xfrm>
          <a:off x="2109901" y="1800748"/>
          <a:ext cx="1794726" cy="2168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90000"/>
            </a:lnSpc>
            <a:spcBef>
              <a:spcPct val="0"/>
            </a:spcBef>
            <a:spcAft>
              <a:spcPct val="35000"/>
            </a:spcAft>
            <a:defRPr cap="all"/>
          </a:pPr>
          <a:r>
            <a:rPr lang="en-IN" sz="1100" b="0" i="0" kern="1200"/>
            <a:t>Next, we split the dataset into training and testing sets using train_test_split function from sklearn.model_selection. We assign the text data to X and the target variable to y.</a:t>
          </a:r>
          <a:endParaRPr lang="en-US" sz="1100" kern="1200"/>
        </a:p>
      </dsp:txBody>
      <dsp:txXfrm>
        <a:off x="2109901" y="1800748"/>
        <a:ext cx="1794726" cy="2168540"/>
      </dsp:txXfrm>
    </dsp:sp>
    <dsp:sp modelId="{3691703D-F352-4CCB-8C70-D5164D876D9D}">
      <dsp:nvSpPr>
        <dsp:cNvPr id="0" name=""/>
        <dsp:cNvSpPr/>
      </dsp:nvSpPr>
      <dsp:spPr>
        <a:xfrm>
          <a:off x="4568676" y="364967"/>
          <a:ext cx="1094783" cy="1094783"/>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BE532B-8E81-4CD2-9925-FF518C5D0888}">
      <dsp:nvSpPr>
        <dsp:cNvPr id="0" name=""/>
        <dsp:cNvSpPr/>
      </dsp:nvSpPr>
      <dsp:spPr>
        <a:xfrm>
          <a:off x="4801990" y="598281"/>
          <a:ext cx="628154" cy="6281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20ACA2-E768-4DFA-B535-A9818EFAA125}">
      <dsp:nvSpPr>
        <dsp:cNvPr id="0" name=""/>
        <dsp:cNvSpPr/>
      </dsp:nvSpPr>
      <dsp:spPr>
        <a:xfrm>
          <a:off x="4218704" y="1800748"/>
          <a:ext cx="1794726" cy="2168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90000"/>
            </a:lnSpc>
            <a:spcBef>
              <a:spcPct val="0"/>
            </a:spcBef>
            <a:spcAft>
              <a:spcPct val="35000"/>
            </a:spcAft>
            <a:defRPr cap="all"/>
          </a:pPr>
          <a:r>
            <a:rPr lang="en-IN" sz="1100" b="0" i="0" kern="1200"/>
            <a:t>For text vectorization, we initialize a vectorizer object (either CountVectorizer or TfidfVectorizer) and apply it to the training and testing sets using the fit_transform and transform methods, respectively.</a:t>
          </a:r>
          <a:endParaRPr lang="en-US" sz="1100" kern="1200"/>
        </a:p>
      </dsp:txBody>
      <dsp:txXfrm>
        <a:off x="4218704" y="1800748"/>
        <a:ext cx="1794726" cy="2168540"/>
      </dsp:txXfrm>
    </dsp:sp>
    <dsp:sp modelId="{1F51B8A8-F035-41B1-ADF5-2943C8530CEE}">
      <dsp:nvSpPr>
        <dsp:cNvPr id="0" name=""/>
        <dsp:cNvSpPr/>
      </dsp:nvSpPr>
      <dsp:spPr>
        <a:xfrm>
          <a:off x="6677480" y="364967"/>
          <a:ext cx="1094783" cy="1094783"/>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30B354-CCC2-4FEA-9BC1-F1E739A0DABF}">
      <dsp:nvSpPr>
        <dsp:cNvPr id="0" name=""/>
        <dsp:cNvSpPr/>
      </dsp:nvSpPr>
      <dsp:spPr>
        <a:xfrm>
          <a:off x="6910794" y="598281"/>
          <a:ext cx="628154" cy="6281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54390C-90D1-4390-A518-F4CACDAFF0F6}">
      <dsp:nvSpPr>
        <dsp:cNvPr id="0" name=""/>
        <dsp:cNvSpPr/>
      </dsp:nvSpPr>
      <dsp:spPr>
        <a:xfrm>
          <a:off x="6327508" y="1800748"/>
          <a:ext cx="1794726" cy="2168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90000"/>
            </a:lnSpc>
            <a:spcBef>
              <a:spcPct val="0"/>
            </a:spcBef>
            <a:spcAft>
              <a:spcPct val="35000"/>
            </a:spcAft>
            <a:defRPr cap="all"/>
          </a:pPr>
          <a:r>
            <a:rPr lang="en-IN" sz="1100" b="0" i="0" kern="1200"/>
            <a:t>We then choose a classification model (e.g., LogisticRegression, MultinomialNB, or RandomForestClassifier) and fit it to the vectorized training data. Finally, we make predictions on the vectorized testing data and evaluate the model using the classification_report function from sklearn.metrics.</a:t>
          </a:r>
          <a:endParaRPr lang="en-US" sz="1100" kern="1200"/>
        </a:p>
      </dsp:txBody>
      <dsp:txXfrm>
        <a:off x="6327508" y="1800748"/>
        <a:ext cx="1794726" cy="2168540"/>
      </dsp:txXfrm>
    </dsp:sp>
    <dsp:sp modelId="{5BA85598-F5A7-48BD-A551-5149F35EB2C5}">
      <dsp:nvSpPr>
        <dsp:cNvPr id="0" name=""/>
        <dsp:cNvSpPr/>
      </dsp:nvSpPr>
      <dsp:spPr>
        <a:xfrm>
          <a:off x="8786283" y="364967"/>
          <a:ext cx="1094783" cy="1094783"/>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6F0587-0FEA-410E-AE37-0C1F6A6D320A}">
      <dsp:nvSpPr>
        <dsp:cNvPr id="0" name=""/>
        <dsp:cNvSpPr/>
      </dsp:nvSpPr>
      <dsp:spPr>
        <a:xfrm>
          <a:off x="9019598" y="598281"/>
          <a:ext cx="628154" cy="6281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5379B5-7A6C-44B4-A270-CAA09D9D046E}">
      <dsp:nvSpPr>
        <dsp:cNvPr id="0" name=""/>
        <dsp:cNvSpPr/>
      </dsp:nvSpPr>
      <dsp:spPr>
        <a:xfrm>
          <a:off x="8436312" y="1800748"/>
          <a:ext cx="1794726" cy="2168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90000"/>
            </a:lnSpc>
            <a:spcBef>
              <a:spcPct val="0"/>
            </a:spcBef>
            <a:spcAft>
              <a:spcPct val="35000"/>
            </a:spcAft>
            <a:defRPr cap="all"/>
          </a:pPr>
          <a:r>
            <a:rPr lang="en-IN" sz="1100" kern="1200"/>
            <a:t>We can </a:t>
          </a:r>
          <a:r>
            <a:rPr lang="en-IN" sz="1100" b="0" i="0" kern="1200"/>
            <a:t>enhance the model by trying different preprocessing techniques, experimenting with different vectorization methods, tuning the hyperparameters of the models, and exploring more advanced NLP models and techniques.</a:t>
          </a:r>
          <a:endParaRPr lang="en-US" sz="1100" kern="1200"/>
        </a:p>
      </dsp:txBody>
      <dsp:txXfrm>
        <a:off x="8436312" y="1800748"/>
        <a:ext cx="1794726" cy="21685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DFF757-ABCF-48FB-8FE8-08DDFCA36A49}">
      <dsp:nvSpPr>
        <dsp:cNvPr id="0" name=""/>
        <dsp:cNvSpPr/>
      </dsp:nvSpPr>
      <dsp:spPr>
        <a:xfrm>
          <a:off x="4491914" y="728722"/>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479410-97D4-456A-ADE2-656C5DE9D3D6}">
      <dsp:nvSpPr>
        <dsp:cNvPr id="0" name=""/>
        <dsp:cNvSpPr/>
      </dsp:nvSpPr>
      <dsp:spPr>
        <a:xfrm>
          <a:off x="770407" y="2772137"/>
          <a:ext cx="9387014" cy="1461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933450">
            <a:lnSpc>
              <a:spcPct val="100000"/>
            </a:lnSpc>
            <a:spcBef>
              <a:spcPct val="0"/>
            </a:spcBef>
            <a:spcAft>
              <a:spcPct val="35000"/>
            </a:spcAft>
          </a:pPr>
          <a:r>
            <a:rPr lang="en-IN" sz="2100" b="0" i="0" kern="1200" dirty="0"/>
            <a:t>In this code, we first load the BERT and GPT models along with their respective tokenizers. Then, we tokenize an example text input using the tokenizers. We pass the tokenized input to the models and obtain the embeddings as the model outputs. Finally, we print the BERT and GPT embeddings.</a:t>
          </a:r>
          <a:endParaRPr lang="en-US" sz="2100" kern="1200" dirty="0"/>
        </a:p>
      </dsp:txBody>
      <dsp:txXfrm>
        <a:off x="770407" y="2772137"/>
        <a:ext cx="9387014" cy="1461499"/>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855A2-11F8-B646-9106-2420D994EE1F}" type="datetimeFigureOut">
              <a:rPr lang="en-US" smtClean="0"/>
              <a:t>5/28/2023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12975A-159E-7944-838B-3DB676ED8D18}" type="slidenum">
              <a:rPr lang="en-US" smtClean="0"/>
              <a:t>‹#›</a:t>
            </a:fld>
            <a:endParaRPr lang="en-US"/>
          </a:p>
        </p:txBody>
      </p:sp>
    </p:spTree>
    <p:extLst>
      <p:ext uri="{BB962C8B-B14F-4D97-AF65-F5344CB8AC3E}">
        <p14:creationId xmlns:p14="http://schemas.microsoft.com/office/powerpoint/2010/main" val="2606318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12975A-159E-7944-838B-3DB676ED8D18}" type="slidenum">
              <a:rPr lang="en-US" smtClean="0"/>
              <a:t>1</a:t>
            </a:fld>
            <a:endParaRPr lang="en-US"/>
          </a:p>
        </p:txBody>
      </p:sp>
    </p:spTree>
    <p:extLst>
      <p:ext uri="{BB962C8B-B14F-4D97-AF65-F5344CB8AC3E}">
        <p14:creationId xmlns:p14="http://schemas.microsoft.com/office/powerpoint/2010/main" val="1091942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609B5-5EC5-FC67-898A-C6F3A000FAC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xmlns="" id="{07CF5629-5969-511B-29FD-5687E9C1C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xmlns="" id="{F496F9D9-08C8-9BAB-C894-74152EECE962}"/>
              </a:ext>
            </a:extLst>
          </p:cNvPr>
          <p:cNvSpPr>
            <a:spLocks noGrp="1"/>
          </p:cNvSpPr>
          <p:nvPr>
            <p:ph type="dt" sz="half" idx="10"/>
          </p:nvPr>
        </p:nvSpPr>
        <p:spPr/>
        <p:txBody>
          <a:bodyPr/>
          <a:lstStyle/>
          <a:p>
            <a:fld id="{C4DA7B01-0B8C-8D4D-954C-2A8CC9D45F48}" type="datetimeFigureOut">
              <a:rPr lang="en-US" smtClean="0"/>
              <a:t>5/28/2023</a:t>
            </a:fld>
            <a:endParaRPr lang="en-US"/>
          </a:p>
        </p:txBody>
      </p:sp>
      <p:sp>
        <p:nvSpPr>
          <p:cNvPr id="5" name="Footer Placeholder 4">
            <a:extLst>
              <a:ext uri="{FF2B5EF4-FFF2-40B4-BE49-F238E27FC236}">
                <a16:creationId xmlns:a16="http://schemas.microsoft.com/office/drawing/2014/main" xmlns="" id="{D21E4C83-9E4B-ECF3-9258-532D47B5CD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9070000-EC2B-2C0B-AC8C-3E1E48F9CDE8}"/>
              </a:ext>
            </a:extLst>
          </p:cNvPr>
          <p:cNvSpPr>
            <a:spLocks noGrp="1"/>
          </p:cNvSpPr>
          <p:nvPr>
            <p:ph type="sldNum" sz="quarter" idx="12"/>
          </p:nvPr>
        </p:nvSpPr>
        <p:spPr/>
        <p:txBody>
          <a:bodyPr/>
          <a:lstStyle/>
          <a:p>
            <a:fld id="{3D1CA17C-5E24-3641-A9BA-909D5333DC72}" type="slidenum">
              <a:rPr lang="en-US" smtClean="0"/>
              <a:t>‹#›</a:t>
            </a:fld>
            <a:endParaRPr lang="en-US"/>
          </a:p>
        </p:txBody>
      </p:sp>
    </p:spTree>
    <p:extLst>
      <p:ext uri="{BB962C8B-B14F-4D97-AF65-F5344CB8AC3E}">
        <p14:creationId xmlns:p14="http://schemas.microsoft.com/office/powerpoint/2010/main" val="473729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337489-DF06-AEF1-6772-3CE10096772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9B2C4190-1B96-4D0E-D82F-B5313D8B710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29D8AA6D-E161-3E3F-CD8D-DC572490523C}"/>
              </a:ext>
            </a:extLst>
          </p:cNvPr>
          <p:cNvSpPr>
            <a:spLocks noGrp="1"/>
          </p:cNvSpPr>
          <p:nvPr>
            <p:ph type="dt" sz="half" idx="10"/>
          </p:nvPr>
        </p:nvSpPr>
        <p:spPr/>
        <p:txBody>
          <a:bodyPr/>
          <a:lstStyle/>
          <a:p>
            <a:fld id="{C4DA7B01-0B8C-8D4D-954C-2A8CC9D45F48}" type="datetimeFigureOut">
              <a:rPr lang="en-US" smtClean="0"/>
              <a:t>5/28/2023</a:t>
            </a:fld>
            <a:endParaRPr lang="en-US"/>
          </a:p>
        </p:txBody>
      </p:sp>
      <p:sp>
        <p:nvSpPr>
          <p:cNvPr id="5" name="Footer Placeholder 4">
            <a:extLst>
              <a:ext uri="{FF2B5EF4-FFF2-40B4-BE49-F238E27FC236}">
                <a16:creationId xmlns:a16="http://schemas.microsoft.com/office/drawing/2014/main" xmlns="" id="{CA5C2E34-76CE-8A6D-46DA-5F6A8F3AA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11CFEC6-8AB4-28AE-4F38-90BAB9C4D79B}"/>
              </a:ext>
            </a:extLst>
          </p:cNvPr>
          <p:cNvSpPr>
            <a:spLocks noGrp="1"/>
          </p:cNvSpPr>
          <p:nvPr>
            <p:ph type="sldNum" sz="quarter" idx="12"/>
          </p:nvPr>
        </p:nvSpPr>
        <p:spPr/>
        <p:txBody>
          <a:bodyPr/>
          <a:lstStyle/>
          <a:p>
            <a:fld id="{3D1CA17C-5E24-3641-A9BA-909D5333DC72}" type="slidenum">
              <a:rPr lang="en-US" smtClean="0"/>
              <a:t>‹#›</a:t>
            </a:fld>
            <a:endParaRPr lang="en-US"/>
          </a:p>
        </p:txBody>
      </p:sp>
    </p:spTree>
    <p:extLst>
      <p:ext uri="{BB962C8B-B14F-4D97-AF65-F5344CB8AC3E}">
        <p14:creationId xmlns:p14="http://schemas.microsoft.com/office/powerpoint/2010/main" val="2260809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CDE40CB-8BDE-77C0-32FF-C6843F55186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2818B54E-DAD6-3F89-339C-E096D648211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2CB23ABA-ABBA-680A-F32D-A90E8AEAE73E}"/>
              </a:ext>
            </a:extLst>
          </p:cNvPr>
          <p:cNvSpPr>
            <a:spLocks noGrp="1"/>
          </p:cNvSpPr>
          <p:nvPr>
            <p:ph type="dt" sz="half" idx="10"/>
          </p:nvPr>
        </p:nvSpPr>
        <p:spPr/>
        <p:txBody>
          <a:bodyPr/>
          <a:lstStyle/>
          <a:p>
            <a:fld id="{C4DA7B01-0B8C-8D4D-954C-2A8CC9D45F48}" type="datetimeFigureOut">
              <a:rPr lang="en-US" smtClean="0"/>
              <a:t>5/28/2023</a:t>
            </a:fld>
            <a:endParaRPr lang="en-US"/>
          </a:p>
        </p:txBody>
      </p:sp>
      <p:sp>
        <p:nvSpPr>
          <p:cNvPr id="5" name="Footer Placeholder 4">
            <a:extLst>
              <a:ext uri="{FF2B5EF4-FFF2-40B4-BE49-F238E27FC236}">
                <a16:creationId xmlns:a16="http://schemas.microsoft.com/office/drawing/2014/main" xmlns="" id="{5BC8273E-C1C7-B462-B49E-1A05F655BC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48485C0-F015-781B-2ACB-EEE46C2BFCD0}"/>
              </a:ext>
            </a:extLst>
          </p:cNvPr>
          <p:cNvSpPr>
            <a:spLocks noGrp="1"/>
          </p:cNvSpPr>
          <p:nvPr>
            <p:ph type="sldNum" sz="quarter" idx="12"/>
          </p:nvPr>
        </p:nvSpPr>
        <p:spPr/>
        <p:txBody>
          <a:bodyPr/>
          <a:lstStyle/>
          <a:p>
            <a:fld id="{3D1CA17C-5E24-3641-A9BA-909D5333DC72}" type="slidenum">
              <a:rPr lang="en-US" smtClean="0"/>
              <a:t>‹#›</a:t>
            </a:fld>
            <a:endParaRPr lang="en-US"/>
          </a:p>
        </p:txBody>
      </p:sp>
    </p:spTree>
    <p:extLst>
      <p:ext uri="{BB962C8B-B14F-4D97-AF65-F5344CB8AC3E}">
        <p14:creationId xmlns:p14="http://schemas.microsoft.com/office/powerpoint/2010/main" val="2929270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4BAB75-1442-B59A-2CAA-F63C460ED51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7D826C72-AE20-1EA1-F631-A49389E267E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845EA94F-E11F-6D08-A9E5-37C4D4A537CE}"/>
              </a:ext>
            </a:extLst>
          </p:cNvPr>
          <p:cNvSpPr>
            <a:spLocks noGrp="1"/>
          </p:cNvSpPr>
          <p:nvPr>
            <p:ph type="dt" sz="half" idx="10"/>
          </p:nvPr>
        </p:nvSpPr>
        <p:spPr/>
        <p:txBody>
          <a:bodyPr/>
          <a:lstStyle/>
          <a:p>
            <a:fld id="{C4DA7B01-0B8C-8D4D-954C-2A8CC9D45F48}" type="datetimeFigureOut">
              <a:rPr lang="en-US" smtClean="0"/>
              <a:t>5/28/2023</a:t>
            </a:fld>
            <a:endParaRPr lang="en-US"/>
          </a:p>
        </p:txBody>
      </p:sp>
      <p:sp>
        <p:nvSpPr>
          <p:cNvPr id="5" name="Footer Placeholder 4">
            <a:extLst>
              <a:ext uri="{FF2B5EF4-FFF2-40B4-BE49-F238E27FC236}">
                <a16:creationId xmlns:a16="http://schemas.microsoft.com/office/drawing/2014/main" xmlns="" id="{6B2F1702-07CB-2B10-6313-26773F989D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797DFC5-ABA7-C857-8484-4F1684669A29}"/>
              </a:ext>
            </a:extLst>
          </p:cNvPr>
          <p:cNvSpPr>
            <a:spLocks noGrp="1"/>
          </p:cNvSpPr>
          <p:nvPr>
            <p:ph type="sldNum" sz="quarter" idx="12"/>
          </p:nvPr>
        </p:nvSpPr>
        <p:spPr/>
        <p:txBody>
          <a:bodyPr/>
          <a:lstStyle/>
          <a:p>
            <a:fld id="{3D1CA17C-5E24-3641-A9BA-909D5333DC72}" type="slidenum">
              <a:rPr lang="en-US" smtClean="0"/>
              <a:t>‹#›</a:t>
            </a:fld>
            <a:endParaRPr lang="en-US"/>
          </a:p>
        </p:txBody>
      </p:sp>
    </p:spTree>
    <p:extLst>
      <p:ext uri="{BB962C8B-B14F-4D97-AF65-F5344CB8AC3E}">
        <p14:creationId xmlns:p14="http://schemas.microsoft.com/office/powerpoint/2010/main" val="2405906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27C696-6C05-11DD-4743-B14927BE4C9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xmlns="" id="{AFDBB2A8-8598-04B5-4605-681A2DC0C3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xmlns="" id="{0216E3B9-0B71-1D5D-09BF-889F4A7CB9F2}"/>
              </a:ext>
            </a:extLst>
          </p:cNvPr>
          <p:cNvSpPr>
            <a:spLocks noGrp="1"/>
          </p:cNvSpPr>
          <p:nvPr>
            <p:ph type="dt" sz="half" idx="10"/>
          </p:nvPr>
        </p:nvSpPr>
        <p:spPr/>
        <p:txBody>
          <a:bodyPr/>
          <a:lstStyle/>
          <a:p>
            <a:fld id="{C4DA7B01-0B8C-8D4D-954C-2A8CC9D45F48}" type="datetimeFigureOut">
              <a:rPr lang="en-US" smtClean="0"/>
              <a:t>5/28/2023</a:t>
            </a:fld>
            <a:endParaRPr lang="en-US"/>
          </a:p>
        </p:txBody>
      </p:sp>
      <p:sp>
        <p:nvSpPr>
          <p:cNvPr id="5" name="Footer Placeholder 4">
            <a:extLst>
              <a:ext uri="{FF2B5EF4-FFF2-40B4-BE49-F238E27FC236}">
                <a16:creationId xmlns:a16="http://schemas.microsoft.com/office/drawing/2014/main" xmlns="" id="{D626AEEB-A6AD-3DF1-450F-D59C8F726B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54F6BA8-5122-FC46-39DA-78856F95865C}"/>
              </a:ext>
            </a:extLst>
          </p:cNvPr>
          <p:cNvSpPr>
            <a:spLocks noGrp="1"/>
          </p:cNvSpPr>
          <p:nvPr>
            <p:ph type="sldNum" sz="quarter" idx="12"/>
          </p:nvPr>
        </p:nvSpPr>
        <p:spPr/>
        <p:txBody>
          <a:bodyPr/>
          <a:lstStyle/>
          <a:p>
            <a:fld id="{3D1CA17C-5E24-3641-A9BA-909D5333DC72}" type="slidenum">
              <a:rPr lang="en-US" smtClean="0"/>
              <a:t>‹#›</a:t>
            </a:fld>
            <a:endParaRPr lang="en-US"/>
          </a:p>
        </p:txBody>
      </p:sp>
    </p:spTree>
    <p:extLst>
      <p:ext uri="{BB962C8B-B14F-4D97-AF65-F5344CB8AC3E}">
        <p14:creationId xmlns:p14="http://schemas.microsoft.com/office/powerpoint/2010/main" val="1921352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1847AA-8A2B-C652-ED7E-7EF39B55538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4F619B9F-7E85-A1D2-EE25-EEBA11014DF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xmlns="" id="{B7B4B0C6-8561-6659-3A43-590EEEEC7ED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xmlns="" id="{3F386276-2C23-5357-1C09-4A7A0CA84C4F}"/>
              </a:ext>
            </a:extLst>
          </p:cNvPr>
          <p:cNvSpPr>
            <a:spLocks noGrp="1"/>
          </p:cNvSpPr>
          <p:nvPr>
            <p:ph type="dt" sz="half" idx="10"/>
          </p:nvPr>
        </p:nvSpPr>
        <p:spPr/>
        <p:txBody>
          <a:bodyPr/>
          <a:lstStyle/>
          <a:p>
            <a:fld id="{C4DA7B01-0B8C-8D4D-954C-2A8CC9D45F48}" type="datetimeFigureOut">
              <a:rPr lang="en-US" smtClean="0"/>
              <a:t>5/28/2023</a:t>
            </a:fld>
            <a:endParaRPr lang="en-US"/>
          </a:p>
        </p:txBody>
      </p:sp>
      <p:sp>
        <p:nvSpPr>
          <p:cNvPr id="6" name="Footer Placeholder 5">
            <a:extLst>
              <a:ext uri="{FF2B5EF4-FFF2-40B4-BE49-F238E27FC236}">
                <a16:creationId xmlns:a16="http://schemas.microsoft.com/office/drawing/2014/main" xmlns="" id="{17CB5A30-3929-4724-E601-A4FF54354E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7DFFBE9-7B0C-7C3C-4BE9-772EE3E1D90C}"/>
              </a:ext>
            </a:extLst>
          </p:cNvPr>
          <p:cNvSpPr>
            <a:spLocks noGrp="1"/>
          </p:cNvSpPr>
          <p:nvPr>
            <p:ph type="sldNum" sz="quarter" idx="12"/>
          </p:nvPr>
        </p:nvSpPr>
        <p:spPr/>
        <p:txBody>
          <a:bodyPr/>
          <a:lstStyle/>
          <a:p>
            <a:fld id="{3D1CA17C-5E24-3641-A9BA-909D5333DC72}" type="slidenum">
              <a:rPr lang="en-US" smtClean="0"/>
              <a:t>‹#›</a:t>
            </a:fld>
            <a:endParaRPr lang="en-US"/>
          </a:p>
        </p:txBody>
      </p:sp>
    </p:spTree>
    <p:extLst>
      <p:ext uri="{BB962C8B-B14F-4D97-AF65-F5344CB8AC3E}">
        <p14:creationId xmlns:p14="http://schemas.microsoft.com/office/powerpoint/2010/main" val="2592383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629FC5-8BC1-0F16-5312-260F6C12EF4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A52B06D8-FFDA-A83E-7B61-42861872B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xmlns="" id="{E497E957-7837-43DB-938B-5800EB607B9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xmlns="" id="{EC4A4E65-03F8-ABE7-00CB-872B286ED1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xmlns="" id="{2DBE7EAA-14D0-39FD-1FCA-E646D9D6AA0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xmlns="" id="{E5066691-6378-ACD1-AD51-87A27BB4602A}"/>
              </a:ext>
            </a:extLst>
          </p:cNvPr>
          <p:cNvSpPr>
            <a:spLocks noGrp="1"/>
          </p:cNvSpPr>
          <p:nvPr>
            <p:ph type="dt" sz="half" idx="10"/>
          </p:nvPr>
        </p:nvSpPr>
        <p:spPr/>
        <p:txBody>
          <a:bodyPr/>
          <a:lstStyle/>
          <a:p>
            <a:fld id="{C4DA7B01-0B8C-8D4D-954C-2A8CC9D45F48}" type="datetimeFigureOut">
              <a:rPr lang="en-US" smtClean="0"/>
              <a:t>5/28/2023</a:t>
            </a:fld>
            <a:endParaRPr lang="en-US"/>
          </a:p>
        </p:txBody>
      </p:sp>
      <p:sp>
        <p:nvSpPr>
          <p:cNvPr id="8" name="Footer Placeholder 7">
            <a:extLst>
              <a:ext uri="{FF2B5EF4-FFF2-40B4-BE49-F238E27FC236}">
                <a16:creationId xmlns:a16="http://schemas.microsoft.com/office/drawing/2014/main" xmlns="" id="{6AE97E58-7C20-A568-30EB-DA4A57AF6C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0EF5798F-445A-6D9F-AA43-4ADFA5A7C0A2}"/>
              </a:ext>
            </a:extLst>
          </p:cNvPr>
          <p:cNvSpPr>
            <a:spLocks noGrp="1"/>
          </p:cNvSpPr>
          <p:nvPr>
            <p:ph type="sldNum" sz="quarter" idx="12"/>
          </p:nvPr>
        </p:nvSpPr>
        <p:spPr/>
        <p:txBody>
          <a:bodyPr/>
          <a:lstStyle/>
          <a:p>
            <a:fld id="{3D1CA17C-5E24-3641-A9BA-909D5333DC72}" type="slidenum">
              <a:rPr lang="en-US" smtClean="0"/>
              <a:t>‹#›</a:t>
            </a:fld>
            <a:endParaRPr lang="en-US"/>
          </a:p>
        </p:txBody>
      </p:sp>
    </p:spTree>
    <p:extLst>
      <p:ext uri="{BB962C8B-B14F-4D97-AF65-F5344CB8AC3E}">
        <p14:creationId xmlns:p14="http://schemas.microsoft.com/office/powerpoint/2010/main" val="2397527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D04E20-6FEB-1290-1B0E-3E59993789E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xmlns="" id="{A766A7CB-16B4-E413-CC2F-1E679E3CE78C}"/>
              </a:ext>
            </a:extLst>
          </p:cNvPr>
          <p:cNvSpPr>
            <a:spLocks noGrp="1"/>
          </p:cNvSpPr>
          <p:nvPr>
            <p:ph type="dt" sz="half" idx="10"/>
          </p:nvPr>
        </p:nvSpPr>
        <p:spPr/>
        <p:txBody>
          <a:bodyPr/>
          <a:lstStyle/>
          <a:p>
            <a:fld id="{C4DA7B01-0B8C-8D4D-954C-2A8CC9D45F48}" type="datetimeFigureOut">
              <a:rPr lang="en-US" smtClean="0"/>
              <a:t>5/28/2023</a:t>
            </a:fld>
            <a:endParaRPr lang="en-US"/>
          </a:p>
        </p:txBody>
      </p:sp>
      <p:sp>
        <p:nvSpPr>
          <p:cNvPr id="4" name="Footer Placeholder 3">
            <a:extLst>
              <a:ext uri="{FF2B5EF4-FFF2-40B4-BE49-F238E27FC236}">
                <a16:creationId xmlns:a16="http://schemas.microsoft.com/office/drawing/2014/main" xmlns="" id="{FD81581C-AC4D-B387-406E-9D2454C259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79F9C27E-6FD6-A9A6-296E-6297FF11EF03}"/>
              </a:ext>
            </a:extLst>
          </p:cNvPr>
          <p:cNvSpPr>
            <a:spLocks noGrp="1"/>
          </p:cNvSpPr>
          <p:nvPr>
            <p:ph type="sldNum" sz="quarter" idx="12"/>
          </p:nvPr>
        </p:nvSpPr>
        <p:spPr/>
        <p:txBody>
          <a:bodyPr/>
          <a:lstStyle/>
          <a:p>
            <a:fld id="{3D1CA17C-5E24-3641-A9BA-909D5333DC72}" type="slidenum">
              <a:rPr lang="en-US" smtClean="0"/>
              <a:t>‹#›</a:t>
            </a:fld>
            <a:endParaRPr lang="en-US"/>
          </a:p>
        </p:txBody>
      </p:sp>
    </p:spTree>
    <p:extLst>
      <p:ext uri="{BB962C8B-B14F-4D97-AF65-F5344CB8AC3E}">
        <p14:creationId xmlns:p14="http://schemas.microsoft.com/office/powerpoint/2010/main" val="339740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267395B-93E7-95A8-B130-92502B348CE9}"/>
              </a:ext>
            </a:extLst>
          </p:cNvPr>
          <p:cNvSpPr>
            <a:spLocks noGrp="1"/>
          </p:cNvSpPr>
          <p:nvPr>
            <p:ph type="dt" sz="half" idx="10"/>
          </p:nvPr>
        </p:nvSpPr>
        <p:spPr/>
        <p:txBody>
          <a:bodyPr/>
          <a:lstStyle/>
          <a:p>
            <a:fld id="{C4DA7B01-0B8C-8D4D-954C-2A8CC9D45F48}" type="datetimeFigureOut">
              <a:rPr lang="en-US" smtClean="0"/>
              <a:t>5/28/2023</a:t>
            </a:fld>
            <a:endParaRPr lang="en-US"/>
          </a:p>
        </p:txBody>
      </p:sp>
      <p:sp>
        <p:nvSpPr>
          <p:cNvPr id="3" name="Footer Placeholder 2">
            <a:extLst>
              <a:ext uri="{FF2B5EF4-FFF2-40B4-BE49-F238E27FC236}">
                <a16:creationId xmlns:a16="http://schemas.microsoft.com/office/drawing/2014/main" xmlns="" id="{6B8F9F27-0724-DF68-88E4-CB02D8E655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EA4418D1-4B86-2F62-4C7E-B6800D223678}"/>
              </a:ext>
            </a:extLst>
          </p:cNvPr>
          <p:cNvSpPr>
            <a:spLocks noGrp="1"/>
          </p:cNvSpPr>
          <p:nvPr>
            <p:ph type="sldNum" sz="quarter" idx="12"/>
          </p:nvPr>
        </p:nvSpPr>
        <p:spPr/>
        <p:txBody>
          <a:bodyPr/>
          <a:lstStyle/>
          <a:p>
            <a:fld id="{3D1CA17C-5E24-3641-A9BA-909D5333DC72}" type="slidenum">
              <a:rPr lang="en-US" smtClean="0"/>
              <a:t>‹#›</a:t>
            </a:fld>
            <a:endParaRPr lang="en-US"/>
          </a:p>
        </p:txBody>
      </p:sp>
    </p:spTree>
    <p:extLst>
      <p:ext uri="{BB962C8B-B14F-4D97-AF65-F5344CB8AC3E}">
        <p14:creationId xmlns:p14="http://schemas.microsoft.com/office/powerpoint/2010/main" val="3292730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6B9CB1-2F44-4565-D0B2-946537BD38F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13946F0D-9B55-6FC8-D676-282EA06FAE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xmlns="" id="{C5860748-20F8-DB67-5B7C-86D678CB6E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D626EFCB-FF6F-A030-7553-4C225B47D737}"/>
              </a:ext>
            </a:extLst>
          </p:cNvPr>
          <p:cNvSpPr>
            <a:spLocks noGrp="1"/>
          </p:cNvSpPr>
          <p:nvPr>
            <p:ph type="dt" sz="half" idx="10"/>
          </p:nvPr>
        </p:nvSpPr>
        <p:spPr/>
        <p:txBody>
          <a:bodyPr/>
          <a:lstStyle/>
          <a:p>
            <a:fld id="{C4DA7B01-0B8C-8D4D-954C-2A8CC9D45F48}" type="datetimeFigureOut">
              <a:rPr lang="en-US" smtClean="0"/>
              <a:t>5/28/2023</a:t>
            </a:fld>
            <a:endParaRPr lang="en-US"/>
          </a:p>
        </p:txBody>
      </p:sp>
      <p:sp>
        <p:nvSpPr>
          <p:cNvPr id="6" name="Footer Placeholder 5">
            <a:extLst>
              <a:ext uri="{FF2B5EF4-FFF2-40B4-BE49-F238E27FC236}">
                <a16:creationId xmlns:a16="http://schemas.microsoft.com/office/drawing/2014/main" xmlns="" id="{B4B3B89A-F2CC-4DF5-BACE-91046D6A8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3315FB9-E2A5-A3DB-2E33-E62C9D88333B}"/>
              </a:ext>
            </a:extLst>
          </p:cNvPr>
          <p:cNvSpPr>
            <a:spLocks noGrp="1"/>
          </p:cNvSpPr>
          <p:nvPr>
            <p:ph type="sldNum" sz="quarter" idx="12"/>
          </p:nvPr>
        </p:nvSpPr>
        <p:spPr/>
        <p:txBody>
          <a:bodyPr/>
          <a:lstStyle/>
          <a:p>
            <a:fld id="{3D1CA17C-5E24-3641-A9BA-909D5333DC72}" type="slidenum">
              <a:rPr lang="en-US" smtClean="0"/>
              <a:t>‹#›</a:t>
            </a:fld>
            <a:endParaRPr lang="en-US"/>
          </a:p>
        </p:txBody>
      </p:sp>
    </p:spTree>
    <p:extLst>
      <p:ext uri="{BB962C8B-B14F-4D97-AF65-F5344CB8AC3E}">
        <p14:creationId xmlns:p14="http://schemas.microsoft.com/office/powerpoint/2010/main" val="3508541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945C57-2734-8C2D-FB03-D3181DC1990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xmlns="" id="{13730F15-26B0-D0A8-AECE-4C1A55B48E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E27FE8A8-3B8F-5B49-C549-41F683237C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65216681-BADF-90CF-7A1D-BFE79E2D0335}"/>
              </a:ext>
            </a:extLst>
          </p:cNvPr>
          <p:cNvSpPr>
            <a:spLocks noGrp="1"/>
          </p:cNvSpPr>
          <p:nvPr>
            <p:ph type="dt" sz="half" idx="10"/>
          </p:nvPr>
        </p:nvSpPr>
        <p:spPr/>
        <p:txBody>
          <a:bodyPr/>
          <a:lstStyle/>
          <a:p>
            <a:fld id="{C4DA7B01-0B8C-8D4D-954C-2A8CC9D45F48}" type="datetimeFigureOut">
              <a:rPr lang="en-US" smtClean="0"/>
              <a:t>5/28/2023</a:t>
            </a:fld>
            <a:endParaRPr lang="en-US"/>
          </a:p>
        </p:txBody>
      </p:sp>
      <p:sp>
        <p:nvSpPr>
          <p:cNvPr id="6" name="Footer Placeholder 5">
            <a:extLst>
              <a:ext uri="{FF2B5EF4-FFF2-40B4-BE49-F238E27FC236}">
                <a16:creationId xmlns:a16="http://schemas.microsoft.com/office/drawing/2014/main" xmlns="" id="{DBEE5A02-E2DE-AE2C-B38A-A18CC0027C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FA07BEF-83AA-107B-207A-FACAD4D9A472}"/>
              </a:ext>
            </a:extLst>
          </p:cNvPr>
          <p:cNvSpPr>
            <a:spLocks noGrp="1"/>
          </p:cNvSpPr>
          <p:nvPr>
            <p:ph type="sldNum" sz="quarter" idx="12"/>
          </p:nvPr>
        </p:nvSpPr>
        <p:spPr/>
        <p:txBody>
          <a:bodyPr/>
          <a:lstStyle/>
          <a:p>
            <a:fld id="{3D1CA17C-5E24-3641-A9BA-909D5333DC72}" type="slidenum">
              <a:rPr lang="en-US" smtClean="0"/>
              <a:t>‹#›</a:t>
            </a:fld>
            <a:endParaRPr lang="en-US"/>
          </a:p>
        </p:txBody>
      </p:sp>
    </p:spTree>
    <p:extLst>
      <p:ext uri="{BB962C8B-B14F-4D97-AF65-F5344CB8AC3E}">
        <p14:creationId xmlns:p14="http://schemas.microsoft.com/office/powerpoint/2010/main" val="1618421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623360F-6D1D-67E1-E341-DC83989DDD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569B4F16-41A8-2A3F-2004-C008A22A69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50B41796-F6A7-316C-E182-DC5DA0566C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DA7B01-0B8C-8D4D-954C-2A8CC9D45F48}" type="datetimeFigureOut">
              <a:rPr lang="en-US" smtClean="0"/>
              <a:t>5/28/2023</a:t>
            </a:fld>
            <a:endParaRPr lang="en-US"/>
          </a:p>
        </p:txBody>
      </p:sp>
      <p:sp>
        <p:nvSpPr>
          <p:cNvPr id="5" name="Footer Placeholder 4">
            <a:extLst>
              <a:ext uri="{FF2B5EF4-FFF2-40B4-BE49-F238E27FC236}">
                <a16:creationId xmlns:a16="http://schemas.microsoft.com/office/drawing/2014/main" xmlns="" id="{F32E2D76-E573-C4D1-AD28-051D6D36BE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130E125A-43D1-6420-E4A4-B3D233F4A0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1CA17C-5E24-3641-A9BA-909D5333DC72}" type="slidenum">
              <a:rPr lang="en-US" smtClean="0"/>
              <a:t>‹#›</a:t>
            </a:fld>
            <a:endParaRPr lang="en-US"/>
          </a:p>
        </p:txBody>
      </p:sp>
    </p:spTree>
    <p:extLst>
      <p:ext uri="{BB962C8B-B14F-4D97-AF65-F5344CB8AC3E}">
        <p14:creationId xmlns:p14="http://schemas.microsoft.com/office/powerpoint/2010/main" val="2918746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xmlns="" id="{5DCB5928-DC7D-4612-9922-441966E156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Freeform: Shape 38">
            <a:extLst>
              <a:ext uri="{FF2B5EF4-FFF2-40B4-BE49-F238E27FC236}">
                <a16:creationId xmlns:a16="http://schemas.microsoft.com/office/drawing/2014/main" xmlns="" id="{682C1161-1736-45EC-99B7-33F3CAE9D51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 name="Freeform: Shape 40">
            <a:extLst>
              <a:ext uri="{FF2B5EF4-FFF2-40B4-BE49-F238E27FC236}">
                <a16:creationId xmlns:a16="http://schemas.microsoft.com/office/drawing/2014/main" xmlns="" id="{84D4DDB8-B68F-45B0-9F62-C4279996F6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03705ABE-0DF6-F9BD-31D5-3B0F58BA18F8}"/>
              </a:ext>
            </a:extLst>
          </p:cNvPr>
          <p:cNvSpPr>
            <a:spLocks noGrp="1"/>
          </p:cNvSpPr>
          <p:nvPr>
            <p:ph type="ctrTitle"/>
          </p:nvPr>
        </p:nvSpPr>
        <p:spPr>
          <a:xfrm>
            <a:off x="477981" y="1614625"/>
            <a:ext cx="2608119" cy="2300150"/>
          </a:xfrm>
        </p:spPr>
        <p:txBody>
          <a:bodyPr anchor="b">
            <a:normAutofit/>
          </a:bodyPr>
          <a:lstStyle/>
          <a:p>
            <a:pPr algn="l"/>
            <a:r>
              <a:rPr lang="en-US" sz="4800" dirty="0"/>
              <a:t>NLP Mini Project</a:t>
            </a:r>
          </a:p>
        </p:txBody>
      </p:sp>
      <p:sp>
        <p:nvSpPr>
          <p:cNvPr id="43" name="Rectangle 42">
            <a:extLst>
              <a:ext uri="{FF2B5EF4-FFF2-40B4-BE49-F238E27FC236}">
                <a16:creationId xmlns:a16="http://schemas.microsoft.com/office/drawing/2014/main" xmlns="" id="{AF2F604E-43BE-4DC3-B983-E071523364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5" name="Rectangle 44">
            <a:extLst>
              <a:ext uri="{FF2B5EF4-FFF2-40B4-BE49-F238E27FC236}">
                <a16:creationId xmlns:a16="http://schemas.microsoft.com/office/drawing/2014/main" xmlns="" id="{08C9B587-E65E-4B52-B37C-ABEBB6E879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4" name="Graphic 33" descr="Head with Gears">
            <a:extLst>
              <a:ext uri="{FF2B5EF4-FFF2-40B4-BE49-F238E27FC236}">
                <a16:creationId xmlns:a16="http://schemas.microsoft.com/office/drawing/2014/main" xmlns="" id="{354949D7-787E-06CB-976E-F6AB4F78D5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891084" y="625684"/>
            <a:ext cx="5455380" cy="5455380"/>
          </a:xfrm>
          <a:prstGeom prst="rect">
            <a:avLst/>
          </a:prstGeom>
        </p:spPr>
      </p:pic>
      <p:sp>
        <p:nvSpPr>
          <p:cNvPr id="4" name="TextBox 3">
            <a:extLst>
              <a:ext uri="{FF2B5EF4-FFF2-40B4-BE49-F238E27FC236}">
                <a16:creationId xmlns:a16="http://schemas.microsoft.com/office/drawing/2014/main" xmlns="" id="{C35EB22A-2087-49E2-A56D-562758F4EEA9}"/>
              </a:ext>
            </a:extLst>
          </p:cNvPr>
          <p:cNvSpPr txBox="1"/>
          <p:nvPr/>
        </p:nvSpPr>
        <p:spPr>
          <a:xfrm>
            <a:off x="477980" y="4162157"/>
            <a:ext cx="3636819" cy="369332"/>
          </a:xfrm>
          <a:prstGeom prst="rect">
            <a:avLst/>
          </a:prstGeom>
          <a:noFill/>
        </p:spPr>
        <p:txBody>
          <a:bodyPr wrap="square" rtlCol="0">
            <a:spAutoFit/>
          </a:bodyPr>
          <a:lstStyle/>
          <a:p>
            <a:r>
              <a:rPr lang="en-US" dirty="0"/>
              <a:t>By  </a:t>
            </a:r>
            <a:r>
              <a:rPr lang="en-US" dirty="0" smtClean="0"/>
              <a:t>vinay kumar k</a:t>
            </a:r>
            <a:endParaRPr lang="en-US" dirty="0"/>
          </a:p>
        </p:txBody>
      </p:sp>
    </p:spTree>
    <p:extLst>
      <p:ext uri="{BB962C8B-B14F-4D97-AF65-F5344CB8AC3E}">
        <p14:creationId xmlns:p14="http://schemas.microsoft.com/office/powerpoint/2010/main" val="239501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700"/>
                                        <p:tgtEl>
                                          <p:spTgt spid="34"/>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9CE8CA50-FD25-DB8C-2BFD-D8FFE25493DD}"/>
              </a:ext>
            </a:extLst>
          </p:cNvPr>
          <p:cNvSpPr txBox="1"/>
          <p:nvPr/>
        </p:nvSpPr>
        <p:spPr>
          <a:xfrm>
            <a:off x="292894" y="281284"/>
            <a:ext cx="11651456" cy="1384995"/>
          </a:xfrm>
          <a:prstGeom prst="rect">
            <a:avLst/>
          </a:prstGeom>
          <a:noFill/>
        </p:spPr>
        <p:txBody>
          <a:bodyPr wrap="square">
            <a:spAutoFit/>
          </a:bodyPr>
          <a:lstStyle/>
          <a:p>
            <a:r>
              <a:rPr lang="en-IN" sz="2800" b="0" i="0" dirty="0">
                <a:effectLst/>
              </a:rPr>
              <a:t>Explore State-of the Art Transformer models Use any two state-of-the-art transformer models and check if you can improve NLP model performance further.</a:t>
            </a:r>
            <a:endParaRPr lang="en-US" sz="2800" dirty="0"/>
          </a:p>
        </p:txBody>
      </p:sp>
      <p:pic>
        <p:nvPicPr>
          <p:cNvPr id="12" name="Picture 11">
            <a:extLst>
              <a:ext uri="{FF2B5EF4-FFF2-40B4-BE49-F238E27FC236}">
                <a16:creationId xmlns:a16="http://schemas.microsoft.com/office/drawing/2014/main" xmlns="" id="{201FCBE2-5B9F-A1C2-3159-F7B0FFBCB9E1}"/>
              </a:ext>
            </a:extLst>
          </p:cNvPr>
          <p:cNvPicPr>
            <a:picLocks noChangeAspect="1"/>
          </p:cNvPicPr>
          <p:nvPr/>
        </p:nvPicPr>
        <p:blipFill>
          <a:blip r:embed="rId2"/>
          <a:stretch>
            <a:fillRect/>
          </a:stretch>
        </p:blipFill>
        <p:spPr>
          <a:xfrm>
            <a:off x="0" y="1666279"/>
            <a:ext cx="12192000" cy="5191721"/>
          </a:xfrm>
          <a:prstGeom prst="rect">
            <a:avLst/>
          </a:prstGeom>
        </p:spPr>
      </p:pic>
    </p:spTree>
    <p:extLst>
      <p:ext uri="{BB962C8B-B14F-4D97-AF65-F5344CB8AC3E}">
        <p14:creationId xmlns:p14="http://schemas.microsoft.com/office/powerpoint/2010/main" val="226974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BACC6370-2D7E-4714-9D71-7542949D7D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F68B3F68-107C-434F-AA38-110D5EA91B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AAD0DBB9-1A4B-4391-81D4-CB19F9AB91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063BBA22-50EA-4C4D-BE05-F1CE4E63AA5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TextBox 4">
            <a:extLst>
              <a:ext uri="{FF2B5EF4-FFF2-40B4-BE49-F238E27FC236}">
                <a16:creationId xmlns:a16="http://schemas.microsoft.com/office/drawing/2014/main" xmlns="" id="{56AB6CCC-4913-D61E-6505-3116CE0F7FDF}"/>
              </a:ext>
            </a:extLst>
          </p:cNvPr>
          <p:cNvGraphicFramePr/>
          <p:nvPr>
            <p:extLst>
              <p:ext uri="{D42A27DB-BD31-4B8C-83A1-F6EECF244321}">
                <p14:modId xmlns:p14="http://schemas.microsoft.com/office/powerpoint/2010/main" val="1206724235"/>
              </p:ext>
            </p:extLst>
          </p:nvPr>
        </p:nvGraphicFramePr>
        <p:xfrm>
          <a:off x="644056" y="1343025"/>
          <a:ext cx="10927829" cy="49623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391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5DCB5928-DC7D-4612-9922-441966E156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xmlns="" id="{682C1161-1736-45EC-99B7-33F3CAE9D51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xmlns="" id="{84D4DDB8-B68F-45B0-9F62-C4279996F6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DB45F402-7818-4306-0C93-40C14DEA6B02}"/>
              </a:ext>
            </a:extLst>
          </p:cNvPr>
          <p:cNvSpPr>
            <a:spLocks noGrp="1"/>
          </p:cNvSpPr>
          <p:nvPr>
            <p:ph type="ctrTitle"/>
          </p:nvPr>
        </p:nvSpPr>
        <p:spPr>
          <a:xfrm>
            <a:off x="477981" y="1122363"/>
            <a:ext cx="4023360" cy="3204134"/>
          </a:xfrm>
        </p:spPr>
        <p:txBody>
          <a:bodyPr anchor="b">
            <a:normAutofit/>
          </a:bodyPr>
          <a:lstStyle/>
          <a:p>
            <a:pPr algn="l"/>
            <a:r>
              <a:rPr lang="en-IN" sz="1900" b="1">
                <a:effectLst/>
                <a:latin typeface="TimesNewRomanPS"/>
              </a:rPr>
              <a:t>Problem Statement </a:t>
            </a:r>
            <a:r>
              <a:rPr lang="en-IN" sz="1900" b="1"/>
              <a:t/>
            </a:r>
            <a:br>
              <a:rPr lang="en-IN" sz="1900" b="1"/>
            </a:br>
            <a:r>
              <a:rPr lang="en-IN" sz="1900" b="1">
                <a:effectLst/>
                <a:latin typeface="TimesNewRomanPSMT"/>
              </a:rPr>
              <a:t>Develop an NLP classification model for sarcasm detection using the features provided in the dataset. During the course, explore NLP concepts and models. Further, evaluate and finalize the best modeling approach for the given dataset. </a:t>
            </a:r>
            <a:r>
              <a:rPr lang="en-IN" sz="1900"/>
              <a:t/>
            </a:r>
            <a:br>
              <a:rPr lang="en-IN" sz="1900"/>
            </a:br>
            <a:endParaRPr lang="en-US" sz="1900"/>
          </a:p>
        </p:txBody>
      </p:sp>
      <p:sp>
        <p:nvSpPr>
          <p:cNvPr id="4" name="Subtitle 3">
            <a:extLst>
              <a:ext uri="{FF2B5EF4-FFF2-40B4-BE49-F238E27FC236}">
                <a16:creationId xmlns:a16="http://schemas.microsoft.com/office/drawing/2014/main" xmlns="" id="{9C96F917-A13C-5250-5EF7-F0DEE4810363}"/>
              </a:ext>
            </a:extLst>
          </p:cNvPr>
          <p:cNvSpPr>
            <a:spLocks noGrp="1"/>
          </p:cNvSpPr>
          <p:nvPr>
            <p:ph type="subTitle" idx="1"/>
          </p:nvPr>
        </p:nvSpPr>
        <p:spPr>
          <a:xfrm>
            <a:off x="477981" y="4872922"/>
            <a:ext cx="3933306" cy="1208141"/>
          </a:xfrm>
        </p:spPr>
        <p:txBody>
          <a:bodyPr>
            <a:normAutofit/>
          </a:bodyPr>
          <a:lstStyle/>
          <a:p>
            <a:pPr algn="l"/>
            <a:r>
              <a:rPr lang="en-IN" sz="1300" b="0" i="0">
                <a:effectLst/>
                <a:cs typeface="Arial" panose="020B0604020202020204" pitchFamily="34" charset="0"/>
              </a:rPr>
              <a:t>Below is an example code that demonstrates the implementation of an NLP classification model for sarcasm detection using Python and various NLP techniques and models. Please note that this is a generic template, and you'll need to adapt it to your specific dataset and requirements.</a:t>
            </a:r>
          </a:p>
          <a:p>
            <a:pPr algn="l"/>
            <a:endParaRPr lang="en-US" sz="1300"/>
          </a:p>
        </p:txBody>
      </p:sp>
      <p:sp>
        <p:nvSpPr>
          <p:cNvPr id="18" name="Rectangle 17">
            <a:extLst>
              <a:ext uri="{FF2B5EF4-FFF2-40B4-BE49-F238E27FC236}">
                <a16:creationId xmlns:a16="http://schemas.microsoft.com/office/drawing/2014/main" xmlns="" id="{AF2F604E-43BE-4DC3-B983-E071523364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xmlns="" id="{08C9B587-E65E-4B52-B37C-ABEBB6E879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xmlns="" id="{E0DB3212-CBB5-647D-8F61-1DD616CC7989}"/>
              </a:ext>
            </a:extLst>
          </p:cNvPr>
          <p:cNvPicPr>
            <a:picLocks noChangeAspect="1"/>
          </p:cNvPicPr>
          <p:nvPr/>
        </p:nvPicPr>
        <p:blipFill>
          <a:blip r:embed="rId2"/>
          <a:stretch>
            <a:fillRect/>
          </a:stretch>
        </p:blipFill>
        <p:spPr>
          <a:xfrm>
            <a:off x="5510295" y="625684"/>
            <a:ext cx="6216957" cy="5455380"/>
          </a:xfrm>
          <a:prstGeom prst="rect">
            <a:avLst/>
          </a:prstGeom>
        </p:spPr>
      </p:pic>
    </p:spTree>
    <p:extLst>
      <p:ext uri="{BB962C8B-B14F-4D97-AF65-F5344CB8AC3E}">
        <p14:creationId xmlns:p14="http://schemas.microsoft.com/office/powerpoint/2010/main" val="2181905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0">
            <a:extLst>
              <a:ext uri="{FF2B5EF4-FFF2-40B4-BE49-F238E27FC236}">
                <a16:creationId xmlns:a16="http://schemas.microsoft.com/office/drawing/2014/main" xmlns="" id="{6D1A2CED-DA9B-4CCF-8215-CFC65FE7160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2">
            <a:extLst>
              <a:ext uri="{FF2B5EF4-FFF2-40B4-BE49-F238E27FC236}">
                <a16:creationId xmlns:a16="http://schemas.microsoft.com/office/drawing/2014/main" xmlns="" id="{562DFC44-A40C-4573-9230-B3EDB3EC8EE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xmlns="" id="{15589D35-CF9F-4DE9-A792-8571A09E9B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8" name="TextBox 4">
            <a:extLst>
              <a:ext uri="{FF2B5EF4-FFF2-40B4-BE49-F238E27FC236}">
                <a16:creationId xmlns:a16="http://schemas.microsoft.com/office/drawing/2014/main" xmlns="" id="{09265CD3-0A08-92FA-A537-99ACCAAE5910}"/>
              </a:ext>
            </a:extLst>
          </p:cNvPr>
          <p:cNvGraphicFramePr/>
          <p:nvPr>
            <p:extLst>
              <p:ext uri="{D42A27DB-BD31-4B8C-83A1-F6EECF244321}">
                <p14:modId xmlns:p14="http://schemas.microsoft.com/office/powerpoint/2010/main" val="1609680755"/>
              </p:ext>
            </p:extLst>
          </p:nvPr>
        </p:nvGraphicFramePr>
        <p:xfrm>
          <a:off x="1115568" y="1673352"/>
          <a:ext cx="10232136" cy="4334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2330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F11822B9-C7AD-8E06-19B9-749C13EF8BAF}"/>
              </a:ext>
            </a:extLst>
          </p:cNvPr>
          <p:cNvSpPr txBox="1"/>
          <p:nvPr/>
        </p:nvSpPr>
        <p:spPr>
          <a:xfrm>
            <a:off x="642938" y="642938"/>
            <a:ext cx="10904538" cy="822325"/>
          </a:xfrm>
          <a:prstGeom prst="rect">
            <a:avLst/>
          </a:prstGeom>
          <a:noFill/>
        </p:spPr>
        <p:txBody>
          <a:bodyPr wrap="square" anchor="t">
            <a:normAutofit/>
          </a:bodyPr>
          <a:lstStyle/>
          <a:p>
            <a:pPr algn="l">
              <a:lnSpc>
                <a:spcPct val="90000"/>
              </a:lnSpc>
              <a:spcAft>
                <a:spcPts val="600"/>
              </a:spcAft>
            </a:pPr>
            <a:r>
              <a:rPr lang="en-IN" sz="1500" b="1" i="0">
                <a:effectLst/>
              </a:rPr>
              <a:t>Dataset Cleaning Explore the student comment &amp; parent comment features by creating a text corpus. Which all cleaning operation you think will be required on this corpus? Write a clean-up method and clean the text features.</a:t>
            </a:r>
          </a:p>
        </p:txBody>
      </p:sp>
      <p:sp>
        <p:nvSpPr>
          <p:cNvPr id="3" name="TextBox 2">
            <a:extLst>
              <a:ext uri="{FF2B5EF4-FFF2-40B4-BE49-F238E27FC236}">
                <a16:creationId xmlns:a16="http://schemas.microsoft.com/office/drawing/2014/main" xmlns="" id="{0A657A97-72BF-E99C-3370-8921328B1002}"/>
              </a:ext>
            </a:extLst>
          </p:cNvPr>
          <p:cNvSpPr txBox="1"/>
          <p:nvPr/>
        </p:nvSpPr>
        <p:spPr>
          <a:xfrm>
            <a:off x="642938" y="1212891"/>
            <a:ext cx="10904538" cy="4679950"/>
          </a:xfrm>
          <a:prstGeom prst="rect">
            <a:avLst/>
          </a:prstGeom>
          <a:noFill/>
        </p:spPr>
        <p:txBody>
          <a:bodyPr wrap="square" anchor="t">
            <a:noAutofit/>
          </a:bodyPr>
          <a:lstStyle/>
          <a:p>
            <a:pPr>
              <a:lnSpc>
                <a:spcPct val="90000"/>
              </a:lnSpc>
              <a:spcAft>
                <a:spcPts val="600"/>
              </a:spcAft>
            </a:pPr>
            <a:r>
              <a:rPr lang="en-US" sz="1600" dirty="0"/>
              <a:t>When cleaning the text corpus, there are several common operations that can be performed to preprocess the text data. Some of the cleaning operations that can be applied to the student comment and parent comment features include:</a:t>
            </a:r>
          </a:p>
          <a:p>
            <a:pPr>
              <a:lnSpc>
                <a:spcPct val="90000"/>
              </a:lnSpc>
              <a:spcAft>
                <a:spcPts val="600"/>
              </a:spcAft>
            </a:pPr>
            <a:endParaRPr lang="en-US" sz="1600" dirty="0"/>
          </a:p>
          <a:p>
            <a:pPr>
              <a:lnSpc>
                <a:spcPct val="90000"/>
              </a:lnSpc>
              <a:spcAft>
                <a:spcPts val="600"/>
              </a:spcAft>
            </a:pPr>
            <a:r>
              <a:rPr lang="en-US" sz="1600" dirty="0"/>
              <a:t>1. Lowercasing: Convert all text to lowercase to ensure consistency and reduce the complexity of the corpus.</a:t>
            </a:r>
          </a:p>
          <a:p>
            <a:pPr>
              <a:lnSpc>
                <a:spcPct val="90000"/>
              </a:lnSpc>
              <a:spcAft>
                <a:spcPts val="600"/>
              </a:spcAft>
            </a:pPr>
            <a:endParaRPr lang="en-US" sz="1600" dirty="0"/>
          </a:p>
          <a:p>
            <a:pPr>
              <a:lnSpc>
                <a:spcPct val="90000"/>
              </a:lnSpc>
              <a:spcAft>
                <a:spcPts val="600"/>
              </a:spcAft>
            </a:pPr>
            <a:r>
              <a:rPr lang="en-US" sz="1600" dirty="0"/>
              <a:t>2. Tokenization: Split the text into individual tokens (words) to facilitate further analysis and processing.</a:t>
            </a:r>
          </a:p>
          <a:p>
            <a:pPr>
              <a:lnSpc>
                <a:spcPct val="90000"/>
              </a:lnSpc>
              <a:spcAft>
                <a:spcPts val="600"/>
              </a:spcAft>
            </a:pPr>
            <a:endParaRPr lang="en-US" sz="1600" dirty="0"/>
          </a:p>
          <a:p>
            <a:pPr>
              <a:lnSpc>
                <a:spcPct val="90000"/>
              </a:lnSpc>
              <a:spcAft>
                <a:spcPts val="600"/>
              </a:spcAft>
            </a:pPr>
            <a:r>
              <a:rPr lang="en-US" sz="1600" dirty="0"/>
              <a:t>3. Removing Punctuation: Remove any punctuation marks from the text as they usually do not contribute to the overall meaning.</a:t>
            </a:r>
          </a:p>
          <a:p>
            <a:pPr>
              <a:lnSpc>
                <a:spcPct val="90000"/>
              </a:lnSpc>
              <a:spcAft>
                <a:spcPts val="600"/>
              </a:spcAft>
            </a:pPr>
            <a:endParaRPr lang="en-US" sz="1600" dirty="0"/>
          </a:p>
          <a:p>
            <a:pPr>
              <a:lnSpc>
                <a:spcPct val="90000"/>
              </a:lnSpc>
              <a:spcAft>
                <a:spcPts val="600"/>
              </a:spcAft>
            </a:pPr>
            <a:r>
              <a:rPr lang="en-US" sz="1600" dirty="0"/>
              <a:t>4. Removing </a:t>
            </a:r>
            <a:r>
              <a:rPr lang="en-US" sz="1600" dirty="0" err="1"/>
              <a:t>Stopwords</a:t>
            </a:r>
            <a:r>
              <a:rPr lang="en-US" sz="1600" dirty="0"/>
              <a:t>: Remove common words (such as "the", "and", "is") that do not carry significant meaning and may add noise to the data.</a:t>
            </a:r>
          </a:p>
          <a:p>
            <a:pPr>
              <a:lnSpc>
                <a:spcPct val="90000"/>
              </a:lnSpc>
              <a:spcAft>
                <a:spcPts val="600"/>
              </a:spcAft>
            </a:pPr>
            <a:endParaRPr lang="en-US" sz="1600" dirty="0"/>
          </a:p>
          <a:p>
            <a:pPr>
              <a:lnSpc>
                <a:spcPct val="90000"/>
              </a:lnSpc>
              <a:spcAft>
                <a:spcPts val="600"/>
              </a:spcAft>
            </a:pPr>
            <a:r>
              <a:rPr lang="en-US" sz="1600" dirty="0"/>
              <a:t>5. Lemmatization/Stemming: Reduce words to their base or root form to consolidate variations of the same word. Lemmatization typically produces a more meaningful base form than stemming.</a:t>
            </a:r>
          </a:p>
          <a:p>
            <a:pPr>
              <a:lnSpc>
                <a:spcPct val="90000"/>
              </a:lnSpc>
              <a:spcAft>
                <a:spcPts val="600"/>
              </a:spcAft>
            </a:pPr>
            <a:endParaRPr lang="en-US" sz="1600" dirty="0"/>
          </a:p>
          <a:p>
            <a:pPr>
              <a:lnSpc>
                <a:spcPct val="90000"/>
              </a:lnSpc>
              <a:spcAft>
                <a:spcPts val="600"/>
              </a:spcAft>
            </a:pPr>
            <a:r>
              <a:rPr lang="en-US" sz="1600" dirty="0"/>
              <a:t>6. Removing Special Characters: Remove any special characters, symbols, or non-alphanumeric characters that may not contribute to the overall analysis.</a:t>
            </a:r>
          </a:p>
          <a:p>
            <a:pPr>
              <a:lnSpc>
                <a:spcPct val="90000"/>
              </a:lnSpc>
              <a:spcAft>
                <a:spcPts val="600"/>
              </a:spcAft>
            </a:pPr>
            <a:endParaRPr lang="en-US" sz="1600" dirty="0"/>
          </a:p>
          <a:p>
            <a:pPr>
              <a:lnSpc>
                <a:spcPct val="90000"/>
              </a:lnSpc>
              <a:spcAft>
                <a:spcPts val="600"/>
              </a:spcAft>
            </a:pPr>
            <a:r>
              <a:rPr lang="en-US" sz="1600" dirty="0"/>
              <a:t>7. Handling Numeric Values: Decide whether to keep or remove numeric values depending on the specific context and requirements of the analysis. </a:t>
            </a:r>
          </a:p>
        </p:txBody>
      </p:sp>
    </p:spTree>
    <p:extLst>
      <p:ext uri="{BB962C8B-B14F-4D97-AF65-F5344CB8AC3E}">
        <p14:creationId xmlns:p14="http://schemas.microsoft.com/office/powerpoint/2010/main" val="2812275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xmlns="" id="{22F15A2D-2324-487D-A02A-BF46C5C580E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2">
            <a:extLst>
              <a:ext uri="{FF2B5EF4-FFF2-40B4-BE49-F238E27FC236}">
                <a16:creationId xmlns:a16="http://schemas.microsoft.com/office/drawing/2014/main" xmlns="" id="{2AEAFA59-923A-4F54-8B49-44C970BCC32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4">
            <a:extLst>
              <a:ext uri="{FF2B5EF4-FFF2-40B4-BE49-F238E27FC236}">
                <a16:creationId xmlns:a16="http://schemas.microsoft.com/office/drawing/2014/main" xmlns="" id="{C37E9D4B-7BFA-4D10-B666-547BAC49946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xmlns="" id="{D7FF3BD1-0209-6961-BD3B-5D80EAA601CC}"/>
              </a:ext>
            </a:extLst>
          </p:cNvPr>
          <p:cNvPicPr>
            <a:picLocks noChangeAspect="1"/>
          </p:cNvPicPr>
          <p:nvPr/>
        </p:nvPicPr>
        <p:blipFill>
          <a:blip r:embed="rId2"/>
          <a:stretch>
            <a:fillRect/>
          </a:stretch>
        </p:blipFill>
        <p:spPr>
          <a:xfrm>
            <a:off x="641774" y="623276"/>
            <a:ext cx="10905053" cy="5607882"/>
          </a:xfrm>
          <a:prstGeom prst="rect">
            <a:avLst/>
          </a:prstGeom>
        </p:spPr>
      </p:pic>
    </p:spTree>
    <p:extLst>
      <p:ext uri="{BB962C8B-B14F-4D97-AF65-F5344CB8AC3E}">
        <p14:creationId xmlns:p14="http://schemas.microsoft.com/office/powerpoint/2010/main" val="1109460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xmlns="" id="{934F1179-B481-4F9E-BCA3-AFB972070F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xmlns="" id="{827DC2C4-B485-428A-BF4A-472D2967F4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EE04B5EB-F158-4507-90DD-BD23620C7C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33D7233-1E20-CE88-367B-653238FD5B58}"/>
              </a:ext>
            </a:extLst>
          </p:cNvPr>
          <p:cNvSpPr>
            <a:spLocks noGrp="1"/>
          </p:cNvSpPr>
          <p:nvPr>
            <p:ph type="title"/>
          </p:nvPr>
        </p:nvSpPr>
        <p:spPr>
          <a:xfrm>
            <a:off x="1285241" y="1008993"/>
            <a:ext cx="9231410" cy="4263651"/>
          </a:xfrm>
        </p:spPr>
        <p:txBody>
          <a:bodyPr vert="horz" lIns="91440" tIns="45720" rIns="91440" bIns="45720" rtlCol="0" anchor="b">
            <a:normAutofit/>
          </a:bodyPr>
          <a:lstStyle/>
          <a:p>
            <a:r>
              <a:rPr lang="en-US" sz="1800" kern="1200" dirty="0">
                <a:solidFill>
                  <a:schemeClr val="tx1"/>
                </a:solidFill>
                <a:latin typeface="+mj-lt"/>
                <a:ea typeface="+mj-ea"/>
                <a:cs typeface="+mj-cs"/>
              </a:rPr>
              <a:t/>
            </a:r>
            <a:br>
              <a:rPr lang="en-US" sz="1800" kern="1200" dirty="0">
                <a:solidFill>
                  <a:schemeClr val="tx1"/>
                </a:solidFill>
                <a:latin typeface="+mj-lt"/>
                <a:ea typeface="+mj-ea"/>
                <a:cs typeface="+mj-cs"/>
              </a:rPr>
            </a:br>
            <a:r>
              <a:rPr lang="en-US" sz="1800" kern="1200" dirty="0">
                <a:solidFill>
                  <a:schemeClr val="tx1"/>
                </a:solidFill>
                <a:latin typeface="+mj-lt"/>
                <a:ea typeface="+mj-ea"/>
                <a:cs typeface="+mj-cs"/>
              </a:rPr>
              <a:t>In this code snippet, we first import the necessary modules from the `</a:t>
            </a:r>
            <a:r>
              <a:rPr lang="en-US" sz="1800" kern="1200" dirty="0" err="1">
                <a:solidFill>
                  <a:schemeClr val="tx1"/>
                </a:solidFill>
                <a:latin typeface="+mj-lt"/>
                <a:ea typeface="+mj-ea"/>
                <a:cs typeface="+mj-cs"/>
              </a:rPr>
              <a:t>nltk</a:t>
            </a:r>
            <a:r>
              <a:rPr lang="en-US" sz="1800" kern="1200" dirty="0">
                <a:solidFill>
                  <a:schemeClr val="tx1"/>
                </a:solidFill>
                <a:latin typeface="+mj-lt"/>
                <a:ea typeface="+mj-ea"/>
                <a:cs typeface="+mj-cs"/>
              </a:rPr>
              <a:t>` library. We initialize the </a:t>
            </a:r>
            <a:r>
              <a:rPr lang="en-US" sz="1800" kern="1200" dirty="0" err="1">
                <a:solidFill>
                  <a:schemeClr val="tx1"/>
                </a:solidFill>
                <a:latin typeface="+mj-lt"/>
                <a:ea typeface="+mj-ea"/>
                <a:cs typeface="+mj-cs"/>
              </a:rPr>
              <a:t>WordNetLemmatizer</a:t>
            </a:r>
            <a:r>
              <a:rPr lang="en-US" sz="1800" kern="1200" dirty="0">
                <a:solidFill>
                  <a:schemeClr val="tx1"/>
                </a:solidFill>
                <a:latin typeface="+mj-lt"/>
                <a:ea typeface="+mj-ea"/>
                <a:cs typeface="+mj-cs"/>
              </a:rPr>
              <a:t> and download the </a:t>
            </a:r>
            <a:r>
              <a:rPr lang="en-US" sz="1800" kern="1200" dirty="0" err="1">
                <a:solidFill>
                  <a:schemeClr val="tx1"/>
                </a:solidFill>
                <a:latin typeface="+mj-lt"/>
                <a:ea typeface="+mj-ea"/>
                <a:cs typeface="+mj-cs"/>
              </a:rPr>
              <a:t>stopwords</a:t>
            </a:r>
            <a:r>
              <a:rPr lang="en-US" sz="1800" kern="1200" dirty="0">
                <a:solidFill>
                  <a:schemeClr val="tx1"/>
                </a:solidFill>
                <a:latin typeface="+mj-lt"/>
                <a:ea typeface="+mj-ea"/>
                <a:cs typeface="+mj-cs"/>
              </a:rPr>
              <a:t> corpus if it has not been downloaded already.</a:t>
            </a:r>
            <a:br>
              <a:rPr lang="en-US" sz="1800" kern="1200" dirty="0">
                <a:solidFill>
                  <a:schemeClr val="tx1"/>
                </a:solidFill>
                <a:latin typeface="+mj-lt"/>
                <a:ea typeface="+mj-ea"/>
                <a:cs typeface="+mj-cs"/>
              </a:rPr>
            </a:br>
            <a:r>
              <a:rPr lang="en-US" sz="1800" kern="1200" dirty="0">
                <a:solidFill>
                  <a:schemeClr val="tx1"/>
                </a:solidFill>
                <a:latin typeface="+mj-lt"/>
                <a:ea typeface="+mj-ea"/>
                <a:cs typeface="+mj-cs"/>
              </a:rPr>
              <a:t/>
            </a:r>
            <a:br>
              <a:rPr lang="en-US" sz="1800" kern="1200" dirty="0">
                <a:solidFill>
                  <a:schemeClr val="tx1"/>
                </a:solidFill>
                <a:latin typeface="+mj-lt"/>
                <a:ea typeface="+mj-ea"/>
                <a:cs typeface="+mj-cs"/>
              </a:rPr>
            </a:br>
            <a:r>
              <a:rPr lang="en-US" sz="1800" kern="1200" dirty="0">
                <a:solidFill>
                  <a:schemeClr val="tx1"/>
                </a:solidFill>
                <a:latin typeface="+mj-lt"/>
                <a:ea typeface="+mj-ea"/>
                <a:cs typeface="+mj-cs"/>
              </a:rPr>
              <a:t>Next, we define the `</a:t>
            </a:r>
            <a:r>
              <a:rPr lang="en-US" sz="1800" kern="1200" dirty="0" err="1">
                <a:solidFill>
                  <a:schemeClr val="tx1"/>
                </a:solidFill>
                <a:latin typeface="+mj-lt"/>
                <a:ea typeface="+mj-ea"/>
                <a:cs typeface="+mj-cs"/>
              </a:rPr>
              <a:t>clean_text</a:t>
            </a:r>
            <a:r>
              <a:rPr lang="en-US" sz="1800" kern="1200" dirty="0">
                <a:solidFill>
                  <a:schemeClr val="tx1"/>
                </a:solidFill>
                <a:latin typeface="+mj-lt"/>
                <a:ea typeface="+mj-ea"/>
                <a:cs typeface="+mj-cs"/>
              </a:rPr>
              <a:t>` function that takes a text input, performs the cleaning operations mentioned above, and returns the cleaned text.</a:t>
            </a:r>
            <a:br>
              <a:rPr lang="en-US" sz="1800" kern="1200" dirty="0">
                <a:solidFill>
                  <a:schemeClr val="tx1"/>
                </a:solidFill>
                <a:latin typeface="+mj-lt"/>
                <a:ea typeface="+mj-ea"/>
                <a:cs typeface="+mj-cs"/>
              </a:rPr>
            </a:br>
            <a:r>
              <a:rPr lang="en-US" sz="1800" kern="1200" dirty="0">
                <a:solidFill>
                  <a:schemeClr val="tx1"/>
                </a:solidFill>
                <a:latin typeface="+mj-lt"/>
                <a:ea typeface="+mj-ea"/>
                <a:cs typeface="+mj-cs"/>
              </a:rPr>
              <a:t/>
            </a:r>
            <a:br>
              <a:rPr lang="en-US" sz="1800" kern="1200" dirty="0">
                <a:solidFill>
                  <a:schemeClr val="tx1"/>
                </a:solidFill>
                <a:latin typeface="+mj-lt"/>
                <a:ea typeface="+mj-ea"/>
                <a:cs typeface="+mj-cs"/>
              </a:rPr>
            </a:br>
            <a:r>
              <a:rPr lang="en-US" sz="1800" kern="1200" dirty="0">
                <a:solidFill>
                  <a:schemeClr val="tx1"/>
                </a:solidFill>
                <a:latin typeface="+mj-lt"/>
                <a:ea typeface="+mj-ea"/>
                <a:cs typeface="+mj-cs"/>
              </a:rPr>
              <a:t>Finally, we apply the `</a:t>
            </a:r>
            <a:r>
              <a:rPr lang="en-US" sz="1800" kern="1200" dirty="0" err="1">
                <a:solidFill>
                  <a:schemeClr val="tx1"/>
                </a:solidFill>
                <a:latin typeface="+mj-lt"/>
                <a:ea typeface="+mj-ea"/>
                <a:cs typeface="+mj-cs"/>
              </a:rPr>
              <a:t>clean_text</a:t>
            </a:r>
            <a:r>
              <a:rPr lang="en-US" sz="1800" kern="1200" dirty="0">
                <a:solidFill>
                  <a:schemeClr val="tx1"/>
                </a:solidFill>
                <a:latin typeface="+mj-lt"/>
                <a:ea typeface="+mj-ea"/>
                <a:cs typeface="+mj-cs"/>
              </a:rPr>
              <a:t>` function to the student comment and parent comment features using the `apply` method, and store the cleaned text in new columns ('</a:t>
            </a:r>
            <a:r>
              <a:rPr lang="en-US" sz="1800" kern="1200" dirty="0" err="1">
                <a:solidFill>
                  <a:schemeClr val="tx1"/>
                </a:solidFill>
                <a:latin typeface="+mj-lt"/>
                <a:ea typeface="+mj-ea"/>
                <a:cs typeface="+mj-cs"/>
              </a:rPr>
              <a:t>cleaned_student_comment</a:t>
            </a:r>
            <a:r>
              <a:rPr lang="en-US" sz="1800" kern="1200" dirty="0">
                <a:solidFill>
                  <a:schemeClr val="tx1"/>
                </a:solidFill>
                <a:latin typeface="+mj-lt"/>
                <a:ea typeface="+mj-ea"/>
                <a:cs typeface="+mj-cs"/>
              </a:rPr>
              <a:t>' and '</a:t>
            </a:r>
            <a:r>
              <a:rPr lang="en-US" sz="1800" kern="1200" dirty="0" err="1">
                <a:solidFill>
                  <a:schemeClr val="tx1"/>
                </a:solidFill>
                <a:latin typeface="+mj-lt"/>
                <a:ea typeface="+mj-ea"/>
                <a:cs typeface="+mj-cs"/>
              </a:rPr>
              <a:t>cleaned_parent_comment</a:t>
            </a:r>
            <a:r>
              <a:rPr lang="en-US" sz="1800" kern="1200" dirty="0">
                <a:solidFill>
                  <a:schemeClr val="tx1"/>
                </a:solidFill>
                <a:latin typeface="+mj-lt"/>
                <a:ea typeface="+mj-ea"/>
                <a:cs typeface="+mj-cs"/>
              </a:rPr>
              <a:t>').</a:t>
            </a:r>
            <a:br>
              <a:rPr lang="en-US" sz="1800" kern="1200" dirty="0">
                <a:solidFill>
                  <a:schemeClr val="tx1"/>
                </a:solidFill>
                <a:latin typeface="+mj-lt"/>
                <a:ea typeface="+mj-ea"/>
                <a:cs typeface="+mj-cs"/>
              </a:rPr>
            </a:br>
            <a:r>
              <a:rPr lang="en-US" sz="1800" kern="1200" dirty="0">
                <a:solidFill>
                  <a:schemeClr val="tx1"/>
                </a:solidFill>
                <a:latin typeface="+mj-lt"/>
                <a:ea typeface="+mj-ea"/>
                <a:cs typeface="+mj-cs"/>
              </a:rPr>
              <a:t/>
            </a:r>
            <a:br>
              <a:rPr lang="en-US" sz="1800" kern="1200" dirty="0">
                <a:solidFill>
                  <a:schemeClr val="tx1"/>
                </a:solidFill>
                <a:latin typeface="+mj-lt"/>
                <a:ea typeface="+mj-ea"/>
                <a:cs typeface="+mj-cs"/>
              </a:rPr>
            </a:br>
            <a:r>
              <a:rPr lang="en-US" sz="1800" kern="1200" dirty="0">
                <a:solidFill>
                  <a:schemeClr val="tx1"/>
                </a:solidFill>
                <a:latin typeface="+mj-lt"/>
                <a:ea typeface="+mj-ea"/>
                <a:cs typeface="+mj-cs"/>
              </a:rPr>
              <a:t>You can further customize the cleaning process based on your specific requirements and domain knowledge. Additionally, you may want to explore other techniques such as spell checking, handling abbreviations, or handling emojis depending on the characteristics of your dataset.</a:t>
            </a:r>
            <a:br>
              <a:rPr lang="en-US" sz="1800" kern="1200" dirty="0">
                <a:solidFill>
                  <a:schemeClr val="tx1"/>
                </a:solidFill>
                <a:latin typeface="+mj-lt"/>
                <a:ea typeface="+mj-ea"/>
                <a:cs typeface="+mj-cs"/>
              </a:rPr>
            </a:br>
            <a:endParaRPr lang="en-US" sz="1800" kern="1200" dirty="0">
              <a:solidFill>
                <a:schemeClr val="tx1"/>
              </a:solidFill>
              <a:latin typeface="+mj-lt"/>
              <a:ea typeface="+mj-ea"/>
              <a:cs typeface="+mj-cs"/>
            </a:endParaRPr>
          </a:p>
        </p:txBody>
      </p:sp>
    </p:spTree>
    <p:extLst>
      <p:ext uri="{BB962C8B-B14F-4D97-AF65-F5344CB8AC3E}">
        <p14:creationId xmlns:p14="http://schemas.microsoft.com/office/powerpoint/2010/main" val="718914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xmlns="" id="{9D25F302-27C5-414F-97F8-6EA0A6C028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xmlns="" id="{11206C74-7027-9079-D72B-6DE32A8E6301}"/>
              </a:ext>
            </a:extLst>
          </p:cNvPr>
          <p:cNvPicPr>
            <a:picLocks noChangeAspect="1"/>
          </p:cNvPicPr>
          <p:nvPr/>
        </p:nvPicPr>
        <p:blipFill rotWithShape="1">
          <a:blip r:embed="rId2"/>
          <a:srcRect r="34507" b="1"/>
          <a:stretch/>
        </p:blipFill>
        <p:spPr>
          <a:xfrm>
            <a:off x="3371851" y="623275"/>
            <a:ext cx="8496710" cy="5607882"/>
          </a:xfrm>
          <a:custGeom>
            <a:avLst/>
            <a:gdLst/>
            <a:ahLst/>
            <a:cxnLst/>
            <a:rect l="l" t="t" r="r" b="b"/>
            <a:pathLst>
              <a:path w="7047273" h="6160289">
                <a:moveTo>
                  <a:pt x="0" y="0"/>
                </a:moveTo>
                <a:lnTo>
                  <a:pt x="7047273" y="0"/>
                </a:lnTo>
                <a:lnTo>
                  <a:pt x="7047273" y="2807326"/>
                </a:lnTo>
                <a:lnTo>
                  <a:pt x="3603828" y="6155120"/>
                </a:lnTo>
                <a:lnTo>
                  <a:pt x="7047273" y="6155120"/>
                </a:lnTo>
                <a:lnTo>
                  <a:pt x="7047273" y="6160289"/>
                </a:lnTo>
                <a:lnTo>
                  <a:pt x="0" y="6160289"/>
                </a:lnTo>
                <a:close/>
              </a:path>
            </a:pathLst>
          </a:custGeom>
        </p:spPr>
      </p:pic>
      <p:sp>
        <p:nvSpPr>
          <p:cNvPr id="22" name="Right Triangle 21">
            <a:extLst>
              <a:ext uri="{FF2B5EF4-FFF2-40B4-BE49-F238E27FC236}">
                <a16:creationId xmlns:a16="http://schemas.microsoft.com/office/drawing/2014/main" xmlns="" id="{830A36F8-48C2-4842-A87B-8CE8DF4E7FD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xmlns="" id="{51C89C42-AF83-451A-81EA-4728447557E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xmlns="" id="{5AD50E1E-EE50-B84D-4037-42AA7CBED8DE}"/>
              </a:ext>
            </a:extLst>
          </p:cNvPr>
          <p:cNvSpPr txBox="1"/>
          <p:nvPr/>
        </p:nvSpPr>
        <p:spPr>
          <a:xfrm>
            <a:off x="641774" y="999770"/>
            <a:ext cx="2730076" cy="4854892"/>
          </a:xfrm>
          <a:prstGeom prst="rect">
            <a:avLst/>
          </a:prstGeom>
        </p:spPr>
        <p:txBody>
          <a:bodyPr vert="horz" lIns="91440" tIns="45720" rIns="91440" bIns="45720" rtlCol="0" anchor="t">
            <a:normAutofit lnSpcReduction="10000"/>
          </a:bodyPr>
          <a:lstStyle/>
          <a:p>
            <a:pPr indent="-228600">
              <a:lnSpc>
                <a:spcPct val="90000"/>
              </a:lnSpc>
              <a:spcAft>
                <a:spcPts val="600"/>
              </a:spcAft>
              <a:buFont typeface="Arial" panose="020B0604020202020204" pitchFamily="34" charset="0"/>
              <a:buChar char="•"/>
            </a:pPr>
            <a:r>
              <a:rPr lang="en-US" b="0" i="0" dirty="0">
                <a:effectLst/>
              </a:rPr>
              <a:t>Explore Classics ML models for your NLP model Perform text to numeric conversion using </a:t>
            </a:r>
            <a:r>
              <a:rPr lang="en-US" b="0" i="0" dirty="0" err="1">
                <a:effectLst/>
              </a:rPr>
              <a:t>CountVectorization</a:t>
            </a:r>
            <a:r>
              <a:rPr lang="en-US" b="0" i="0" dirty="0">
                <a:effectLst/>
              </a:rPr>
              <a:t> and also with TF-IDF on the cleaned dataset. Now process the whole </a:t>
            </a:r>
            <a:r>
              <a:rPr lang="en-US" b="0" i="0" dirty="0" err="1">
                <a:effectLst/>
              </a:rPr>
              <a:t>DataFrame</a:t>
            </a:r>
            <a:r>
              <a:rPr lang="en-US" b="0" i="0" dirty="0">
                <a:effectLst/>
              </a:rPr>
              <a:t> (vectorize text + other features) with classic ML models for example- Logistic Regression, Naive Bayes, LDA, Decision tree etc. Tune you models and suggest what combination of vectorization technique &amp; ML model is most suitable for the given data set.</a:t>
            </a:r>
            <a:endParaRPr lang="en-US" dirty="0"/>
          </a:p>
        </p:txBody>
      </p:sp>
    </p:spTree>
    <p:extLst>
      <p:ext uri="{BB962C8B-B14F-4D97-AF65-F5344CB8AC3E}">
        <p14:creationId xmlns:p14="http://schemas.microsoft.com/office/powerpoint/2010/main" val="1937810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xmlns="" id="{22F15A2D-2324-487D-A02A-BF46C5C580E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0">
            <a:extLst>
              <a:ext uri="{FF2B5EF4-FFF2-40B4-BE49-F238E27FC236}">
                <a16:creationId xmlns:a16="http://schemas.microsoft.com/office/drawing/2014/main" xmlns="" id="{2AEAFA59-923A-4F54-8B49-44C970BCC32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2">
            <a:extLst>
              <a:ext uri="{FF2B5EF4-FFF2-40B4-BE49-F238E27FC236}">
                <a16:creationId xmlns:a16="http://schemas.microsoft.com/office/drawing/2014/main" xmlns="" id="{C37E9D4B-7BFA-4D10-B666-547BAC49946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xmlns="" id="{EBFDA956-7494-CE6B-5EC8-8B603848092B}"/>
              </a:ext>
            </a:extLst>
          </p:cNvPr>
          <p:cNvPicPr>
            <a:picLocks noChangeAspect="1"/>
          </p:cNvPicPr>
          <p:nvPr/>
        </p:nvPicPr>
        <p:blipFill>
          <a:blip r:embed="rId2"/>
          <a:stretch>
            <a:fillRect/>
          </a:stretch>
        </p:blipFill>
        <p:spPr>
          <a:xfrm>
            <a:off x="623829" y="623275"/>
            <a:ext cx="10922998" cy="5607882"/>
          </a:xfrm>
          <a:prstGeom prst="rect">
            <a:avLst/>
          </a:prstGeom>
        </p:spPr>
      </p:pic>
    </p:spTree>
    <p:extLst>
      <p:ext uri="{BB962C8B-B14F-4D97-AF65-F5344CB8AC3E}">
        <p14:creationId xmlns:p14="http://schemas.microsoft.com/office/powerpoint/2010/main" val="1131816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CCB8763F-C419-C6D1-62DD-991C8C53C0FF}"/>
              </a:ext>
            </a:extLst>
          </p:cNvPr>
          <p:cNvSpPr txBox="1"/>
          <p:nvPr/>
        </p:nvSpPr>
        <p:spPr>
          <a:xfrm>
            <a:off x="157163" y="185739"/>
            <a:ext cx="11930062" cy="2308324"/>
          </a:xfrm>
          <a:prstGeom prst="rect">
            <a:avLst/>
          </a:prstGeom>
          <a:noFill/>
        </p:spPr>
        <p:txBody>
          <a:bodyPr wrap="square">
            <a:spAutoFit/>
          </a:bodyPr>
          <a:lstStyle/>
          <a:p>
            <a:r>
              <a:rPr lang="en-IN" sz="2400" b="0" i="0">
                <a:effectLst/>
              </a:rPr>
              <a:t>Explore Word Embeddings &amp; classic DL models Preform text vectorization using word embedding techniques (Word2Vec &amp; Glove). Now use the embedding to build DL models such as RNN, LSTM &amp; Bi-LSTM. Tune you models and suggest what combination of embedding technique and DL model is most suitable for the given data set. Now for the finalized embedding method use its pretrained word embeddings and test if model performance can be improved.</a:t>
            </a:r>
            <a:endParaRPr lang="en-US" sz="2400" dirty="0"/>
          </a:p>
        </p:txBody>
      </p:sp>
      <p:pic>
        <p:nvPicPr>
          <p:cNvPr id="8" name="Picture 7">
            <a:extLst>
              <a:ext uri="{FF2B5EF4-FFF2-40B4-BE49-F238E27FC236}">
                <a16:creationId xmlns:a16="http://schemas.microsoft.com/office/drawing/2014/main" xmlns="" id="{93465D09-1E4F-A741-45E7-965C9ABEBB90}"/>
              </a:ext>
            </a:extLst>
          </p:cNvPr>
          <p:cNvPicPr>
            <a:picLocks noChangeAspect="1"/>
          </p:cNvPicPr>
          <p:nvPr/>
        </p:nvPicPr>
        <p:blipFill>
          <a:blip r:embed="rId2"/>
          <a:stretch>
            <a:fillRect/>
          </a:stretch>
        </p:blipFill>
        <p:spPr>
          <a:xfrm>
            <a:off x="0" y="2519992"/>
            <a:ext cx="12226130" cy="4338008"/>
          </a:xfrm>
          <a:prstGeom prst="rect">
            <a:avLst/>
          </a:prstGeom>
        </p:spPr>
      </p:pic>
    </p:spTree>
    <p:extLst>
      <p:ext uri="{BB962C8B-B14F-4D97-AF65-F5344CB8AC3E}">
        <p14:creationId xmlns:p14="http://schemas.microsoft.com/office/powerpoint/2010/main" val="22422773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141</TotalTime>
  <Words>718</Words>
  <Application>Microsoft Office PowerPoint</Application>
  <PresentationFormat>Widescreen</PresentationFormat>
  <Paragraphs>31</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TimesNewRomanPS</vt:lpstr>
      <vt:lpstr>TimesNewRomanPSMT</vt:lpstr>
      <vt:lpstr>Office Theme</vt:lpstr>
      <vt:lpstr>NLP Mini Project</vt:lpstr>
      <vt:lpstr>Problem Statement  Develop an NLP classification model for sarcasm detection using the features provided in the dataset. During the course, explore NLP concepts and models. Further, evaluate and finalize the best modeling approach for the given dataset.  </vt:lpstr>
      <vt:lpstr>PowerPoint Presentation</vt:lpstr>
      <vt:lpstr>PowerPoint Presentation</vt:lpstr>
      <vt:lpstr>PowerPoint Presentation</vt:lpstr>
      <vt:lpstr> In this code snippet, we first import the necessary modules from the `nltk` library. We initialize the WordNetLemmatizer and download the stopwords corpus if it has not been downloaded already.  Next, we define the `clean_text` function that takes a text input, performs the cleaning operations mentioned above, and returns the cleaned text.  Finally, we apply the `clean_text` function to the student comment and parent comment features using the `apply` method, and store the cleaned text in new columns ('cleaned_student_comment' and 'cleaned_parent_comment').  You can further customize the cleaning process based on your specific requirements and domain knowledge. Additionally, you may want to explore other techniques such as spell checking, handling abbreviations, or handling emojis depending on the characteristics of your dataset.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Mini Project</dc:title>
  <dc:creator>Prakash Guledgudd, Ramesh (CTL)</dc:creator>
  <cp:lastModifiedBy>Microsoft account</cp:lastModifiedBy>
  <cp:revision>3</cp:revision>
  <dcterms:created xsi:type="dcterms:W3CDTF">2023-05-27T15:15:40Z</dcterms:created>
  <dcterms:modified xsi:type="dcterms:W3CDTF">2023-05-28T15:49:25Z</dcterms:modified>
</cp:coreProperties>
</file>