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  <p:sldMasterId id="2147483704" r:id="rId3"/>
  </p:sldMasterIdLst>
  <p:notesMasterIdLst>
    <p:notesMasterId r:id="rId41"/>
  </p:notesMasterIdLst>
  <p:handoutMasterIdLst>
    <p:handoutMasterId r:id="rId42"/>
  </p:handoutMasterIdLst>
  <p:sldIdLst>
    <p:sldId id="264" r:id="rId4"/>
    <p:sldId id="276" r:id="rId5"/>
    <p:sldId id="293" r:id="rId6"/>
    <p:sldId id="278" r:id="rId7"/>
    <p:sldId id="294" r:id="rId8"/>
    <p:sldId id="295" r:id="rId9"/>
    <p:sldId id="292" r:id="rId10"/>
    <p:sldId id="297" r:id="rId11"/>
    <p:sldId id="298" r:id="rId12"/>
    <p:sldId id="312" r:id="rId13"/>
    <p:sldId id="300" r:id="rId14"/>
    <p:sldId id="301" r:id="rId15"/>
    <p:sldId id="302" r:id="rId16"/>
    <p:sldId id="304" r:id="rId17"/>
    <p:sldId id="323" r:id="rId18"/>
    <p:sldId id="322" r:id="rId19"/>
    <p:sldId id="290" r:id="rId20"/>
    <p:sldId id="285" r:id="rId21"/>
    <p:sldId id="296" r:id="rId22"/>
    <p:sldId id="306" r:id="rId23"/>
    <p:sldId id="317" r:id="rId24"/>
    <p:sldId id="305" r:id="rId25"/>
    <p:sldId id="310" r:id="rId26"/>
    <p:sldId id="309" r:id="rId27"/>
    <p:sldId id="321" r:id="rId28"/>
    <p:sldId id="307" r:id="rId29"/>
    <p:sldId id="316" r:id="rId30"/>
    <p:sldId id="315" r:id="rId31"/>
    <p:sldId id="299" r:id="rId32"/>
    <p:sldId id="311" r:id="rId33"/>
    <p:sldId id="318" r:id="rId34"/>
    <p:sldId id="319" r:id="rId35"/>
    <p:sldId id="314" r:id="rId36"/>
    <p:sldId id="313" r:id="rId37"/>
    <p:sldId id="268" r:id="rId38"/>
    <p:sldId id="286" r:id="rId39"/>
    <p:sldId id="270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CF395-87DA-20D3-52A0-EB9D31823CF0}" v="3" dt="2020-04-20T17:08:36.403"/>
    <p1510:client id="{38B79908-F362-DAB9-F8E1-38D18402E8C7}" v="160" dt="2020-04-20T18:00:33.744"/>
    <p1510:client id="{42146D35-AF03-F32B-4DBC-99B7B9912D86}" v="115" dt="2020-03-11T15:46:26.082"/>
    <p1510:client id="{4B632FF5-5FF4-E4DC-6465-40A1A08ADFB8}" v="26" dt="2020-03-11T09:26:25.003"/>
    <p1510:client id="{51D84C4F-DFDA-AF3E-49E6-41A12A107D91}" v="481" dt="2020-04-20T17:23:39.436"/>
    <p1510:client id="{52969031-A5CC-53A6-3C9E-5F790CD8081B}" v="324" dt="2020-04-20T15:53:11.016"/>
    <p1510:client id="{594585A3-A5B7-AABE-8A22-C4A36EC699D7}" v="21" dt="2020-04-20T13:52:34.495"/>
    <p1510:client id="{61747603-C909-EE78-37CB-72E7CEA59283}" v="33" dt="2020-03-11T17:58:27.899"/>
    <p1510:client id="{7F104BB2-2B23-CA78-24C3-3BB9112857A1}" v="32" dt="2020-04-20T16:51:48.047"/>
    <p1510:client id="{81734E3B-471F-2349-0C10-ED33B29A0DDA}" v="4724" dt="2020-04-20T12:19:14.809"/>
    <p1510:client id="{98E70CB9-D21A-00A7-96B0-EEEEAE6F9842}" v="411" dt="2020-04-20T16:19:04.606"/>
    <p1510:client id="{A2D2CAF8-AC8A-F0FC-9F28-5D77B3D3FBD8}" v="646" dt="2020-03-11T16:47:52.794"/>
    <p1510:client id="{C7A0AE99-29B6-AC4D-0C11-645D853C9B3C}" v="4" dt="2020-03-11T13:37:41.878"/>
    <p1510:client id="{CEF493C4-2B6C-AF10-54CA-D76EE5987593}" v="184" dt="2020-03-11T17:42:56.222"/>
    <p1510:client id="{DBA6C702-A5D2-69B8-DC4D-31E470541FCA}" v="1135" dt="2020-03-11T16:49:00.426"/>
    <p1510:client id="{DC524F47-FC8F-C614-46F8-934FE4DF8DE1}" v="9" dt="2020-03-15T18:32:54.618"/>
    <p1510:client id="{E1ADA53A-4DB3-8DFA-2027-F2DD6F7812D0}" v="31" dt="2020-03-11T17:23:12.353"/>
    <p1510:client id="{E63BD39F-2135-8223-79AF-7E2D73D0D15F}" v="33" dt="2020-04-20T15:12:33.470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4/21/2020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8859" y="1186484"/>
            <a:ext cx="8846041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778" y="2075505"/>
            <a:ext cx="867765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398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8780" y="3906267"/>
            <a:ext cx="8671168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799" b="0">
                <a:solidFill>
                  <a:srgbClr val="FFFEFF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462" y="320040"/>
            <a:ext cx="3656648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462" y="6227064"/>
            <a:ext cx="10585995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7153" y="320040"/>
            <a:ext cx="914162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400" y="2349925"/>
            <a:ext cx="3498068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115" y="803186"/>
            <a:ext cx="6280237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54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8697" y="1186484"/>
            <a:ext cx="5664669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345" y="2074730"/>
            <a:ext cx="5488794" cy="1689390"/>
          </a:xfrm>
        </p:spPr>
        <p:txBody>
          <a:bodyPr bIns="0" anchor="b">
            <a:normAutofit/>
          </a:bodyPr>
          <a:lstStyle>
            <a:lvl1pPr algn="ctr">
              <a:defRPr sz="4399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3345" y="3846851"/>
            <a:ext cx="548879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799">
                <a:solidFill>
                  <a:srgbClr val="FFFE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462" y="320040"/>
            <a:ext cx="3656648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462" y="6227064"/>
            <a:ext cx="10585995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7153" y="320040"/>
            <a:ext cx="914162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69" y="2339670"/>
            <a:ext cx="3499916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19545" y="803188"/>
            <a:ext cx="6267958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7114" y="3672162"/>
            <a:ext cx="6270389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462" y="320040"/>
            <a:ext cx="3656648" cy="320040"/>
          </a:xfrm>
        </p:spPr>
        <p:txBody>
          <a:bodyPr/>
          <a:lstStyle/>
          <a:p>
            <a:fld id="{2DD204D1-F9BD-4643-8480-6EA41EB484F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462" y="6227064"/>
            <a:ext cx="10585995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7153" y="320040"/>
            <a:ext cx="914162" cy="320040"/>
          </a:xfrm>
        </p:spPr>
        <p:txBody>
          <a:bodyPr/>
          <a:lstStyle/>
          <a:p>
            <a:fld id="{EB37DED6-D4C7-42EE-AB49-D2E39E64FD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68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70" y="2363916"/>
            <a:ext cx="3499916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3803" y="803185"/>
            <a:ext cx="6263456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3970" y="1488986"/>
            <a:ext cx="6262719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7320" y="3665887"/>
            <a:ext cx="626278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7114" y="4351687"/>
            <a:ext cx="6263956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462" y="320040"/>
            <a:ext cx="3656648" cy="320040"/>
          </a:xfrm>
        </p:spPr>
        <p:txBody>
          <a:bodyPr/>
          <a:lstStyle/>
          <a:p>
            <a:fld id="{2DD204D1-F9BD-4643-8480-6EA41EB484F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462" y="6227064"/>
            <a:ext cx="10585995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7153" y="320040"/>
            <a:ext cx="914162" cy="320040"/>
          </a:xfrm>
        </p:spPr>
        <p:txBody>
          <a:bodyPr/>
          <a:lstStyle/>
          <a:p>
            <a:fld id="{EB37DED6-D4C7-42EE-AB49-D2E39E64FD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504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401" y="2349925"/>
            <a:ext cx="3500284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24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462" y="320040"/>
            <a:ext cx="3656648" cy="320040"/>
          </a:xfrm>
        </p:spPr>
        <p:txBody>
          <a:bodyPr/>
          <a:lstStyle/>
          <a:p>
            <a:fld id="{2DD204D1-F9BD-4643-8480-6EA41EB484F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462" y="6227064"/>
            <a:ext cx="10585995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7153" y="320040"/>
            <a:ext cx="914162" cy="320040"/>
          </a:xfrm>
        </p:spPr>
        <p:txBody>
          <a:bodyPr/>
          <a:lstStyle/>
          <a:p>
            <a:fld id="{EB37DED6-D4C7-42EE-AB49-D2E39E64FD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541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400" y="2352026"/>
            <a:ext cx="3500285" cy="1223298"/>
          </a:xfrm>
        </p:spPr>
        <p:txBody>
          <a:bodyPr bIns="0" anchor="b">
            <a:noAutofit/>
          </a:bodyPr>
          <a:lstStyle>
            <a:lvl1pPr algn="ctr">
              <a:defRPr sz="3199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653" y="802809"/>
            <a:ext cx="6273401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400" y="3580186"/>
            <a:ext cx="3500285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16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4/21/2020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588" y="-59376"/>
            <a:ext cx="12512592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126" y="1698332"/>
            <a:ext cx="5939993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1546" y="0"/>
            <a:ext cx="4647279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12" y="2360255"/>
            <a:ext cx="5775142" cy="1178032"/>
          </a:xfrm>
        </p:spPr>
        <p:txBody>
          <a:bodyPr bIns="0" anchor="b">
            <a:normAutofit/>
          </a:bodyPr>
          <a:lstStyle>
            <a:lvl1pPr>
              <a:defRPr sz="3599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212" y="3545012"/>
            <a:ext cx="5775142" cy="1274198"/>
          </a:xfrm>
        </p:spPr>
        <p:txBody>
          <a:bodyPr>
            <a:normAutofit/>
          </a:bodyPr>
          <a:lstStyle>
            <a:lvl1pPr marL="0" indent="0" algn="ctr">
              <a:buNone/>
              <a:defRPr sz="1799">
                <a:solidFill>
                  <a:srgbClr val="FFFE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462" y="320040"/>
            <a:ext cx="3656648" cy="320040"/>
          </a:xfrm>
        </p:spPr>
        <p:txBody>
          <a:bodyPr/>
          <a:lstStyle/>
          <a:p>
            <a:fld id="{126BF754-515F-40B9-8D24-D54D5825B3D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463" y="6227064"/>
            <a:ext cx="5940656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6859" y="320040"/>
            <a:ext cx="914162" cy="320040"/>
          </a:xfrm>
        </p:spPr>
        <p:txBody>
          <a:bodyPr/>
          <a:lstStyle/>
          <a:p>
            <a:fld id="{2DFBB78A-01B4-41F2-96B0-677A4A2828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56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404" y="0"/>
            <a:ext cx="12580837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99936" y="1699589"/>
            <a:ext cx="3673519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401" y="2349926"/>
            <a:ext cx="3500284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8653" y="794719"/>
            <a:ext cx="6273401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495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0837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6938" y="1699589"/>
            <a:ext cx="3673519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404" y="2349925"/>
            <a:ext cx="3500283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538" y="798445"/>
            <a:ext cx="6266990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462" y="320040"/>
            <a:ext cx="3656648" cy="320040"/>
          </a:xfrm>
        </p:spPr>
        <p:txBody>
          <a:bodyPr/>
          <a:lstStyle/>
          <a:p>
            <a:fld id="{7AECB6C2-1084-4AED-A74A-DF028B0094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462" y="6227064"/>
            <a:ext cx="10585995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7153" y="320040"/>
            <a:ext cx="914162" cy="320040"/>
          </a:xfrm>
        </p:spPr>
        <p:txBody>
          <a:bodyPr/>
          <a:lstStyle/>
          <a:p>
            <a:fld id="{591C5AD9-787D-40FA-8A4D-16A055B9AF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62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47" y="770467"/>
            <a:ext cx="10779492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797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339" y="4206876"/>
            <a:ext cx="9225798" cy="1645920"/>
          </a:xfrm>
        </p:spPr>
        <p:txBody>
          <a:bodyPr>
            <a:normAutofit/>
          </a:bodyPr>
          <a:lstStyle>
            <a:lvl1pPr marL="0" indent="0" algn="l">
              <a:buNone/>
              <a:defRPr sz="3199">
                <a:solidFill>
                  <a:schemeClr val="bg1"/>
                </a:solidFill>
                <a:latin typeface="+mj-lt"/>
              </a:defRPr>
            </a:lvl1pPr>
            <a:lvl2pPr marL="457063" indent="0" algn="ctr">
              <a:buNone/>
              <a:defRPr sz="27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5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09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47" y="767419"/>
            <a:ext cx="10777969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797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338" y="4204209"/>
            <a:ext cx="9223893" cy="1645920"/>
          </a:xfrm>
        </p:spPr>
        <p:txBody>
          <a:bodyPr anchor="t"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0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480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9764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86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40467"/>
            <a:ext cx="4662226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480" y="2753084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6043" y="2038435"/>
            <a:ext cx="4662226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6043" y="2750990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32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34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410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8016" y="0"/>
            <a:ext cx="457080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9253" y="542282"/>
            <a:ext cx="3382399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999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45720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3827" y="2511813"/>
            <a:ext cx="3397635" cy="3126987"/>
          </a:xfrm>
        </p:spPr>
        <p:txBody>
          <a:bodyPr>
            <a:normAutofit/>
          </a:bodyPr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99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DFBB78A-01B4-41F2-96B0-677A4A2828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33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55" y="5418668"/>
            <a:ext cx="10777969" cy="613283"/>
          </a:xfrm>
        </p:spPr>
        <p:txBody>
          <a:bodyPr anchor="b">
            <a:normAutofit/>
          </a:bodyPr>
          <a:lstStyle>
            <a:lvl1pPr>
              <a:defRPr sz="31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88825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1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480" y="5909735"/>
            <a:ext cx="9226941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26BF754-515F-40B9-8D24-D54D5825B3D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DFBB78A-01B4-41F2-96B0-677A4A2828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809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497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1673" y="695325"/>
            <a:ext cx="262821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324" y="714376"/>
            <a:ext cx="7732286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41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4/21/2020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4/21/2020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4/21/2020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0929" y="2358392"/>
            <a:ext cx="3497756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3566" y="794719"/>
            <a:ext cx="5948487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462" y="320040"/>
            <a:ext cx="3656648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462" y="6227064"/>
            <a:ext cx="10585995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7153" y="320040"/>
            <a:ext cx="91416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126" rtl="0" eaLnBrk="1" latinLnBrk="0" hangingPunct="1">
        <a:lnSpc>
          <a:spcPct val="85000"/>
        </a:lnSpc>
        <a:spcBef>
          <a:spcPct val="0"/>
        </a:spcBef>
        <a:buNone/>
        <a:defRPr sz="3999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7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053" y="499533"/>
            <a:ext cx="10769970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11680"/>
            <a:ext cx="107509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622" y="6412447"/>
            <a:ext cx="411372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2" y="6554697"/>
            <a:ext cx="502789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1644" y="5876413"/>
            <a:ext cx="2925318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297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19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5398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68" indent="-342797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475" indent="-548475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999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713" indent="-822713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51" indent="-109695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64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39958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9952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79946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feature-selection-techniques-for-classification-and-python-tips-for-their-application-10c0ddd7918b" TargetMode="External"/><Relationship Id="rId3" Type="http://schemas.openxmlformats.org/officeDocument/2006/relationships/hyperlink" Target="https://medium.freecodecamp.org/" TargetMode="External"/><Relationship Id="rId7" Type="http://schemas.openxmlformats.org/officeDocument/2006/relationships/hyperlink" Target="https://cwiki.apache.org/confluence/display/LUCENE/PageRank" TargetMode="External"/><Relationship Id="rId2" Type="http://schemas.openxmlformats.org/officeDocument/2006/relationships/hyperlink" Target="http://jlu.myweb.cs.uwindsor.ca/538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medium.com/@zafaralibagh6/a-simple-word2vec-tutorial-61e64e38a6a1" TargetMode="External"/><Relationship Id="rId11" Type="http://schemas.openxmlformats.org/officeDocument/2006/relationships/hyperlink" Target="https://www.aminer.org/citation" TargetMode="External"/><Relationship Id="rId5" Type="http://schemas.openxmlformats.org/officeDocument/2006/relationships/hyperlink" Target="https://rare-technologies.com/" TargetMode="External"/><Relationship Id="rId10" Type="http://schemas.openxmlformats.org/officeDocument/2006/relationships/hyperlink" Target="https://towardsdatascience.com/5-powerful-scikit-learn-models-e9b12375320d" TargetMode="External"/><Relationship Id="rId4" Type="http://schemas.openxmlformats.org/officeDocument/2006/relationships/hyperlink" Target="https://introcs.cs.princeton.edu/java/16pagerank/" TargetMode="External"/><Relationship Id="rId9" Type="http://schemas.openxmlformats.org/officeDocument/2006/relationships/hyperlink" Target="https://radimrehurek.com/gensim/models/doc2vec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939799"/>
          </a:xfrm>
        </p:spPr>
        <p:txBody>
          <a:bodyPr/>
          <a:lstStyle/>
          <a:p>
            <a:r>
              <a:rPr lang="en-US" b="1"/>
              <a:t>Biblio-Finder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7413" y="2362200"/>
            <a:ext cx="4259934" cy="516606"/>
          </a:xfrm>
        </p:spPr>
        <p:txBody>
          <a:bodyPr vert="horz" lIns="121899" tIns="60949" rIns="121899" bIns="60949" rtlCol="0" anchor="t">
            <a:normAutofit fontScale="55000" lnSpcReduction="20000"/>
          </a:bodyPr>
          <a:lstStyle/>
          <a:p>
            <a:r>
              <a:rPr lang="en-US" b="1"/>
              <a:t>Search Engine for Academic Papers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1812" y="46482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Instructor:</a:t>
            </a:r>
            <a:r>
              <a:rPr lang="en-US" sz="1600"/>
              <a:t> Dr. </a:t>
            </a:r>
            <a:r>
              <a:rPr lang="en-US" sz="1600" err="1"/>
              <a:t>Jianguo</a:t>
            </a:r>
            <a:r>
              <a:rPr lang="en-US" sz="1600"/>
              <a:t> Lu</a:t>
            </a:r>
          </a:p>
          <a:p>
            <a:r>
              <a:rPr lang="en-CA" sz="1600" b="1"/>
              <a:t>Comp-8380:</a:t>
            </a:r>
            <a:r>
              <a:rPr lang="en-CA" sz="1600"/>
              <a:t> Information Retrieval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37612" y="5602307"/>
            <a:ext cx="32766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/>
              <a:t>By:</a:t>
            </a:r>
            <a:r>
              <a:rPr lang="en-US" sz="1600"/>
              <a:t> Priyanka Motwani </a:t>
            </a:r>
          </a:p>
          <a:p>
            <a:r>
              <a:rPr lang="en-US" sz="1600"/>
              <a:t>      Vinay Kiran Manjunath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7580-4B7B-47DE-A0F9-28B05FAD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39204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2800" b="1"/>
              <a:t>Indexing and Searching Results</a:t>
            </a:r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B9E8CF-91FA-4C36-B654-1045FDDC8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53" y="550696"/>
            <a:ext cx="10153665" cy="2156219"/>
          </a:xfr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B502FB-DF75-4F1D-A955-8F1ED17C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27" y="2702003"/>
            <a:ext cx="10161175" cy="408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36B4-F40C-4ED7-BC79-3252A2B3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04775"/>
          </a:xfrm>
        </p:spPr>
        <p:txBody>
          <a:bodyPr anchor="b">
            <a:normAutofit/>
          </a:bodyPr>
          <a:lstStyle/>
          <a:p>
            <a:pPr algn="ctr"/>
            <a:r>
              <a:rPr lang="en-US" b="1"/>
              <a:t>Implementing Highlighter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4467F1-4007-4FE2-9483-16231AF67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309" y="1475776"/>
            <a:ext cx="10157354" cy="4791707"/>
          </a:xfrm>
          <a:noFill/>
        </p:spPr>
      </p:pic>
    </p:spTree>
    <p:extLst>
      <p:ext uri="{BB962C8B-B14F-4D97-AF65-F5344CB8AC3E}">
        <p14:creationId xmlns:p14="http://schemas.microsoft.com/office/powerpoint/2010/main" val="77111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6DB0-D067-4FA6-AA0F-E3B758FE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493694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/>
              <a:t>Highlighting Results </a:t>
            </a:r>
            <a:endParaRPr lang="en-US" sz="280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1F500C-2DD6-4A42-9D8D-DC2D92ED8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63" y="697350"/>
            <a:ext cx="10727134" cy="547252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11AB69-20D7-4669-A724-687A9D1AE2D5}"/>
              </a:ext>
            </a:extLst>
          </p:cNvPr>
          <p:cNvSpPr txBox="1"/>
          <p:nvPr/>
        </p:nvSpPr>
        <p:spPr>
          <a:xfrm>
            <a:off x="2884905" y="6234614"/>
            <a:ext cx="78284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Search results for keyword: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1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C576-F7DD-4AE4-9CBC-882C9C3A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21741"/>
          </a:xfrm>
        </p:spPr>
        <p:txBody>
          <a:bodyPr anchor="b">
            <a:normAutofit/>
          </a:bodyPr>
          <a:lstStyle/>
          <a:p>
            <a:pPr algn="ctr"/>
            <a:r>
              <a:rPr lang="en-US" b="1"/>
              <a:t>Implementing SpellChecking</a:t>
            </a:r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73216DD-490D-4E1D-9257-9AEC5787C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403" y="979906"/>
            <a:ext cx="9946011" cy="5463004"/>
          </a:xfrm>
          <a:noFill/>
        </p:spPr>
      </p:pic>
    </p:spTree>
    <p:extLst>
      <p:ext uri="{BB962C8B-B14F-4D97-AF65-F5344CB8AC3E}">
        <p14:creationId xmlns:p14="http://schemas.microsoft.com/office/powerpoint/2010/main" val="177560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6DB0-D067-4FA6-AA0F-E3B758FE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529352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/>
              <a:t>SpellChecking Results</a:t>
            </a:r>
            <a:endParaRPr lang="en-US" sz="280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A53D1D-62EF-4270-8C47-405DF7231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437" y="703493"/>
            <a:ext cx="9940563" cy="572263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1D2DC-AE90-4D4E-917E-0CDA84584E96}"/>
              </a:ext>
            </a:extLst>
          </p:cNvPr>
          <p:cNvSpPr txBox="1"/>
          <p:nvPr/>
        </p:nvSpPr>
        <p:spPr>
          <a:xfrm>
            <a:off x="3042762" y="6448927"/>
            <a:ext cx="78284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Search results for keyword: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17CD-2958-4655-A67C-8432E9A2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69118"/>
          </a:xfrm>
        </p:spPr>
        <p:txBody>
          <a:bodyPr/>
          <a:lstStyle/>
          <a:p>
            <a:pPr algn="ctr"/>
            <a:r>
              <a:rPr lang="en-US" b="1"/>
              <a:t>Auto Complete</a:t>
            </a:r>
            <a:endParaRPr lang="en-US"/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D6B40B3-0CAA-419C-9DE4-689AF35AA7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8388" y="1255367"/>
            <a:ext cx="9988282" cy="5529664"/>
          </a:xfrm>
        </p:spPr>
      </p:pic>
    </p:spTree>
    <p:extLst>
      <p:ext uri="{BB962C8B-B14F-4D97-AF65-F5344CB8AC3E}">
        <p14:creationId xmlns:p14="http://schemas.microsoft.com/office/powerpoint/2010/main" val="33067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7EB3-CA67-4D6F-9438-8E0D127C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50262"/>
          </a:xfrm>
        </p:spPr>
        <p:txBody>
          <a:bodyPr/>
          <a:lstStyle/>
          <a:p>
            <a:pPr algn="ctr"/>
            <a:r>
              <a:rPr lang="en-US" b="1"/>
              <a:t>Auto Complete - Results</a:t>
            </a:r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AF6F464-FC21-47EA-9164-9A3079C65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05" y="1041617"/>
            <a:ext cx="10594847" cy="574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3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81E940-C055-453F-A3E2-90681D344F86}"/>
              </a:ext>
            </a:extLst>
          </p:cNvPr>
          <p:cNvSpPr txBox="1"/>
          <p:nvPr/>
        </p:nvSpPr>
        <p:spPr>
          <a:xfrm>
            <a:off x="2095167" y="111902"/>
            <a:ext cx="871773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Word2vec- Implementation using </a:t>
            </a:r>
            <a:r>
              <a:rPr lang="en-US" sz="3200" b="1" err="1"/>
              <a:t>Gensim</a:t>
            </a:r>
            <a:endParaRPr lang="en-US" err="1"/>
          </a:p>
        </p:txBody>
      </p:sp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2E91FD-9664-4743-ABF1-4E019C1A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147" y="626043"/>
            <a:ext cx="5143575" cy="3593131"/>
          </a:xfrm>
          <a:prstGeom prst="rect">
            <a:avLst/>
          </a:prstGeom>
        </p:spPr>
      </p:pic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7DF3D25-79CD-44F2-9DC2-4961BAFF0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657" y="4686052"/>
            <a:ext cx="2742725" cy="1817975"/>
          </a:xfrm>
          <a:prstGeom prst="rect">
            <a:avLst/>
          </a:prstGeom>
        </p:spPr>
      </p:pic>
      <p:pic>
        <p:nvPicPr>
          <p:cNvPr id="20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F8A60A-277D-458C-871B-9BBE98C84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780" y="4666792"/>
            <a:ext cx="2742725" cy="1824298"/>
          </a:xfrm>
          <a:prstGeom prst="rect">
            <a:avLst/>
          </a:prstGeom>
        </p:spPr>
      </p:pic>
      <p:pic>
        <p:nvPicPr>
          <p:cNvPr id="22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C764FBB-17B6-44D8-9880-3971F3244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68" y="628344"/>
            <a:ext cx="4968293" cy="34702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078074D-045C-4744-B0D8-E3F10EA31504}"/>
              </a:ext>
            </a:extLst>
          </p:cNvPr>
          <p:cNvSpPr txBox="1"/>
          <p:nvPr/>
        </p:nvSpPr>
        <p:spPr>
          <a:xfrm>
            <a:off x="1428288" y="4167338"/>
            <a:ext cx="234042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/>
              <a:t>Finding the nearest similar words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E70113-8CFD-4C08-ABD7-FBA361A80C42}"/>
              </a:ext>
            </a:extLst>
          </p:cNvPr>
          <p:cNvSpPr txBox="1"/>
          <p:nvPr/>
        </p:nvSpPr>
        <p:spPr>
          <a:xfrm>
            <a:off x="7408241" y="6586237"/>
            <a:ext cx="289663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/>
              <a:t>Finding the most similar words from dataset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2963B4-9092-4575-A70E-0DE370F7084F}"/>
              </a:ext>
            </a:extLst>
          </p:cNvPr>
          <p:cNvSpPr txBox="1"/>
          <p:nvPr/>
        </p:nvSpPr>
        <p:spPr>
          <a:xfrm>
            <a:off x="6775330" y="4293843"/>
            <a:ext cx="36638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/>
              <a:t>Putting all the points of into a matrix and plotting in 2D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59E838-D52E-4437-BF48-89A4B71308B3}"/>
              </a:ext>
            </a:extLst>
          </p:cNvPr>
          <p:cNvSpPr txBox="1"/>
          <p:nvPr/>
        </p:nvSpPr>
        <p:spPr>
          <a:xfrm>
            <a:off x="659923" y="4662989"/>
            <a:ext cx="4333046" cy="2157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ea typeface="+mn-lt"/>
                <a:cs typeface="+mn-lt"/>
              </a:rPr>
              <a:t>num_features</a:t>
            </a:r>
            <a:r>
              <a:rPr lang="en-US" sz="1200" b="1">
                <a:ea typeface="+mn-lt"/>
                <a:cs typeface="+mn-lt"/>
              </a:rPr>
              <a:t> = 300</a:t>
            </a:r>
            <a:endParaRPr lang="en-US" sz="1200" b="1"/>
          </a:p>
          <a:p>
            <a:endParaRPr lang="en-US" sz="1200" b="1"/>
          </a:p>
          <a:p>
            <a:r>
              <a:rPr lang="en-US" sz="1200" b="1" err="1">
                <a:ea typeface="+mn-lt"/>
                <a:cs typeface="+mn-lt"/>
              </a:rPr>
              <a:t>min_word_count</a:t>
            </a:r>
            <a:r>
              <a:rPr lang="en-US" sz="1200" b="1">
                <a:ea typeface="+mn-lt"/>
                <a:cs typeface="+mn-lt"/>
              </a:rPr>
              <a:t> = 3</a:t>
            </a:r>
            <a:endParaRPr lang="en-US" sz="1200" b="1"/>
          </a:p>
          <a:p>
            <a:endParaRPr lang="en-US" sz="1200" b="1"/>
          </a:p>
          <a:p>
            <a:r>
              <a:rPr lang="en-US" sz="1200" b="1" err="1">
                <a:ea typeface="+mn-lt"/>
                <a:cs typeface="+mn-lt"/>
              </a:rPr>
              <a:t>num_workers</a:t>
            </a:r>
            <a:r>
              <a:rPr lang="en-US" sz="1200" b="1">
                <a:ea typeface="+mn-lt"/>
                <a:cs typeface="+mn-lt"/>
              </a:rPr>
              <a:t> = multiprocessing.cpu_count()</a:t>
            </a:r>
            <a:endParaRPr lang="en-US" sz="1200" b="1"/>
          </a:p>
          <a:p>
            <a:endParaRPr lang="en-US" sz="1200" b="1"/>
          </a:p>
          <a:p>
            <a:r>
              <a:rPr lang="en-US" sz="1200" b="1" err="1">
                <a:ea typeface="+mn-lt"/>
                <a:cs typeface="+mn-lt"/>
              </a:rPr>
              <a:t>context_size</a:t>
            </a:r>
            <a:r>
              <a:rPr lang="en-US" sz="1200" b="1">
                <a:ea typeface="+mn-lt"/>
                <a:cs typeface="+mn-lt"/>
              </a:rPr>
              <a:t> = 7</a:t>
            </a:r>
            <a:endParaRPr lang="en-US" sz="1200" b="1"/>
          </a:p>
          <a:p>
            <a:endParaRPr lang="en-US" sz="1200" b="1"/>
          </a:p>
          <a:p>
            <a:r>
              <a:rPr lang="en-US" sz="1200" b="1" err="1">
                <a:ea typeface="+mn-lt"/>
                <a:cs typeface="+mn-lt"/>
              </a:rPr>
              <a:t>downsampling</a:t>
            </a:r>
            <a:r>
              <a:rPr lang="en-US" sz="1200" b="1">
                <a:ea typeface="+mn-lt"/>
                <a:cs typeface="+mn-lt"/>
              </a:rPr>
              <a:t> = 1e-3</a:t>
            </a:r>
            <a:endParaRPr lang="en-US" sz="1200" b="1"/>
          </a:p>
          <a:p>
            <a:endParaRPr lang="en-US" sz="1200" b="1"/>
          </a:p>
          <a:p>
            <a:r>
              <a:rPr lang="en-US" sz="1200" b="1">
                <a:ea typeface="+mn-lt"/>
                <a:cs typeface="+mn-lt"/>
              </a:rPr>
              <a:t>seed = 1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193106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2000"/>
          </a:xfrm>
        </p:spPr>
        <p:txBody>
          <a:bodyPr/>
          <a:lstStyle/>
          <a:p>
            <a:pPr algn="ctr"/>
            <a:r>
              <a:rPr lang="en-US" b="1"/>
              <a:t>Word2vec - Results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93FB48-3860-46AA-9A18-45FA1BEF3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80" y="1009079"/>
            <a:ext cx="9841305" cy="5219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97C023-B960-486A-B3A9-2ED78A654B4C}"/>
              </a:ext>
            </a:extLst>
          </p:cNvPr>
          <p:cNvSpPr txBox="1"/>
          <p:nvPr/>
        </p:nvSpPr>
        <p:spPr>
          <a:xfrm>
            <a:off x="2997660" y="6392528"/>
            <a:ext cx="78284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Search results for keyword: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6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822F-CD66-4A22-A708-E5920627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140" y="2403391"/>
            <a:ext cx="6557554" cy="1930400"/>
          </a:xfrm>
        </p:spPr>
        <p:txBody>
          <a:bodyPr anchor="t">
            <a:normAutofit/>
          </a:bodyPr>
          <a:lstStyle/>
          <a:p>
            <a:pPr algn="ctr"/>
            <a:r>
              <a:rPr lang="en-US" sz="4600" b="1">
                <a:solidFill>
                  <a:schemeClr val="bg1"/>
                </a:solidFill>
              </a:rPr>
              <a:t>Features of the </a:t>
            </a:r>
            <a:br>
              <a:rPr lang="en-US" sz="4600" b="1">
                <a:solidFill>
                  <a:schemeClr val="bg1"/>
                </a:solidFill>
              </a:rPr>
            </a:br>
            <a:r>
              <a:rPr lang="en-US" sz="4600" b="1">
                <a:solidFill>
                  <a:schemeClr val="bg1"/>
                </a:solidFill>
              </a:rPr>
              <a:t>Final Phase</a:t>
            </a:r>
          </a:p>
        </p:txBody>
      </p:sp>
    </p:spTree>
    <p:extLst>
      <p:ext uri="{BB962C8B-B14F-4D97-AF65-F5344CB8AC3E}">
        <p14:creationId xmlns:p14="http://schemas.microsoft.com/office/powerpoint/2010/main" val="12890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7965" indent="-227965"/>
            <a:r>
              <a:rPr lang="en-US" sz="1750"/>
              <a:t>Introduction </a:t>
            </a:r>
            <a:endParaRPr lang="en-US"/>
          </a:p>
          <a:p>
            <a:pPr marL="227965" indent="-227965"/>
            <a:r>
              <a:rPr lang="en-US" sz="1750"/>
              <a:t>Basic Search Engine </a:t>
            </a:r>
          </a:p>
          <a:p>
            <a:pPr marL="227965" indent="-227965"/>
            <a:r>
              <a:rPr lang="en-US" sz="1750"/>
              <a:t>Implemented Features of Phase I and II</a:t>
            </a:r>
            <a:endParaRPr lang="en-US"/>
          </a:p>
          <a:p>
            <a:pPr marL="227965" indent="-227965"/>
            <a:r>
              <a:rPr lang="en-US" sz="1750"/>
              <a:t>Page Ranking</a:t>
            </a:r>
            <a:endParaRPr lang="en-US"/>
          </a:p>
          <a:p>
            <a:pPr marL="227965" indent="-227965"/>
            <a:r>
              <a:rPr lang="en-US" sz="1750"/>
              <a:t>Doc2vec</a:t>
            </a:r>
          </a:p>
          <a:p>
            <a:pPr marL="227965" indent="-227965"/>
            <a:r>
              <a:rPr lang="en-US" sz="1750">
                <a:ea typeface="+mn-lt"/>
                <a:cs typeface="+mn-lt"/>
              </a:rPr>
              <a:t>TF-IDF</a:t>
            </a:r>
          </a:p>
          <a:p>
            <a:pPr marL="227965" indent="-227965"/>
            <a:r>
              <a:rPr lang="en-US" sz="1750"/>
              <a:t>Classification</a:t>
            </a:r>
          </a:p>
          <a:p>
            <a:pPr marL="227965" indent="-227965"/>
            <a:r>
              <a:rPr lang="en-US" sz="1750"/>
              <a:t>Clustering</a:t>
            </a:r>
          </a:p>
          <a:p>
            <a:pPr marL="227965" indent="-227965"/>
            <a:r>
              <a:rPr lang="en-US" sz="1750"/>
              <a:t>Conclusion</a:t>
            </a:r>
            <a:endParaRPr lang="en-US"/>
          </a:p>
          <a:p>
            <a:pPr marL="227965" indent="-227965"/>
            <a:r>
              <a:rPr lang="en-US" sz="1750"/>
              <a:t>References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7580-4B7B-47DE-A0F9-28B05FAD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41460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2800" b="1"/>
              <a:t>Implementing PageRank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35AF5F-DF2A-43A4-8AF4-E15B65E71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829" y="517441"/>
            <a:ext cx="10157354" cy="532765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Wingdings" pitchFamily="34" charset="0"/>
              <a:buChar char="Ø"/>
            </a:pPr>
            <a:r>
              <a:rPr lang="en-US" sz="1800"/>
              <a:t>Dataset used: Aminer Citation Network Dataset V1</a:t>
            </a:r>
            <a:endParaRPr lang="en-US"/>
          </a:p>
          <a:p>
            <a:pPr marL="342900" indent="-342900" algn="just">
              <a:lnSpc>
                <a:spcPct val="100000"/>
              </a:lnSpc>
              <a:buFont typeface="Wingdings" pitchFamily="34" charset="0"/>
              <a:buChar char="Ø"/>
            </a:pPr>
            <a:r>
              <a:rPr lang="en-US" sz="1800"/>
              <a:t>Implementation is done using Networkx Python package</a:t>
            </a:r>
          </a:p>
          <a:p>
            <a:pPr marL="0" indent="0" algn="ctr">
              <a:buNone/>
            </a:pP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C84400-3F8A-4805-AAC6-A13E382A4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24" y="1439784"/>
            <a:ext cx="5415817" cy="2460001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B0809C-C553-4F87-84A8-17BC8FD6D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46" y="4045809"/>
            <a:ext cx="4783070" cy="2657846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E3E2B4-DCD2-4C7E-B55E-225062589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698" y="1492443"/>
            <a:ext cx="5132611" cy="2451887"/>
          </a:xfrm>
          <a:prstGeom prst="rect">
            <a:avLst/>
          </a:prstGeom>
        </p:spPr>
      </p:pic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7C7D26-CE7C-4902-BAF1-F73A90B5C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698" y="4120694"/>
            <a:ext cx="5110060" cy="25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7580-4B7B-47DE-A0F9-28B05FAD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696591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/>
              <a:t>Page Ranking Results</a:t>
            </a:r>
            <a:endParaRPr lang="en-US" sz="4000"/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915DCDE-5B67-49B6-8129-F5AC659ED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037" y="776873"/>
            <a:ext cx="10270511" cy="564347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AC81F5-9DFE-4AC9-9105-C1725EA71621}"/>
              </a:ext>
            </a:extLst>
          </p:cNvPr>
          <p:cNvSpPr txBox="1"/>
          <p:nvPr/>
        </p:nvSpPr>
        <p:spPr>
          <a:xfrm>
            <a:off x="1531843" y="6392528"/>
            <a:ext cx="88770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Page Rank results with Correlation Coefficient value 3e-5</a:t>
            </a:r>
          </a:p>
        </p:txBody>
      </p:sp>
    </p:spTree>
    <p:extLst>
      <p:ext uri="{BB962C8B-B14F-4D97-AF65-F5344CB8AC3E}">
        <p14:creationId xmlns:p14="http://schemas.microsoft.com/office/powerpoint/2010/main" val="64669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7580-4B7B-47DE-A0F9-28B05FAD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696591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/>
              <a:t>Page Ranking Results</a:t>
            </a:r>
            <a:endParaRPr lang="en-US" sz="4000"/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C1D1E93-C785-4656-8918-9A1B87AB6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332" y="776872"/>
            <a:ext cx="10001164" cy="55419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B790A-59EE-4FE4-8E6E-256B10C2C4E2}"/>
              </a:ext>
            </a:extLst>
          </p:cNvPr>
          <p:cNvSpPr txBox="1"/>
          <p:nvPr/>
        </p:nvSpPr>
        <p:spPr>
          <a:xfrm>
            <a:off x="1531843" y="6392528"/>
            <a:ext cx="88770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Page Rank results with Correlation Coefficient value 3e-6</a:t>
            </a:r>
          </a:p>
        </p:txBody>
      </p:sp>
    </p:spTree>
    <p:extLst>
      <p:ext uri="{BB962C8B-B14F-4D97-AF65-F5344CB8AC3E}">
        <p14:creationId xmlns:p14="http://schemas.microsoft.com/office/powerpoint/2010/main" val="175733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7580-4B7B-47DE-A0F9-28B05FAD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66275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b="1"/>
              <a:t>Implementing Doc2vec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35AF5F-DF2A-43A4-8AF4-E15B65E71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99" y="878389"/>
            <a:ext cx="11510414" cy="5722435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Wingdings,Sans-Serif" pitchFamily="34" charset="0"/>
              <a:buChar char="Ø"/>
            </a:pPr>
            <a:r>
              <a:rPr lang="en-US">
                <a:ea typeface="+mn-lt"/>
                <a:cs typeface="+mn-lt"/>
              </a:rPr>
              <a:t>Dataset used:  ICSE, SIGMOD, VLDB, DBLP_TITLE</a:t>
            </a:r>
          </a:p>
          <a:p>
            <a:pPr marL="342900" indent="-342900" algn="just">
              <a:lnSpc>
                <a:spcPct val="100000"/>
              </a:lnSpc>
              <a:buFont typeface="Wingdings,Sans-Serif" pitchFamily="34" charset="0"/>
              <a:buChar char="Ø"/>
            </a:pPr>
            <a:r>
              <a:rPr lang="en-US">
                <a:ea typeface="+mn-lt"/>
                <a:cs typeface="+mn-lt"/>
              </a:rPr>
              <a:t>Implementation is done using </a:t>
            </a:r>
            <a:r>
              <a:rPr lang="en-US" err="1">
                <a:ea typeface="+mn-lt"/>
                <a:cs typeface="+mn-lt"/>
              </a:rPr>
              <a:t>Gensim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0EA889-4EB0-4F8D-8CB4-9132FBA02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85" y="2402036"/>
            <a:ext cx="4892474" cy="4196598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F859C6-DE67-4E80-B87B-70B1AF86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944" y="2539813"/>
            <a:ext cx="6348408" cy="316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6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7580-4B7B-47DE-A0F9-28B05FAD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493695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/>
              <a:t>Doc2vec Results</a:t>
            </a:r>
            <a:endParaRPr lang="en-US" sz="28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34F728-B6B2-41AD-876B-DAB7AF1E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574583"/>
            <a:ext cx="10157354" cy="5597617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Hyperparameters: </a:t>
            </a:r>
            <a:r>
              <a:rPr lang="en-US" sz="2000"/>
              <a:t>alpha=0.025,min_count=5, window=20, </a:t>
            </a:r>
            <a:r>
              <a:rPr lang="en-US" sz="2000" err="1"/>
              <a:t>vector_size</a:t>
            </a:r>
            <a:r>
              <a:rPr lang="en-US" sz="2000"/>
              <a:t>=20, sample=1e-5, dm=0, negative=5, workers=4, </a:t>
            </a:r>
            <a:r>
              <a:rPr lang="en-US" sz="2000" err="1"/>
              <a:t>dbow_words</a:t>
            </a:r>
            <a:r>
              <a:rPr lang="en-US" sz="2000"/>
              <a:t>=0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A2B3F3-180F-4D34-A258-FB00D61D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68" y="1346677"/>
            <a:ext cx="6203785" cy="1344742"/>
          </a:xfrm>
          <a:prstGeom prst="rect">
            <a:avLst/>
          </a:prstGeom>
        </p:spPr>
      </p:pic>
      <p:pic>
        <p:nvPicPr>
          <p:cNvPr id="16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846116-C803-4CF0-94CB-CD36EC61E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68" y="2987900"/>
            <a:ext cx="6203785" cy="3792337"/>
          </a:xfrm>
          <a:prstGeom prst="rect">
            <a:avLst/>
          </a:prstGeom>
        </p:spPr>
      </p:pic>
      <p:pic>
        <p:nvPicPr>
          <p:cNvPr id="9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DD91EB-4437-4144-867D-57E322BDE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394" y="1586444"/>
            <a:ext cx="4538603" cy="384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FD9C-7150-4EA1-8525-F133633B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6187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Doc2vec Results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122B5-5D61-4FF4-A5B6-D47144175296}"/>
              </a:ext>
            </a:extLst>
          </p:cNvPr>
          <p:cNvSpPr txBox="1"/>
          <p:nvPr/>
        </p:nvSpPr>
        <p:spPr>
          <a:xfrm>
            <a:off x="430720" y="5248534"/>
            <a:ext cx="712937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Doc2Vec showing the most similar titles of the documents</a:t>
            </a:r>
          </a:p>
        </p:txBody>
      </p:sp>
      <p:pic>
        <p:nvPicPr>
          <p:cNvPr id="7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933A029-0D6D-49E6-A143-6CF45B632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347" y="812913"/>
            <a:ext cx="7131829" cy="4285521"/>
          </a:xfrm>
        </p:spPr>
      </p:pic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D9D3CF-3A7F-4415-AAB0-9BFF558AF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932" y="813706"/>
            <a:ext cx="4354601" cy="2918266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9F236E2-044C-4085-A7DE-CA0DA1AFE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209" y="3962630"/>
            <a:ext cx="4275672" cy="28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3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7580-4B7B-47DE-A0F9-28B05FAD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33462"/>
          </a:xfrm>
        </p:spPr>
        <p:txBody>
          <a:bodyPr anchor="b">
            <a:normAutofit/>
          </a:bodyPr>
          <a:lstStyle/>
          <a:p>
            <a:pPr algn="ctr"/>
            <a:r>
              <a:rPr lang="en-US" b="1"/>
              <a:t>Implementing TF-IDF </a:t>
            </a:r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CEDD20D-0A3A-48CA-B7EE-67A2491A6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905" y="1254247"/>
            <a:ext cx="10017151" cy="4867453"/>
          </a:xfrm>
        </p:spPr>
      </p:pic>
    </p:spTree>
    <p:extLst>
      <p:ext uri="{BB962C8B-B14F-4D97-AF65-F5344CB8AC3E}">
        <p14:creationId xmlns:p14="http://schemas.microsoft.com/office/powerpoint/2010/main" val="55458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7580-4B7B-47DE-A0F9-28B05FAD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66275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b="1"/>
              <a:t>Feature Selection using Chi2 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35AF5F-DF2A-43A4-8AF4-E15B65E71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32" y="912228"/>
            <a:ext cx="11352557" cy="588035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>
                <a:ea typeface="+mn-lt"/>
                <a:cs typeface="+mn-lt"/>
              </a:rPr>
              <a:t>Data Source: </a:t>
            </a:r>
            <a:r>
              <a:rPr lang="en-US"/>
              <a:t>ICSE and VLDB 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AA3EDF3-D8FA-4875-A9F2-13965CFCF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77" y="1313642"/>
            <a:ext cx="6375299" cy="2954529"/>
          </a:xfrm>
          <a:prstGeom prst="rect">
            <a:avLst/>
          </a:prstGeom>
        </p:spPr>
      </p:pic>
      <p:pic>
        <p:nvPicPr>
          <p:cNvPr id="4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CB73E81-4E96-424D-8CAD-203728B99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34" y="3179750"/>
            <a:ext cx="6237610" cy="3419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E35C1F-294E-41C7-9BFF-1D109AF6C35A}"/>
              </a:ext>
            </a:extLst>
          </p:cNvPr>
          <p:cNvSpPr txBox="1"/>
          <p:nvPr/>
        </p:nvSpPr>
        <p:spPr>
          <a:xfrm>
            <a:off x="6898985" y="2715378"/>
            <a:ext cx="50208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Data</a:t>
            </a:r>
            <a:r>
              <a:rPr lang="en-US">
                <a:ea typeface="+mn-lt"/>
                <a:cs typeface="+mn-lt"/>
              </a:rPr>
              <a:t> Source: </a:t>
            </a:r>
            <a:r>
              <a:rPr lang="en-US" err="1"/>
              <a:t>Sigmod</a:t>
            </a:r>
            <a:r>
              <a:rPr lang="en-US"/>
              <a:t> and VLDB</a:t>
            </a:r>
          </a:p>
        </p:txBody>
      </p:sp>
    </p:spTree>
    <p:extLst>
      <p:ext uri="{BB962C8B-B14F-4D97-AF65-F5344CB8AC3E}">
        <p14:creationId xmlns:p14="http://schemas.microsoft.com/office/powerpoint/2010/main" val="55775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7580-4B7B-47DE-A0F9-28B05FAD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41460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2800" b="1"/>
              <a:t>Feature Selection Results</a:t>
            </a:r>
            <a:endParaRPr lang="en-US" sz="2800"/>
          </a:p>
        </p:txBody>
      </p:sp>
      <p:pic>
        <p:nvPicPr>
          <p:cNvPr id="3" name="Picture 3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52EEB7E3-E90F-438E-BED9-F49A55FB0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656" y="706743"/>
            <a:ext cx="5487776" cy="5597485"/>
          </a:xfrm>
        </p:spPr>
      </p:pic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BAB606C-FD96-4410-ACD1-4A0F619C9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719" y="713246"/>
            <a:ext cx="5493352" cy="55950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54BA1-7664-4469-A72B-A09303ACF6A3}"/>
              </a:ext>
            </a:extLst>
          </p:cNvPr>
          <p:cNvSpPr txBox="1"/>
          <p:nvPr/>
        </p:nvSpPr>
        <p:spPr>
          <a:xfrm>
            <a:off x="1114649" y="6392528"/>
            <a:ext cx="41977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Results for ICSE and VLDB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410BB-E592-435F-884C-9EA29EF54455}"/>
              </a:ext>
            </a:extLst>
          </p:cNvPr>
          <p:cNvSpPr txBox="1"/>
          <p:nvPr/>
        </p:nvSpPr>
        <p:spPr>
          <a:xfrm>
            <a:off x="6752861" y="6392527"/>
            <a:ext cx="4479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Results for </a:t>
            </a:r>
            <a:r>
              <a:rPr lang="en-US" err="1"/>
              <a:t>Sigmod</a:t>
            </a:r>
            <a:r>
              <a:rPr lang="en-US"/>
              <a:t> and VLDB</a:t>
            </a:r>
          </a:p>
        </p:txBody>
      </p:sp>
    </p:spTree>
    <p:extLst>
      <p:ext uri="{BB962C8B-B14F-4D97-AF65-F5344CB8AC3E}">
        <p14:creationId xmlns:p14="http://schemas.microsoft.com/office/powerpoint/2010/main" val="73671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7580-4B7B-47DE-A0F9-28B05FAD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3346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b="1"/>
              <a:t>Implementing Classification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34F728-B6B2-41AD-876B-DAB7AF1E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363412"/>
            <a:ext cx="10157354" cy="4808788"/>
          </a:xfrm>
        </p:spPr>
        <p:txBody>
          <a:bodyPr vert="horz" lIns="121899" tIns="60949" rIns="121899" bIns="60949" rtlCol="0" anchor="ctr">
            <a:normAutofit/>
          </a:bodyPr>
          <a:lstStyle/>
          <a:p>
            <a:pPr marL="0" indent="0" algn="ctr">
              <a:buNone/>
            </a:pPr>
            <a:r>
              <a:rPr lang="en-US"/>
              <a:t>Data Source: </a:t>
            </a:r>
            <a:r>
              <a:rPr lang="en-US">
                <a:ea typeface="+mn-lt"/>
                <a:cs typeface="+mn-lt"/>
              </a:rPr>
              <a:t>ICSE VLDB SIGMOD </a:t>
            </a:r>
            <a:endParaRPr lang="en-US"/>
          </a:p>
          <a:p>
            <a:pPr marL="304165" indent="-304165" algn="ctr"/>
            <a:r>
              <a:rPr lang="en-US"/>
              <a:t>Naïve Bayes </a:t>
            </a:r>
          </a:p>
          <a:p>
            <a:pPr marL="304165" indent="-304165" algn="ctr"/>
            <a:r>
              <a:rPr lang="en-US"/>
              <a:t>Logistic Regression</a:t>
            </a:r>
          </a:p>
          <a:p>
            <a:pPr marL="304165" indent="-304165" algn="ctr"/>
            <a:r>
              <a:rPr lang="en-US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78071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5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37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3674" y="-15796"/>
            <a:ext cx="790985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" name="Freeform: Shape 39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8122" y="-6726"/>
            <a:ext cx="5930114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2113" y="-3116"/>
            <a:ext cx="6765211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1325" y="0"/>
            <a:ext cx="5237500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1D3B6-0E6B-4D9D-8B70-87BE3ABF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877" y="1124998"/>
            <a:ext cx="3455222" cy="4589717"/>
          </a:xfrm>
        </p:spPr>
        <p:txBody>
          <a:bodyPr>
            <a:normAutofit/>
          </a:bodyPr>
          <a:lstStyle/>
          <a:p>
            <a:pPr algn="l"/>
            <a:r>
              <a:rPr lang="en-US" sz="3700" b="1"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27EA-F2B7-464E-833B-7700D0FF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369" y="794042"/>
            <a:ext cx="5093085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/>
              <a:t>Project Summary</a:t>
            </a:r>
            <a:endParaRPr lang="en-US"/>
          </a:p>
          <a:p>
            <a:pPr marL="685165" lvl="1" indent="-227965" algn="just">
              <a:buFont typeface="Courier New" panose="05000000000000000000" pitchFamily="2" charset="2"/>
              <a:buChar char="o"/>
            </a:pPr>
            <a:r>
              <a:rPr lang="en-US"/>
              <a:t>Built a Search Engine that focuses on academic conference papers search</a:t>
            </a:r>
          </a:p>
          <a:p>
            <a:pPr marL="685165" lvl="1" indent="-227965" algn="just">
              <a:buFont typeface="Courier New" panose="05000000000000000000" pitchFamily="2" charset="2"/>
              <a:buChar char="o"/>
            </a:pPr>
            <a:r>
              <a:rPr lang="en-US"/>
              <a:t>Basic Functionalities: Query Processing, Indexing and Searching</a:t>
            </a:r>
          </a:p>
          <a:p>
            <a:pPr marL="685165" lvl="1" indent="-227965" algn="just">
              <a:buFont typeface="Courier New" panose="05000000000000000000" pitchFamily="2" charset="2"/>
              <a:buChar char="o"/>
            </a:pPr>
            <a:r>
              <a:rPr lang="en-US"/>
              <a:t>Improvements: Fast searching, searching different attributes, </a:t>
            </a:r>
          </a:p>
          <a:p>
            <a:pPr marL="685165" lvl="1" indent="-227965" algn="just">
              <a:buFont typeface="Courier New" panose="05000000000000000000" pitchFamily="2" charset="2"/>
              <a:buChar char="o"/>
            </a:pPr>
            <a:r>
              <a:rPr lang="en-US"/>
              <a:t>Implemented Features of Phase I and II: Highlighting, Spellchecking, Word2vec, Autosuggestion. </a:t>
            </a:r>
          </a:p>
          <a:p>
            <a:pPr marL="685165" lvl="1" indent="-227965" algn="just">
              <a:buFont typeface="Courier New" panose="05000000000000000000" pitchFamily="2" charset="2"/>
              <a:buChar char="o"/>
            </a:pPr>
            <a:r>
              <a:rPr lang="en-US"/>
              <a:t>Added features: </a:t>
            </a:r>
            <a:r>
              <a:rPr lang="en-US">
                <a:ea typeface="+mn-lt"/>
                <a:cs typeface="+mn-lt"/>
              </a:rPr>
              <a:t>Pagerank</a:t>
            </a:r>
            <a:r>
              <a:rPr lang="en-US"/>
              <a:t>, TF-IDF, DOC2vec, Feature Selection,  Clustering, Classification</a:t>
            </a:r>
          </a:p>
          <a:p>
            <a:pPr marL="457200" lvl="1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6833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7580-4B7B-47DE-A0F9-28B05FAD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33462"/>
          </a:xfrm>
        </p:spPr>
        <p:txBody>
          <a:bodyPr anchor="b">
            <a:normAutofit/>
          </a:bodyPr>
          <a:lstStyle/>
          <a:p>
            <a:pPr algn="ctr"/>
            <a:r>
              <a:rPr lang="en-US" b="1"/>
              <a:t>Classification - </a:t>
            </a:r>
            <a:r>
              <a:rPr lang="en-US" b="1">
                <a:ea typeface="+mj-lt"/>
                <a:cs typeface="+mj-lt"/>
              </a:rPr>
              <a:t>Naïve Bayes</a:t>
            </a:r>
            <a:endParaRPr lang="en-US" b="1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EF5681-7A8B-463C-8A4A-61581A980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825" y="4256740"/>
            <a:ext cx="6490763" cy="2425961"/>
          </a:xfr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7BACC9-51B8-469F-A884-E8C18D67D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71" y="1066736"/>
            <a:ext cx="5430469" cy="308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5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7580-4B7B-47DE-A0F9-28B05FAD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608374" cy="922183"/>
          </a:xfrm>
        </p:spPr>
        <p:txBody>
          <a:bodyPr anchor="b">
            <a:normAutofit/>
          </a:bodyPr>
          <a:lstStyle/>
          <a:p>
            <a:pPr algn="ctr"/>
            <a:r>
              <a:rPr lang="en-US" b="1"/>
              <a:t>Classification – Logistic Regression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2C2957-B867-4636-9DE9-C277544F3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653" y="3884766"/>
            <a:ext cx="6914904" cy="2810790"/>
          </a:xfr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B58CD4-9825-4DC1-8740-CDE8CADCC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85" y="1067441"/>
            <a:ext cx="5759890" cy="276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9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7580-4B7B-47DE-A0F9-28B05FAD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608374" cy="922183"/>
          </a:xfrm>
        </p:spPr>
        <p:txBody>
          <a:bodyPr anchor="b">
            <a:normAutofit/>
          </a:bodyPr>
          <a:lstStyle/>
          <a:p>
            <a:pPr algn="ctr"/>
            <a:r>
              <a:rPr lang="en-US" b="1"/>
              <a:t>Classification – SVM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F260EA-7174-4D69-9999-4DD75ADEF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573" y="4440394"/>
            <a:ext cx="6568265" cy="2181146"/>
          </a:xfr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B5C1AF-BD30-4659-9437-0C55368D8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12" y="999375"/>
            <a:ext cx="6294021" cy="3316461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6EBCBD-B24C-4DA0-A4DA-5C3482264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116" y="1002991"/>
            <a:ext cx="4312097" cy="32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7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7580-4B7B-47DE-A0F9-28B05FAD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48227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2800" b="1"/>
              <a:t>Implementing K-Means Clustering</a:t>
            </a: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556CC-232B-41F6-9467-3689F454E040}"/>
              </a:ext>
            </a:extLst>
          </p:cNvPr>
          <p:cNvSpPr txBox="1"/>
          <p:nvPr/>
        </p:nvSpPr>
        <p:spPr>
          <a:xfrm>
            <a:off x="1013170" y="617371"/>
            <a:ext cx="1048947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en-US" sz="2000" err="1"/>
              <a:t>Kmeans</a:t>
            </a:r>
            <a:r>
              <a:rPr lang="en-US" sz="2000"/>
              <a:t> Parameters: </a:t>
            </a:r>
            <a:r>
              <a:rPr lang="en-US" sz="2000" err="1">
                <a:ea typeface="+mn-lt"/>
                <a:cs typeface="+mn-lt"/>
              </a:rPr>
              <a:t>num_clusters</a:t>
            </a:r>
            <a:r>
              <a:rPr lang="en-US" sz="2000">
                <a:ea typeface="+mn-lt"/>
                <a:cs typeface="+mn-lt"/>
              </a:rPr>
              <a:t> = 3, </a:t>
            </a:r>
            <a:r>
              <a:rPr lang="en-US" sz="2000" err="1">
                <a:ea typeface="+mn-lt"/>
                <a:cs typeface="+mn-lt"/>
              </a:rPr>
              <a:t>num_seeds</a:t>
            </a:r>
            <a:r>
              <a:rPr lang="en-US" sz="2000">
                <a:ea typeface="+mn-lt"/>
                <a:cs typeface="+mn-lt"/>
              </a:rPr>
              <a:t> = 10, </a:t>
            </a:r>
            <a:r>
              <a:rPr lang="en-US" sz="2000" err="1">
                <a:ea typeface="+mn-lt"/>
                <a:cs typeface="+mn-lt"/>
              </a:rPr>
              <a:t>max_iterations</a:t>
            </a:r>
            <a:r>
              <a:rPr lang="en-US" sz="2000">
                <a:ea typeface="+mn-lt"/>
                <a:cs typeface="+mn-lt"/>
              </a:rPr>
              <a:t> = 300, </a:t>
            </a:r>
            <a:r>
              <a:rPr lang="en-US" sz="2000" err="1">
                <a:ea typeface="+mn-lt"/>
                <a:cs typeface="+mn-lt"/>
              </a:rPr>
              <a:t>pca_num_components</a:t>
            </a:r>
            <a:r>
              <a:rPr lang="en-US" sz="2000">
                <a:ea typeface="+mn-lt"/>
                <a:cs typeface="+mn-lt"/>
              </a:rPr>
              <a:t> = 2</a:t>
            </a:r>
            <a:endParaRPr lang="en-US"/>
          </a:p>
          <a:p>
            <a:pPr marL="342900" indent="-342900">
              <a:buFont typeface="Wingdings"/>
              <a:buChar char="ü"/>
            </a:pPr>
            <a:endParaRPr lang="en-US" sz="2000"/>
          </a:p>
          <a:p>
            <a:pPr marL="342900" indent="-342900">
              <a:buFont typeface="Wingdings"/>
              <a:buChar char="ü"/>
            </a:pPr>
            <a:r>
              <a:rPr lang="en-US" sz="2000"/>
              <a:t>We have used PCA for dimensionality reduction</a:t>
            </a:r>
          </a:p>
        </p:txBody>
      </p:sp>
      <p:pic>
        <p:nvPicPr>
          <p:cNvPr id="5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E52FA02-3F67-4EA6-9D68-35A670CE4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29" y="2007844"/>
            <a:ext cx="9056275" cy="466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0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7580-4B7B-47DE-A0F9-28B05FAD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30430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/>
              <a:t>K Means Clustering Results</a:t>
            </a:r>
            <a:endParaRPr lang="en-US" sz="3600"/>
          </a:p>
        </p:txBody>
      </p:sp>
      <p:pic>
        <p:nvPicPr>
          <p:cNvPr id="3" name="Picture 3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885206B5-D3FC-4E1A-9681-D183BE412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985" y="1973347"/>
            <a:ext cx="7662836" cy="463792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67652C-298F-4BEB-973D-03B3AF83C0B9}"/>
              </a:ext>
            </a:extLst>
          </p:cNvPr>
          <p:cNvSpPr txBox="1"/>
          <p:nvPr/>
        </p:nvSpPr>
        <p:spPr>
          <a:xfrm>
            <a:off x="922966" y="967038"/>
            <a:ext cx="107939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/>
              <a:buChar char="Ø"/>
            </a:pPr>
            <a:r>
              <a:rPr lang="en-US">
                <a:cs typeface="Arial"/>
              </a:rPr>
              <a:t>Dataset used:  ICSE, SIGMOD, VLDB</a:t>
            </a:r>
            <a:endParaRPr lang="en-US"/>
          </a:p>
          <a:p>
            <a:pPr marL="342900" indent="-342900" algn="just">
              <a:buFont typeface="Wingdings"/>
              <a:buChar char="Ø"/>
            </a:pPr>
            <a:r>
              <a:rPr lang="en-US">
                <a:cs typeface="Arial"/>
              </a:rPr>
              <a:t>Implementation is done using </a:t>
            </a:r>
            <a:r>
              <a:rPr lang="en-US" err="1">
                <a:cs typeface="Arial"/>
              </a:rPr>
              <a:t>sklearn</a:t>
            </a:r>
            <a:r>
              <a:rPr lang="en-US">
                <a:cs typeface="Arial"/>
              </a:rPr>
              <a:t> library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20224"/>
          </a:xfrm>
        </p:spPr>
        <p:txBody>
          <a:bodyPr/>
          <a:lstStyle/>
          <a:p>
            <a:pPr algn="ctr"/>
            <a:r>
              <a:rPr lang="en-US" b="1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94235" y="802212"/>
            <a:ext cx="10599647" cy="5590058"/>
          </a:xfrm>
        </p:spPr>
        <p:txBody>
          <a:bodyPr vert="horz" lIns="121899" tIns="60949" rIns="121899" bIns="60949" rtlCol="0" anchor="t">
            <a:noAutofit/>
          </a:bodyPr>
          <a:lstStyle/>
          <a:p>
            <a:pPr marL="304165" indent="-304165" algn="just"/>
            <a:r>
              <a:rPr lang="en-US" sz="2400" dirty="0">
                <a:ea typeface="+mn-lt"/>
                <a:cs typeface="+mn-lt"/>
              </a:rPr>
              <a:t>A Search Engine built for searching of academic conference papers.</a:t>
            </a:r>
          </a:p>
          <a:p>
            <a:pPr marL="304165" indent="-304165" algn="just"/>
            <a:r>
              <a:rPr lang="en-US" sz="2400" dirty="0">
                <a:ea typeface="+mn-lt"/>
                <a:cs typeface="+mn-lt"/>
              </a:rPr>
              <a:t>Implemented the Search Engine with basic functionalities like Indexing and Searching</a:t>
            </a:r>
            <a:endParaRPr lang="en-US" sz="2400" dirty="0"/>
          </a:p>
          <a:p>
            <a:pPr marL="304165" indent="-304165" algn="just"/>
            <a:r>
              <a:rPr lang="en-US" sz="2400" dirty="0"/>
              <a:t>Improvements added include the fast searching, query processing</a:t>
            </a:r>
          </a:p>
          <a:p>
            <a:pPr marL="304165" indent="-304165" algn="just"/>
            <a:r>
              <a:rPr lang="en-US" sz="2400" dirty="0"/>
              <a:t>Features added include Highlighting, Spellchecking, Autocomplete.</a:t>
            </a:r>
          </a:p>
          <a:p>
            <a:pPr marL="304165" indent="-304165" algn="just"/>
            <a:r>
              <a:rPr lang="en-US" sz="2400" dirty="0"/>
              <a:t>Additional features include word2vec, doc2vec, Page Ranking, TF-IDF, Feature Selection, Classification and Clustering</a:t>
            </a:r>
          </a:p>
          <a:p>
            <a:pPr marL="304165" indent="-304165" algn="just"/>
            <a:r>
              <a:rPr lang="en-US" sz="2400" dirty="0"/>
              <a:t>Added a basic GUI to the Search Engine to display the results</a:t>
            </a:r>
          </a:p>
          <a:p>
            <a:pPr marL="304165" indent="-304165" algn="just"/>
            <a:r>
              <a:rPr lang="en-US" sz="2400" dirty="0"/>
              <a:t>Further can be expanded to build a proper website and with larger datasets in other domains.</a:t>
            </a:r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2771267"/>
            <a:ext cx="3351927" cy="966874"/>
          </a:xfrm>
        </p:spPr>
        <p:txBody>
          <a:bodyPr anchor="b">
            <a:normAutofit/>
          </a:bodyPr>
          <a:lstStyle/>
          <a:p>
            <a:r>
              <a:rPr lang="en-US" sz="4400" b="1"/>
              <a:t>References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/>
            <a:r>
              <a:rPr lang="en-CA" sz="1700">
                <a:hlinkClick r:id="rId2"/>
              </a:rPr>
              <a:t>http://jlu.myweb.cs.uwindsor.ca/538/</a:t>
            </a:r>
            <a:endParaRPr lang="en-CA" sz="1700" u="sng">
              <a:hlinkClick r:id="rId3"/>
            </a:endParaRPr>
          </a:p>
          <a:p>
            <a:pPr marL="304165" indent="-304165"/>
            <a:r>
              <a:rPr lang="en-CA" sz="1700">
                <a:hlinkClick r:id="rId4"/>
              </a:rPr>
              <a:t>https://introcs.cs.princeton.edu/java/16pagerank/</a:t>
            </a:r>
            <a:endParaRPr lang="en-CA" sz="1700"/>
          </a:p>
          <a:p>
            <a:pPr marL="304165" indent="-304165"/>
            <a:r>
              <a:rPr lang="en-CA" sz="1700" u="sng">
                <a:hlinkClick r:id="rId3"/>
              </a:rPr>
              <a:t>https://medium.freecodecamp.org/</a:t>
            </a:r>
            <a:endParaRPr lang="en-CA" sz="1700"/>
          </a:p>
          <a:p>
            <a:pPr marL="304165" indent="-304165"/>
            <a:r>
              <a:rPr lang="en-CA" sz="1700" u="sng">
                <a:hlinkClick r:id="rId5"/>
              </a:rPr>
              <a:t>https://rare-technologies.com</a:t>
            </a:r>
            <a:endParaRPr lang="en-CA" sz="1700"/>
          </a:p>
          <a:p>
            <a:pPr marL="304165" indent="-304165"/>
            <a:r>
              <a:rPr lang="en-CA" sz="1700">
                <a:hlinkClick r:id="rId6"/>
              </a:rPr>
              <a:t>https://medium.com/@zafaralibagh6/a-simple-word2vec-tutorial-61e64e38a6a1</a:t>
            </a:r>
            <a:endParaRPr lang="en-CA" sz="1700" u="sng"/>
          </a:p>
          <a:p>
            <a:pPr marL="304165" indent="-304165"/>
            <a:r>
              <a:rPr lang="en-CA" sz="1700">
                <a:hlinkClick r:id="rId7"/>
              </a:rPr>
              <a:t>https://cwiki.apache.org/confluence/display/LUCENE/PageRank</a:t>
            </a:r>
          </a:p>
          <a:p>
            <a:pPr marL="304165" indent="-304165"/>
            <a:r>
              <a:rPr lang="en-CA" sz="1700">
                <a:hlinkClick r:id="rId8"/>
              </a:rPr>
              <a:t>https://towardsdatascience.com/feature-selection-techniques-for-classification-and-python-tips-for-their-application-10c0ddd7918b</a:t>
            </a:r>
          </a:p>
          <a:p>
            <a:pPr marL="304165" indent="-304165"/>
            <a:r>
              <a:rPr lang="en-CA" sz="1700">
                <a:hlinkClick r:id="rId9"/>
              </a:rPr>
              <a:t>https://radimrehurek.com/gensim/models/doc2vec.html</a:t>
            </a:r>
          </a:p>
          <a:p>
            <a:pPr marL="304165" indent="-304165"/>
            <a:r>
              <a:rPr lang="en-CA" sz="1700">
                <a:hlinkClick r:id="rId10"/>
              </a:rPr>
              <a:t>https://towardsdatascience.com/5-powerful-scikit-learn-models-e9b12375320d</a:t>
            </a:r>
          </a:p>
          <a:p>
            <a:pPr marL="304165" indent="-304165"/>
            <a:r>
              <a:rPr lang="en-CA" sz="1700">
                <a:ea typeface="+mn-lt"/>
                <a:cs typeface="+mn-lt"/>
                <a:hlinkClick r:id="rId11"/>
              </a:rPr>
              <a:t>https://www.aminer.org/citation</a:t>
            </a:r>
            <a:endParaRPr lang="en-CA" sz="1700"/>
          </a:p>
        </p:txBody>
      </p:sp>
    </p:spTree>
    <p:extLst>
      <p:ext uri="{BB962C8B-B14F-4D97-AF65-F5344CB8AC3E}">
        <p14:creationId xmlns:p14="http://schemas.microsoft.com/office/powerpoint/2010/main" val="21037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F1FFB-5F90-4FEF-9CD9-AFBD5DE6B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43FA47-BA5F-408C-A681-89DC58E9E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2784" y="2071116"/>
            <a:ext cx="0" cy="2715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33565" y="965200"/>
            <a:ext cx="6849272" cy="4911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300" b="1" spc="-120">
                <a:latin typeface="+mj-lt"/>
                <a:ea typeface="+mj-ea"/>
                <a:cs typeface="+mj-cs"/>
              </a:rPr>
              <a:t>Thank You!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endParaRPr lang="en-US" sz="7300" b="1" spc="-12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endParaRPr lang="en-US" sz="7300" b="1" spc="-12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endParaRPr lang="en-US" sz="7300" b="1" spc="-12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300" b="1" spc="-120">
                <a:latin typeface="+mj-lt"/>
                <a:ea typeface="+mj-ea"/>
                <a:cs typeface="+mj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6153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BASIC SEARCH ENGINE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838200"/>
            <a:ext cx="10681783" cy="1498355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>
              <a:buNone/>
            </a:pPr>
            <a:endParaRPr lang="en-US"/>
          </a:p>
          <a:p>
            <a:pPr marL="304165" indent="-304165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5B04C-458F-4AB7-8765-654247427037}"/>
              </a:ext>
            </a:extLst>
          </p:cNvPr>
          <p:cNvSpPr txBox="1">
            <a:spLocks/>
          </p:cNvSpPr>
          <p:nvPr/>
        </p:nvSpPr>
        <p:spPr>
          <a:xfrm>
            <a:off x="1117308" y="4563238"/>
            <a:ext cx="10539703" cy="699012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6581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0B80A-36C8-4878-B83A-1E09F32B1BC2}"/>
              </a:ext>
            </a:extLst>
          </p:cNvPr>
          <p:cNvSpPr txBox="1"/>
          <p:nvPr/>
        </p:nvSpPr>
        <p:spPr>
          <a:xfrm>
            <a:off x="1261232" y="1249029"/>
            <a:ext cx="10726259" cy="63094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b="1"/>
              <a:t>Search Engine: </a:t>
            </a:r>
            <a:endParaRPr lang="en-US"/>
          </a:p>
          <a:p>
            <a:r>
              <a:rPr lang="en-US" sz="2000"/>
              <a:t>Accepts a key term/ phrase as input and searches for results from the dataset</a:t>
            </a:r>
          </a:p>
          <a:p>
            <a:r>
              <a:rPr lang="en-US" b="1">
                <a:ea typeface="+mn-lt"/>
                <a:cs typeface="+mn-lt"/>
              </a:rPr>
              <a:t>backend: Tomcat + Servlet</a:t>
            </a:r>
            <a:endParaRPr lang="en-US" b="1"/>
          </a:p>
          <a:p>
            <a:r>
              <a:rPr lang="en-US" b="1">
                <a:ea typeface="+mn-lt"/>
                <a:cs typeface="+mn-lt"/>
              </a:rPr>
              <a:t>frontend: JSP + HTML + CSS</a:t>
            </a:r>
            <a:endParaRPr lang="en-US" b="1"/>
          </a:p>
          <a:p>
            <a:pPr marL="342900" indent="-342900">
              <a:buFont typeface="Wingdings"/>
              <a:buChar char="v"/>
            </a:pPr>
            <a:endParaRPr lang="en-US"/>
          </a:p>
          <a:p>
            <a:pPr marL="342900" indent="-342900">
              <a:buFont typeface="Wingdings"/>
              <a:buChar char="v"/>
            </a:pPr>
            <a:r>
              <a:rPr lang="en-US" b="1"/>
              <a:t>Data Source:</a:t>
            </a:r>
          </a:p>
          <a:p>
            <a:endParaRPr lang="en-US"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US" err="1">
                <a:ea typeface="+mn-lt"/>
                <a:cs typeface="+mn-lt"/>
              </a:rPr>
              <a:t>CiteSeer</a:t>
            </a:r>
            <a:r>
              <a:rPr lang="en-US">
                <a:ea typeface="+mn-lt"/>
                <a:cs typeface="+mn-lt"/>
              </a:rPr>
              <a:t> full text &amp; meta data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.txt files ranged from 10.1.1.2.1 - 10.1.1.2.9999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.xml files - meta data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US">
                <a:ea typeface="+mn-lt"/>
                <a:cs typeface="+mn-lt"/>
              </a:rPr>
              <a:t>SIGMOD ICSE VLDB citation graph &amp; meta data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   18606 papers, 34380 edges</a:t>
            </a:r>
          </a:p>
          <a:p>
            <a:endParaRPr lang="en-US"/>
          </a:p>
          <a:p>
            <a:pPr marL="342900" indent="-342900">
              <a:buFont typeface="Wingdings"/>
              <a:buChar char="ü"/>
            </a:pPr>
            <a:r>
              <a:rPr lang="en-US">
                <a:ea typeface="+mn-lt"/>
                <a:cs typeface="+mn-lt"/>
              </a:rPr>
              <a:t>DBLP Version 1 - </a:t>
            </a:r>
            <a:r>
              <a:rPr lang="en-US" err="1">
                <a:ea typeface="+mn-lt"/>
                <a:cs typeface="+mn-lt"/>
              </a:rPr>
              <a:t>Aminer</a:t>
            </a:r>
            <a:r>
              <a:rPr lang="en-US">
                <a:ea typeface="+mn-lt"/>
                <a:cs typeface="+mn-lt"/>
              </a:rPr>
              <a:t> Dataset</a:t>
            </a:r>
          </a:p>
          <a:p>
            <a:endParaRPr lang="en-US">
              <a:ea typeface="+mn-lt"/>
              <a:cs typeface="+mn-lt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6492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BASIC SEARCH ENGINE – Cont'd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9" y="838200"/>
            <a:ext cx="10681783" cy="1498355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>
              <a:buNone/>
            </a:pPr>
            <a:endParaRPr lang="en-US"/>
          </a:p>
          <a:p>
            <a:pPr marL="304165" indent="-304165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0B80A-36C8-4878-B83A-1E09F32B1BC2}"/>
              </a:ext>
            </a:extLst>
          </p:cNvPr>
          <p:cNvSpPr txBox="1"/>
          <p:nvPr/>
        </p:nvSpPr>
        <p:spPr>
          <a:xfrm>
            <a:off x="798936" y="910641"/>
            <a:ext cx="1062477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,Sans-Serif"/>
              <a:buChar char="v"/>
            </a:pPr>
            <a:r>
              <a:rPr lang="en-US" b="1">
                <a:ea typeface="+mn-lt"/>
                <a:cs typeface="+mn-lt"/>
              </a:rPr>
              <a:t>Data Source attributes:</a:t>
            </a:r>
          </a:p>
          <a:p>
            <a:r>
              <a:rPr lang="en-US" err="1">
                <a:ea typeface="+mn-lt"/>
                <a:cs typeface="+mn-lt"/>
              </a:rPr>
              <a:t>docId</a:t>
            </a:r>
            <a:r>
              <a:rPr lang="en-US">
                <a:ea typeface="+mn-lt"/>
                <a:cs typeface="+mn-lt"/>
              </a:rPr>
              <a:t>, title, authors, year, conference, </a:t>
            </a:r>
            <a:r>
              <a:rPr lang="en-US" err="1">
                <a:ea typeface="+mn-lt"/>
                <a:cs typeface="+mn-lt"/>
              </a:rPr>
              <a:t>fulltext</a:t>
            </a:r>
            <a:r>
              <a:rPr lang="en-US">
                <a:ea typeface="+mn-lt"/>
                <a:cs typeface="+mn-lt"/>
              </a:rPr>
              <a:t>, citation, </a:t>
            </a:r>
            <a:r>
              <a:rPr lang="en-US" err="1">
                <a:ea typeface="+mn-lt"/>
                <a:cs typeface="+mn-lt"/>
              </a:rPr>
              <a:t>simdocs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8" name="Picture 8" descr="A close up of a screen&#10;&#10;Description generated with high confidence">
            <a:extLst>
              <a:ext uri="{FF2B5EF4-FFF2-40B4-BE49-F238E27FC236}">
                <a16:creationId xmlns:a16="http://schemas.microsoft.com/office/drawing/2014/main" id="{59A48F48-FA4B-49FD-B4CA-2BDDA110D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50" y="1896876"/>
            <a:ext cx="10601232" cy="14512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35577B-2CFC-4605-8827-C7371C3C6240}"/>
              </a:ext>
            </a:extLst>
          </p:cNvPr>
          <p:cNvSpPr txBox="1"/>
          <p:nvPr/>
        </p:nvSpPr>
        <p:spPr>
          <a:xfrm>
            <a:off x="798935" y="3606466"/>
            <a:ext cx="666707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b="1">
                <a:ea typeface="+mn-lt"/>
                <a:cs typeface="+mn-lt"/>
              </a:rPr>
              <a:t>Software Configuration:</a:t>
            </a:r>
            <a:endParaRPr lang="en-US" b="1" err="1"/>
          </a:p>
          <a:p>
            <a:r>
              <a:rPr lang="en-US">
                <a:ea typeface="+mn-lt"/>
                <a:cs typeface="+mn-lt"/>
              </a:rPr>
              <a:t>Eclipse v4.14.0</a:t>
            </a:r>
            <a:endParaRPr lang="en-US"/>
          </a:p>
          <a:p>
            <a:r>
              <a:rPr lang="en-US">
                <a:ea typeface="+mn-lt"/>
                <a:cs typeface="+mn-lt"/>
              </a:rPr>
              <a:t>Java packages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Apache Lucene v8.4.1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Tomcat server v9.0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Overleaf- Latex</a:t>
            </a:r>
          </a:p>
          <a:p>
            <a:r>
              <a:rPr lang="en-US" err="1"/>
              <a:t>Jupyter</a:t>
            </a:r>
            <a:r>
              <a:rPr lang="en-US"/>
              <a:t> – Python</a:t>
            </a:r>
          </a:p>
          <a:p>
            <a:r>
              <a:rPr lang="en-US" err="1"/>
              <a:t>Sklearn</a:t>
            </a:r>
            <a:r>
              <a:rPr lang="en-US"/>
              <a:t> library </a:t>
            </a:r>
          </a:p>
        </p:txBody>
      </p:sp>
    </p:spTree>
    <p:extLst>
      <p:ext uri="{BB962C8B-B14F-4D97-AF65-F5344CB8AC3E}">
        <p14:creationId xmlns:p14="http://schemas.microsoft.com/office/powerpoint/2010/main" val="79423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822F-CD66-4A22-A708-E5920627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140" y="2031164"/>
            <a:ext cx="6557554" cy="1930400"/>
          </a:xfrm>
        </p:spPr>
        <p:txBody>
          <a:bodyPr anchor="t">
            <a:normAutofit/>
          </a:bodyPr>
          <a:lstStyle/>
          <a:p>
            <a:pPr algn="ctr"/>
            <a:r>
              <a:rPr lang="en-US" sz="4600" b="1">
                <a:solidFill>
                  <a:schemeClr val="bg1"/>
                </a:solidFill>
              </a:rPr>
              <a:t>Implemented Features of </a:t>
            </a:r>
            <a:br>
              <a:rPr lang="en-US" sz="4600" b="1">
                <a:solidFill>
                  <a:schemeClr val="bg1"/>
                </a:solidFill>
              </a:rPr>
            </a:br>
            <a:r>
              <a:rPr lang="en-US" sz="4600" b="1">
                <a:solidFill>
                  <a:schemeClr val="bg1"/>
                </a:solidFill>
              </a:rPr>
              <a:t>Phase I and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11038D1-DD41-47A1-A695-94C750E2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648207"/>
          </a:xfrm>
        </p:spPr>
        <p:txBody>
          <a:bodyPr>
            <a:normAutofit/>
          </a:bodyPr>
          <a:lstStyle/>
          <a:p>
            <a:pPr algn="ctr"/>
            <a:r>
              <a:rPr lang="en-US" sz="2800" b="1"/>
              <a:t>Creating Indexes from the document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D2107F-05EB-4D76-9027-06765BD44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934690"/>
            <a:ext cx="10157354" cy="523751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B4D3486-21F7-41D5-B596-87ED65C3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442" y="3978582"/>
            <a:ext cx="7018672" cy="2785297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F56FDB-BFF7-45F9-9F2C-33FD25BF8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903" y="932977"/>
            <a:ext cx="6650393" cy="277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AB44-4CF7-4DFC-9114-F3F45E79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anchor="b">
            <a:normAutofit/>
          </a:bodyPr>
          <a:lstStyle/>
          <a:p>
            <a:pPr algn="ctr"/>
            <a:r>
              <a:rPr lang="en-US" b="1"/>
              <a:t>Indexing Results into the directory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BC9FF1-BE20-4C30-9467-C72B5B9C5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461" y="1701800"/>
            <a:ext cx="9783049" cy="4470400"/>
          </a:xfrm>
          <a:noFill/>
        </p:spPr>
      </p:pic>
    </p:spTree>
    <p:extLst>
      <p:ext uri="{BB962C8B-B14F-4D97-AF65-F5344CB8AC3E}">
        <p14:creationId xmlns:p14="http://schemas.microsoft.com/office/powerpoint/2010/main" val="25491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7580-4B7B-47DE-A0F9-28B05FAD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66275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b="1"/>
              <a:t>Creating Searcher</a:t>
            </a:r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4A9DA0D-5ACD-4534-A82A-C0C165AE0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694" y="886598"/>
            <a:ext cx="9000773" cy="5701420"/>
          </a:xfrm>
          <a:noFill/>
        </p:spPr>
      </p:pic>
    </p:spTree>
    <p:extLst>
      <p:ext uri="{BB962C8B-B14F-4D97-AF65-F5344CB8AC3E}">
        <p14:creationId xmlns:p14="http://schemas.microsoft.com/office/powerpoint/2010/main" val="184158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Atlas">
  <a:themeElements>
    <a:clrScheme name="Custom 2">
      <a:dk1>
        <a:srgbClr val="1F497D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3.xml><?xml version="1.0" encoding="utf-8"?>
<a:theme xmlns:a="http://schemas.openxmlformats.org/drawingml/2006/main" name="Metropolitan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335B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4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20</TotalTime>
  <Words>507</Words>
  <Application>Microsoft Office PowerPoint</Application>
  <PresentationFormat>Custom</PresentationFormat>
  <Paragraphs>145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 Light</vt:lpstr>
      <vt:lpstr>Century Gothic</vt:lpstr>
      <vt:lpstr>Courier New</vt:lpstr>
      <vt:lpstr>Rockwell</vt:lpstr>
      <vt:lpstr>Wingdings</vt:lpstr>
      <vt:lpstr>Wingdings,Sans-Serif</vt:lpstr>
      <vt:lpstr>Books 16x9</vt:lpstr>
      <vt:lpstr>Atlas</vt:lpstr>
      <vt:lpstr>Metropolitan</vt:lpstr>
      <vt:lpstr>Biblio-Finder</vt:lpstr>
      <vt:lpstr>Agenda</vt:lpstr>
      <vt:lpstr>INTRODUCTION</vt:lpstr>
      <vt:lpstr>BASIC SEARCH ENGINE</vt:lpstr>
      <vt:lpstr>BASIC SEARCH ENGINE – Cont'd</vt:lpstr>
      <vt:lpstr>Implemented Features of  Phase I and II</vt:lpstr>
      <vt:lpstr>Creating Indexes from the document</vt:lpstr>
      <vt:lpstr>Indexing Results into the directory</vt:lpstr>
      <vt:lpstr>Creating Searcher</vt:lpstr>
      <vt:lpstr>Indexing and Searching Results</vt:lpstr>
      <vt:lpstr>Implementing Highlighter</vt:lpstr>
      <vt:lpstr>Highlighting Results </vt:lpstr>
      <vt:lpstr>Implementing SpellChecking</vt:lpstr>
      <vt:lpstr>SpellChecking Results</vt:lpstr>
      <vt:lpstr>Auto Complete</vt:lpstr>
      <vt:lpstr>Auto Complete - Results</vt:lpstr>
      <vt:lpstr>PowerPoint Presentation</vt:lpstr>
      <vt:lpstr>Word2vec - Results</vt:lpstr>
      <vt:lpstr>Features of the  Final Phase</vt:lpstr>
      <vt:lpstr>Implementing PageRank</vt:lpstr>
      <vt:lpstr>Page Ranking Results</vt:lpstr>
      <vt:lpstr>Page Ranking Results</vt:lpstr>
      <vt:lpstr>Implementing Doc2vec</vt:lpstr>
      <vt:lpstr>Doc2vec Results</vt:lpstr>
      <vt:lpstr>Doc2vec Results</vt:lpstr>
      <vt:lpstr>Implementing TF-IDF </vt:lpstr>
      <vt:lpstr>Feature Selection using Chi2 </vt:lpstr>
      <vt:lpstr>Feature Selection Results</vt:lpstr>
      <vt:lpstr>Implementing Classification Algorithms</vt:lpstr>
      <vt:lpstr>Classification - Naïve Bayes</vt:lpstr>
      <vt:lpstr>Classification – Logistic Regression</vt:lpstr>
      <vt:lpstr>Classification – SVM</vt:lpstr>
      <vt:lpstr>Implementing K-Means Clustering</vt:lpstr>
      <vt:lpstr>K Means Clustering Results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Biblio-Finder</dc:title>
  <dc:creator>Priyanka</dc:creator>
  <cp:lastModifiedBy>Priyanka Anilkumar Motwani</cp:lastModifiedBy>
  <cp:revision>4</cp:revision>
  <dcterms:created xsi:type="dcterms:W3CDTF">2020-03-10T23:09:45Z</dcterms:created>
  <dcterms:modified xsi:type="dcterms:W3CDTF">2020-04-22T02:38:18Z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