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2" r:id="rId3"/>
    <p:sldId id="272" r:id="rId4"/>
    <p:sldId id="273" r:id="rId5"/>
    <p:sldId id="277" r:id="rId6"/>
    <p:sldId id="275" r:id="rId7"/>
    <p:sldId id="268" r:id="rId8"/>
    <p:sldId id="279" r:id="rId9"/>
    <p:sldId id="266" r:id="rId10"/>
    <p:sldId id="285" r:id="rId11"/>
    <p:sldId id="269" r:id="rId12"/>
    <p:sldId id="287" r:id="rId13"/>
    <p:sldId id="286" r:id="rId14"/>
    <p:sldId id="283" r:id="rId15"/>
    <p:sldId id="271" r:id="rId16"/>
    <p:sldId id="282" r:id="rId17"/>
    <p:sldId id="278" r:id="rId18"/>
    <p:sldId id="267" r:id="rId19"/>
    <p:sldId id="27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87719" autoAdjust="0"/>
  </p:normalViewPr>
  <p:slideViewPr>
    <p:cSldViewPr snapToGrid="0">
      <p:cViewPr varScale="1">
        <p:scale>
          <a:sx n="76" d="100"/>
          <a:sy n="76" d="100"/>
        </p:scale>
        <p:origin x="1790" y="53"/>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C47C1-B5BE-4E1C-AB66-6DE98AAC202E}" type="datetimeFigureOut">
              <a:rPr lang="en-US" smtClean="0"/>
              <a:t>4/13/2019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499A0-3DD6-43F1-BE0D-B2849767E784}" type="slidenum">
              <a:rPr lang="en-US" smtClean="0"/>
              <a:t>‹#›</a:t>
            </a:fld>
            <a:endParaRPr lang="en-US"/>
          </a:p>
        </p:txBody>
      </p:sp>
    </p:spTree>
    <p:extLst>
      <p:ext uri="{BB962C8B-B14F-4D97-AF65-F5344CB8AC3E}">
        <p14:creationId xmlns:p14="http://schemas.microsoft.com/office/powerpoint/2010/main" val="365571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3499A0-3DD6-43F1-BE0D-B2849767E784}" type="slidenum">
              <a:rPr lang="en-US" smtClean="0"/>
              <a:t>2</a:t>
            </a:fld>
            <a:endParaRPr lang="en-US"/>
          </a:p>
        </p:txBody>
      </p:sp>
    </p:spTree>
    <p:extLst>
      <p:ext uri="{BB962C8B-B14F-4D97-AF65-F5344CB8AC3E}">
        <p14:creationId xmlns:p14="http://schemas.microsoft.com/office/powerpoint/2010/main" val="247491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7173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123437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125670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47726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A0DD69-2350-4AF1-AFBB-ECD30C2ADBA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2208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0DD69-2350-4AF1-AFBB-ECD30C2ADBA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65026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0DD69-2350-4AF1-AFBB-ECD30C2ADBA5}"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75350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0DD69-2350-4AF1-AFBB-ECD30C2ADBA5}"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14101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0DD69-2350-4AF1-AFBB-ECD30C2ADBA5}"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9020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A0DD69-2350-4AF1-AFBB-ECD30C2ADBA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65012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A0DD69-2350-4AF1-AFBB-ECD30C2ADBA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71557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C158BA-9122-4996-8A2A-1249949241E0}"/>
              </a:ext>
            </a:extLst>
          </p:cNvPr>
          <p:cNvSpPr/>
          <p:nvPr userDrawn="1"/>
        </p:nvSpPr>
        <p:spPr>
          <a:xfrm>
            <a:off x="0" y="0"/>
            <a:ext cx="9144000" cy="304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Rectangle 7">
            <a:extLst>
              <a:ext uri="{FF2B5EF4-FFF2-40B4-BE49-F238E27FC236}">
                <a16:creationId xmlns:a16="http://schemas.microsoft.com/office/drawing/2014/main" id="{7170057E-C6D4-4035-B945-4646679A41B5}"/>
              </a:ext>
            </a:extLst>
          </p:cNvPr>
          <p:cNvSpPr/>
          <p:nvPr userDrawn="1"/>
        </p:nvSpPr>
        <p:spPr>
          <a:xfrm>
            <a:off x="0" y="6553200"/>
            <a:ext cx="9144000" cy="304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baseline="0"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2" name="Title Placeholder 1"/>
          <p:cNvSpPr>
            <a:spLocks noGrp="1"/>
          </p:cNvSpPr>
          <p:nvPr>
            <p:ph type="title"/>
          </p:nvPr>
        </p:nvSpPr>
        <p:spPr>
          <a:xfrm>
            <a:off x="628650" y="365127"/>
            <a:ext cx="7886700" cy="83394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95922"/>
            <a:ext cx="7886700" cy="49604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0DD69-2350-4AF1-AFBB-ECD30C2ADBA5}" type="datetimeFigureOut">
              <a:rPr lang="en-US" smtClean="0"/>
              <a:t>4/13/2019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DDBFC-FAF3-4588-B9C9-4B3E2CBFF3D3}" type="slidenum">
              <a:rPr lang="en-US" smtClean="0"/>
              <a:t>‹#›</a:t>
            </a:fld>
            <a:endParaRPr lang="en-US"/>
          </a:p>
        </p:txBody>
      </p:sp>
      <p:pic>
        <p:nvPicPr>
          <p:cNvPr id="12" name="Picture 11">
            <a:extLst>
              <a:ext uri="{FF2B5EF4-FFF2-40B4-BE49-F238E27FC236}">
                <a16:creationId xmlns:a16="http://schemas.microsoft.com/office/drawing/2014/main" id="{7C3F8F67-EA2C-4AF4-AB8D-DD477AFC15B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435970" y="6298842"/>
            <a:ext cx="1705743" cy="559157"/>
          </a:xfrm>
          <a:prstGeom prst="rect">
            <a:avLst/>
          </a:prstGeom>
        </p:spPr>
      </p:pic>
    </p:spTree>
    <p:extLst>
      <p:ext uri="{BB962C8B-B14F-4D97-AF65-F5344CB8AC3E}">
        <p14:creationId xmlns:p14="http://schemas.microsoft.com/office/powerpoint/2010/main" val="2520439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Notebooks/AssociationLearning_MarketBasketAnalysis.ipynb"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cbafiles.unl.edu/public/cbainternal/facStaffUploads/KM3MarketBasket.ppt" TargetMode="External"/><Relationship Id="rId2" Type="http://schemas.openxmlformats.org/officeDocument/2006/relationships/hyperlink" Target="https://en.wikipedia.org/wiki/Association_rule_learning" TargetMode="External"/><Relationship Id="rId1" Type="http://schemas.openxmlformats.org/officeDocument/2006/relationships/slideLayout" Target="../slideLayouts/slideLayout2.xml"/><Relationship Id="rId5" Type="http://schemas.openxmlformats.org/officeDocument/2006/relationships/hyperlink" Target="https://www.youtube.com/watch?v=WxDV9WEYqPw" TargetMode="External"/><Relationship Id="rId4" Type="http://schemas.openxmlformats.org/officeDocument/2006/relationships/hyperlink" Target="https://rasbt.github.io/mlxtend/user_guide/frequent_patterns/association_ru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vidhya.com/blog/2014/08/effective-cross-selling-market-basket-analysis/"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197C-899A-4A20-9A2E-BB68FCD02975}"/>
              </a:ext>
            </a:extLst>
          </p:cNvPr>
          <p:cNvSpPr>
            <a:spLocks noGrp="1"/>
          </p:cNvSpPr>
          <p:nvPr>
            <p:ph type="ctrTitle"/>
          </p:nvPr>
        </p:nvSpPr>
        <p:spPr/>
        <p:txBody>
          <a:bodyPr/>
          <a:lstStyle/>
          <a:p>
            <a:r>
              <a:rPr lang="tr-TR" altLang="en-US" dirty="0"/>
              <a:t>Association</a:t>
            </a:r>
            <a:r>
              <a:rPr lang="en-US" dirty="0"/>
              <a:t> Learning</a:t>
            </a:r>
          </a:p>
        </p:txBody>
      </p:sp>
      <p:sp>
        <p:nvSpPr>
          <p:cNvPr id="3" name="Subtitle 2">
            <a:extLst>
              <a:ext uri="{FF2B5EF4-FFF2-40B4-BE49-F238E27FC236}">
                <a16:creationId xmlns:a16="http://schemas.microsoft.com/office/drawing/2014/main" id="{5A137EF0-1C0C-4394-8522-282D259979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39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4F55-A39A-47B8-8CCF-DB8A055C4A7C}"/>
              </a:ext>
            </a:extLst>
          </p:cNvPr>
          <p:cNvSpPr>
            <a:spLocks noGrp="1"/>
          </p:cNvSpPr>
          <p:nvPr>
            <p:ph type="title"/>
          </p:nvPr>
        </p:nvSpPr>
        <p:spPr/>
        <p:txBody>
          <a:bodyPr>
            <a:normAutofit/>
          </a:bodyPr>
          <a:lstStyle/>
          <a:p>
            <a:r>
              <a:rPr lang="en-US" altLang="en-US" dirty="0">
                <a:solidFill>
                  <a:srgbClr val="0070C0"/>
                </a:solidFill>
              </a:rPr>
              <a:t>Confidence</a:t>
            </a:r>
            <a:r>
              <a:rPr lang="en-US" altLang="en-US" dirty="0"/>
              <a:t> - </a:t>
            </a:r>
            <a:r>
              <a:rPr lang="en-US" altLang="en-US" b="1" dirty="0"/>
              <a:t>Rule Evaluation Metrics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F276D-9D5C-4D8B-9542-6EB3A2CF8D47}"/>
                  </a:ext>
                </a:extLst>
              </p:cNvPr>
              <p:cNvSpPr>
                <a:spLocks noGrp="1"/>
              </p:cNvSpPr>
              <p:nvPr>
                <p:ph idx="1"/>
              </p:nvPr>
            </p:nvSpPr>
            <p:spPr/>
            <p:txBody>
              <a:bodyPr>
                <a:normAutofit/>
              </a:bodyPr>
              <a:lstStyle/>
              <a:p>
                <a:r>
                  <a:rPr lang="en-US" altLang="en-US" dirty="0"/>
                  <a:t>Confidence (c) range[0,1]</a:t>
                </a:r>
              </a:p>
              <a:p>
                <a:pPr marL="457200" lvl="1" indent="0">
                  <a:buNone/>
                </a:pPr>
                <a:r>
                  <a:rPr lang="en-US" altLang="en-US" dirty="0"/>
                  <a:t>Measures how often items in Y appear in transactions that contain X</a:t>
                </a: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𝑐𝑜𝑛𝑓</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𝑋</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𝑌</m:t>
                          </m:r>
                        </m:e>
                      </m:d>
                      <m:r>
                        <a:rPr lang="en-US" altLang="en-US" sz="2400" i="1" smtClean="0">
                          <a:latin typeface="Cambria Math" panose="02040503050406030204" pitchFamily="18" charset="0"/>
                        </a:rPr>
                        <m:t>=</m:t>
                      </m:r>
                      <m:f>
                        <m:fPr>
                          <m:ctrlPr>
                            <a:rPr lang="en-US" altLang="en-US" sz="2400" i="1" smtClean="0">
                              <a:latin typeface="Cambria Math" panose="02040503050406030204" pitchFamily="18" charset="0"/>
                            </a:rPr>
                          </m:ctrlPr>
                        </m:fPr>
                        <m:num>
                          <m:r>
                            <a:rPr lang="en-US" altLang="en-US" sz="2400" b="0" i="1" smtClean="0">
                              <a:latin typeface="Cambria Math" panose="02040503050406030204" pitchFamily="18" charset="0"/>
                            </a:rPr>
                            <m:t>𝑆𝑢𝑝𝑝</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𝑋</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𝑌</m:t>
                          </m:r>
                          <m:r>
                            <a:rPr lang="en-US" altLang="en-US" sz="2400" b="0" i="1" smtClean="0">
                              <a:latin typeface="Cambria Math" panose="02040503050406030204" pitchFamily="18" charset="0"/>
                            </a:rPr>
                            <m:t>)</m:t>
                          </m:r>
                        </m:num>
                        <m:den>
                          <m:r>
                            <a:rPr lang="en-US" altLang="en-US" sz="2400" b="0" i="1" smtClean="0">
                              <a:latin typeface="Cambria Math" panose="02040503050406030204" pitchFamily="18" charset="0"/>
                            </a:rPr>
                            <m:t>𝑆𝑢𝑝𝑝</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𝑋</m:t>
                          </m:r>
                          <m:r>
                            <a:rPr lang="en-US" altLang="en-US" sz="2400" b="0" i="1" smtClean="0">
                              <a:latin typeface="Cambria Math" panose="02040503050406030204" pitchFamily="18" charset="0"/>
                            </a:rPr>
                            <m:t>)</m:t>
                          </m:r>
                        </m:den>
                      </m:f>
                    </m:oMath>
                  </m:oMathPara>
                </a14:m>
                <a:endParaRPr lang="en-US" altLang="en-US" sz="2400" dirty="0">
                  <a:latin typeface="Gotham" pitchFamily="50" charset="0"/>
                </a:endParaRP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{Milk} =&gt; {Beer} = 3/4 = 0.75</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{Milk} =. {Bread} = 3/4 = 0.75</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{Beer} =&gt; {Milk} = 3/3 = 1</a:t>
                </a:r>
              </a:p>
              <a:p>
                <a:pPr marL="457200" lvl="1" indent="0">
                  <a:buNone/>
                </a:pPr>
                <a:endParaRPr lang="en-US" altLang="en-US" dirty="0">
                  <a:solidFill>
                    <a:srgbClr val="F5F5F5"/>
                  </a:solidFill>
                  <a:latin typeface="Gotham" pitchFamily="50" charset="0"/>
                </a:endParaRPr>
              </a:p>
              <a:p>
                <a:pPr marL="457200" lvl="1" indent="0" algn="ctr">
                  <a:buNone/>
                </a:pPr>
                <a:r>
                  <a:rPr lang="en-US" altLang="en-US" sz="1800" dirty="0">
                    <a:solidFill>
                      <a:srgbClr val="F5F5F5"/>
                    </a:solidFill>
                    <a:latin typeface="Gotham" pitchFamily="50" charset="0"/>
                  </a:rPr>
                  <a:t>Venn diagram</a:t>
                </a:r>
              </a:p>
              <a:p>
                <a:endParaRPr lang="en-US" dirty="0"/>
              </a:p>
            </p:txBody>
          </p:sp>
        </mc:Choice>
        <mc:Fallback xmlns="">
          <p:sp>
            <p:nvSpPr>
              <p:cNvPr id="3" name="Content Placeholder 2">
                <a:extLst>
                  <a:ext uri="{FF2B5EF4-FFF2-40B4-BE49-F238E27FC236}">
                    <a16:creationId xmlns:a16="http://schemas.microsoft.com/office/drawing/2014/main" id="{416F276D-9D5C-4D8B-9542-6EB3A2CF8D47}"/>
                  </a:ext>
                </a:extLst>
              </p:cNvPr>
              <p:cNvSpPr>
                <a:spLocks noGrp="1" noRot="1" noChangeAspect="1" noMove="1" noResize="1" noEditPoints="1" noAdjustHandles="1" noChangeArrowheads="1" noChangeShapeType="1" noTextEdit="1"/>
              </p:cNvSpPr>
              <p:nvPr>
                <p:ph idx="1"/>
              </p:nvPr>
            </p:nvSpPr>
            <p:spPr>
              <a:blipFill>
                <a:blip r:embed="rId2"/>
                <a:stretch>
                  <a:fillRect l="-1391" t="-2088" r="-1623" b="-1597"/>
                </a:stretch>
              </a:blipFill>
            </p:spPr>
            <p:txBody>
              <a:bodyPr/>
              <a:lstStyle/>
              <a:p>
                <a:r>
                  <a:rPr lang="en-US">
                    <a:noFill/>
                  </a:rPr>
                  <a:t> </a:t>
                </a:r>
              </a:p>
            </p:txBody>
          </p:sp>
        </mc:Fallback>
      </mc:AlternateContent>
    </p:spTree>
    <p:extLst>
      <p:ext uri="{BB962C8B-B14F-4D97-AF65-F5344CB8AC3E}">
        <p14:creationId xmlns:p14="http://schemas.microsoft.com/office/powerpoint/2010/main" val="276748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D545-1C8A-4187-A7EB-258106720062}"/>
              </a:ext>
            </a:extLst>
          </p:cNvPr>
          <p:cNvSpPr>
            <a:spLocks noGrp="1"/>
          </p:cNvSpPr>
          <p:nvPr>
            <p:ph type="title"/>
          </p:nvPr>
        </p:nvSpPr>
        <p:spPr/>
        <p:txBody>
          <a:bodyPr/>
          <a:lstStyle/>
          <a:p>
            <a:r>
              <a:rPr lang="en-US" dirty="0">
                <a:solidFill>
                  <a:srgbClr val="0070C0"/>
                </a:solidFill>
              </a:rPr>
              <a:t>Lift</a:t>
            </a:r>
            <a:r>
              <a:rPr lang="en-US" dirty="0"/>
              <a:t> - Association Rule 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E102F2-9B9D-4924-A752-194D2CB148DB}"/>
                  </a:ext>
                </a:extLst>
              </p:cNvPr>
              <p:cNvSpPr>
                <a:spLocks noGrp="1"/>
              </p:cNvSpPr>
              <p:nvPr>
                <p:ph idx="1"/>
              </p:nvPr>
            </p:nvSpPr>
            <p:spPr/>
            <p:txBody>
              <a:bodyPr>
                <a:normAutofit fontScale="92500" lnSpcReduction="20000"/>
              </a:bodyPr>
              <a:lstStyle/>
              <a:p>
                <a:r>
                  <a:rPr lang="en-US" altLang="en-US" dirty="0"/>
                  <a:t>Lift (lift) range [0,</a:t>
                </a:r>
                <a:r>
                  <a:rPr lang="en-US" dirty="0"/>
                  <a:t> ∞</a:t>
                </a:r>
                <a:r>
                  <a:rPr lang="en-US" altLang="en-US" dirty="0"/>
                  <a:t>]</a:t>
                </a:r>
              </a:p>
              <a:p>
                <a:pPr marL="0" indent="0" algn="ctr">
                  <a:buNone/>
                </a:pPr>
                <a:r>
                  <a:rPr lang="en-US" altLang="en-US" dirty="0"/>
                  <a:t>How much more often the antecedent and consequent of a rule </a:t>
                </a:r>
              </a:p>
              <a:p>
                <a:pPr marL="0" indent="0" algn="ctr">
                  <a:buNone/>
                </a:pPr>
                <a:endParaRPr lang="en-US" altLang="en-US" sz="1600" dirty="0"/>
              </a:p>
              <a:p>
                <a:pPr marL="457200" lvl="1" indent="0">
                  <a:buNone/>
                </a:pPr>
                <a14:m>
                  <m:oMathPara xmlns:m="http://schemas.openxmlformats.org/officeDocument/2006/math">
                    <m:oMathParaPr>
                      <m:jc m:val="left"/>
                    </m:oMathParaPr>
                    <m:oMath xmlns:m="http://schemas.openxmlformats.org/officeDocument/2006/math">
                      <m:r>
                        <a:rPr lang="en-IN" altLang="en-US" sz="2800" b="0" i="1" smtClean="0">
                          <a:latin typeface="Cambria Math" panose="02040503050406030204" pitchFamily="18" charset="0"/>
                        </a:rPr>
                        <m:t>                      </m:t>
                      </m:r>
                      <m:r>
                        <a:rPr lang="en-US" altLang="en-US" sz="2800" b="0" i="1" smtClean="0">
                          <a:latin typeface="Cambria Math" panose="02040503050406030204" pitchFamily="18" charset="0"/>
                        </a:rPr>
                        <m:t>𝑙𝑖𝑓𝑡</m:t>
                      </m:r>
                      <m:d>
                        <m:dPr>
                          <m:ctrlPr>
                            <a:rPr lang="en-US" altLang="en-US" sz="2800" i="1">
                              <a:latin typeface="Cambria Math" panose="02040503050406030204" pitchFamily="18" charset="0"/>
                            </a:rPr>
                          </m:ctrlPr>
                        </m:dPr>
                        <m:e>
                          <m:r>
                            <a:rPr lang="en-US" altLang="en-US" sz="2800" i="1">
                              <a:latin typeface="Cambria Math" panose="02040503050406030204" pitchFamily="18" charset="0"/>
                            </a:rPr>
                            <m:t>𝑋</m:t>
                          </m:r>
                          <m:r>
                            <a:rPr lang="en-US" altLang="en-US" sz="2800" i="1">
                              <a:latin typeface="Cambria Math" panose="02040503050406030204" pitchFamily="18" charset="0"/>
                              <a:ea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𝑌</m:t>
                          </m:r>
                        </m:e>
                      </m:d>
                      <m:r>
                        <a:rPr lang="en-US" altLang="en-US" sz="2800" i="1">
                          <a:latin typeface="Cambria Math" panose="02040503050406030204" pitchFamily="18" charset="0"/>
                        </a:rPr>
                        <m:t>=</m:t>
                      </m:r>
                      <m:f>
                        <m:fPr>
                          <m:ctrlPr>
                            <a:rPr lang="en-US" altLang="en-US" sz="2800" i="1">
                              <a:latin typeface="Cambria Math" panose="02040503050406030204" pitchFamily="18" charset="0"/>
                            </a:rPr>
                          </m:ctrlPr>
                        </m:fPr>
                        <m:num>
                          <m:r>
                            <a:rPr lang="en-IN" altLang="en-US" sz="2800" b="0" i="1" smtClean="0">
                              <a:latin typeface="Cambria Math" panose="02040503050406030204" pitchFamily="18" charset="0"/>
                            </a:rPr>
                            <m:t>𝐶𝑜𝑛𝑓</m:t>
                          </m:r>
                          <m:r>
                            <a:rPr lang="en-US" altLang="en-US" sz="2800" i="1">
                              <a:latin typeface="Cambria Math" panose="02040503050406030204" pitchFamily="18" charset="0"/>
                            </a:rPr>
                            <m:t>(</m:t>
                          </m:r>
                          <m:r>
                            <a:rPr lang="en-US" altLang="en-US" sz="2800" i="1">
                              <a:latin typeface="Cambria Math" panose="02040503050406030204" pitchFamily="18" charset="0"/>
                            </a:rPr>
                            <m:t>𝑋</m:t>
                          </m:r>
                          <m:r>
                            <a:rPr lang="en-US" altLang="en-US" sz="2800" i="1">
                              <a:latin typeface="Cambria Math" panose="02040503050406030204" pitchFamily="18" charset="0"/>
                              <a:ea typeface="Cambria Math" panose="02040503050406030204" pitchFamily="18" charset="0"/>
                            </a:rPr>
                            <m:t>∩</m:t>
                          </m:r>
                          <m:r>
                            <a:rPr lang="en-US" altLang="en-US" sz="2800" i="1">
                              <a:latin typeface="Cambria Math" panose="02040503050406030204" pitchFamily="18" charset="0"/>
                              <a:ea typeface="Cambria Math" panose="02040503050406030204" pitchFamily="18" charset="0"/>
                            </a:rPr>
                            <m:t>𝑌</m:t>
                          </m:r>
                          <m:r>
                            <a:rPr lang="en-US" altLang="en-US" sz="2800" i="1">
                              <a:latin typeface="Cambria Math" panose="02040503050406030204" pitchFamily="18" charset="0"/>
                            </a:rPr>
                            <m:t>)</m:t>
                          </m:r>
                        </m:num>
                        <m:den>
                          <m:r>
                            <a:rPr lang="en-US" altLang="en-US" sz="2800" i="1">
                              <a:latin typeface="Cambria Math" panose="02040503050406030204" pitchFamily="18" charset="0"/>
                            </a:rPr>
                            <m:t>𝑆𝑢𝑝𝑝</m:t>
                          </m:r>
                          <m:r>
                            <a:rPr lang="en-US" altLang="en-US" sz="2800" i="1">
                              <a:latin typeface="Cambria Math" panose="02040503050406030204" pitchFamily="18" charset="0"/>
                            </a:rPr>
                            <m:t>(</m:t>
                          </m:r>
                          <m:r>
                            <a:rPr lang="en-US" altLang="en-US" sz="2800" i="1">
                              <a:latin typeface="Cambria Math" panose="02040503050406030204" pitchFamily="18" charset="0"/>
                            </a:rPr>
                            <m:t>𝑌</m:t>
                          </m:r>
                          <m:r>
                            <a:rPr lang="en-US" altLang="en-US" sz="2800" i="1">
                              <a:latin typeface="Cambria Math" panose="02040503050406030204" pitchFamily="18" charset="0"/>
                            </a:rPr>
                            <m:t>)</m:t>
                          </m:r>
                        </m:den>
                      </m:f>
                    </m:oMath>
                  </m:oMathPara>
                </a14:m>
                <a:endParaRPr lang="en-US" altLang="en-US" sz="2800" i="1" dirty="0">
                  <a:latin typeface="Cambria Math" panose="02040503050406030204" pitchFamily="18" charset="0"/>
                </a:endParaRPr>
              </a:p>
              <a:p>
                <a:pPr marL="457200" lvl="1" indent="0">
                  <a:buNone/>
                </a:pPr>
                <a:endParaRPr lang="en-US" altLang="en-US" sz="2200" i="1" dirty="0">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                        </m:t>
                      </m:r>
                    </m:oMath>
                  </m:oMathPara>
                </a14:m>
                <a:endParaRPr lang="en-US" sz="1700" dirty="0"/>
              </a:p>
              <a:p>
                <a:pPr marL="457200" lvl="1" indent="0">
                  <a:buNone/>
                </a:pPr>
                <a:endParaRPr lang="en-US" sz="1800" dirty="0"/>
              </a:p>
              <a:p>
                <a:pPr marL="457200" lvl="1" indent="0">
                  <a:buNone/>
                </a:pPr>
                <a:r>
                  <a:rPr lang="en-US" altLang="en-US" dirty="0">
                    <a:solidFill>
                      <a:srgbClr val="F5F5F5"/>
                    </a:solidFill>
                    <a:latin typeface="Gotham" pitchFamily="50" charset="0"/>
                  </a:rPr>
                  <a:t>{Milk} =&gt; {Beer} = 0.6/(0.8*0.6) = 1.25</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{Milk} =. {Bread} = 0.6/(0.8*0.8) = 0.93</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{Beer} =&gt; {Milk} = 0.6/(0.6*0.8) = 1.25</a:t>
                </a:r>
              </a:p>
              <a:p>
                <a:pPr marL="457200" lvl="1" indent="0">
                  <a:buNone/>
                </a:pPr>
                <a:endParaRPr lang="en-US" altLang="en-US" dirty="0">
                  <a:solidFill>
                    <a:srgbClr val="F5F5F5"/>
                  </a:solidFill>
                  <a:latin typeface="Gotham" pitchFamily="50" charset="0"/>
                </a:endParaRPr>
              </a:p>
              <a:p>
                <a:pPr marL="457200" lvl="1" indent="0" algn="ctr">
                  <a:buNone/>
                </a:pPr>
                <a:r>
                  <a:rPr lang="en-US" altLang="en-US" sz="1600" dirty="0">
                    <a:solidFill>
                      <a:srgbClr val="F5F5F5"/>
                    </a:solidFill>
                    <a:latin typeface="Gotham" pitchFamily="50" charset="0"/>
                  </a:rPr>
                  <a:t>0 inverse relation | 1 Implies both are Independent | ∞ Strong Correlation </a:t>
                </a:r>
              </a:p>
              <a:p>
                <a:pPr marL="0" indent="0">
                  <a:buNone/>
                </a:pPr>
                <a:endParaRPr lang="en-US" dirty="0"/>
              </a:p>
            </p:txBody>
          </p:sp>
        </mc:Choice>
        <mc:Fallback>
          <p:sp>
            <p:nvSpPr>
              <p:cNvPr id="3" name="Content Placeholder 2">
                <a:extLst>
                  <a:ext uri="{FF2B5EF4-FFF2-40B4-BE49-F238E27FC236}">
                    <a16:creationId xmlns:a16="http://schemas.microsoft.com/office/drawing/2014/main" id="{AEE102F2-9B9D-4924-A752-194D2CB148DB}"/>
                  </a:ext>
                </a:extLst>
              </p:cNvPr>
              <p:cNvSpPr>
                <a:spLocks noGrp="1" noRot="1" noChangeAspect="1" noMove="1" noResize="1" noEditPoints="1" noAdjustHandles="1" noChangeArrowheads="1" noChangeShapeType="1" noTextEdit="1"/>
              </p:cNvSpPr>
              <p:nvPr>
                <p:ph idx="1"/>
              </p:nvPr>
            </p:nvSpPr>
            <p:spPr>
              <a:blipFill>
                <a:blip r:embed="rId2"/>
                <a:stretch>
                  <a:fillRect l="-1159" t="-3071" r="-232"/>
                </a:stretch>
              </a:blipFill>
            </p:spPr>
            <p:txBody>
              <a:bodyPr/>
              <a:lstStyle/>
              <a:p>
                <a:r>
                  <a:rPr lang="en-IN">
                    <a:noFill/>
                  </a:rPr>
                  <a:t> </a:t>
                </a:r>
              </a:p>
            </p:txBody>
          </p:sp>
        </mc:Fallback>
      </mc:AlternateContent>
    </p:spTree>
    <p:extLst>
      <p:ext uri="{BB962C8B-B14F-4D97-AF65-F5344CB8AC3E}">
        <p14:creationId xmlns:p14="http://schemas.microsoft.com/office/powerpoint/2010/main" val="80603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F6D6-E343-4A79-B041-2BBC72E4DCE0}"/>
              </a:ext>
            </a:extLst>
          </p:cNvPr>
          <p:cNvSpPr>
            <a:spLocks noGrp="1"/>
          </p:cNvSpPr>
          <p:nvPr>
            <p:ph type="title"/>
          </p:nvPr>
        </p:nvSpPr>
        <p:spPr/>
        <p:txBody>
          <a:bodyPr/>
          <a:lstStyle/>
          <a:p>
            <a:r>
              <a:rPr lang="en-US" dirty="0">
                <a:solidFill>
                  <a:srgbClr val="0070C0"/>
                </a:solidFill>
              </a:rPr>
              <a:t>Leverage</a:t>
            </a:r>
            <a:r>
              <a:rPr lang="en-US" dirty="0"/>
              <a:t> - Association Rule Metrics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80061B-6FAD-4FBF-BE3F-F89BAB1C675F}"/>
                  </a:ext>
                </a:extLst>
              </p:cNvPr>
              <p:cNvSpPr>
                <a:spLocks noGrp="1"/>
              </p:cNvSpPr>
              <p:nvPr>
                <p:ph idx="1"/>
              </p:nvPr>
            </p:nvSpPr>
            <p:spPr>
              <a:xfrm>
                <a:off x="482321" y="1395922"/>
                <a:ext cx="8033029" cy="4960429"/>
              </a:xfrm>
            </p:spPr>
            <p:txBody>
              <a:bodyPr>
                <a:normAutofit/>
              </a:bodyPr>
              <a:lstStyle/>
              <a:p>
                <a:r>
                  <a:rPr lang="en-US" sz="2600" dirty="0"/>
                  <a:t>Leverage </a:t>
                </a:r>
                <a:r>
                  <a:rPr lang="en-US" altLang="en-US" sz="2400" dirty="0"/>
                  <a:t>(leverage) range[0,1]</a:t>
                </a:r>
                <a:endParaRPr lang="en-US" sz="2600" dirty="0"/>
              </a:p>
              <a:p>
                <a:pPr marL="0" indent="0" algn="ctr">
                  <a:buNone/>
                </a:pPr>
                <a:r>
                  <a:rPr lang="en-US" sz="2600" dirty="0"/>
                  <a:t>It computes the difference between the observed frequency of X and Y appearing together and the frequency that would be expected if X and Y were independent. </a:t>
                </a:r>
              </a:p>
              <a:p>
                <a:pPr marL="0" indent="0">
                  <a:buNone/>
                </a:pPr>
                <a:r>
                  <a:rPr lang="en-US" sz="2600" dirty="0"/>
                  <a:t> </a:t>
                </a:r>
                <a:r>
                  <a:rPr lang="en-US" sz="2400" i="1" dirty="0">
                    <a:latin typeface="Cambria Math" panose="02040503050406030204" pitchFamily="18" charset="0"/>
                    <a:ea typeface="Cambria Math" panose="02040503050406030204" pitchFamily="18" charset="0"/>
                  </a:rPr>
                  <a:t>leverage </a:t>
                </a:r>
                <a14:m>
                  <m:oMath xmlns:m="http://schemas.openxmlformats.org/officeDocument/2006/math">
                    <m:d>
                      <m:dPr>
                        <m:ctrlPr>
                          <a:rPr lang="en-US" altLang="en-US" sz="2400" i="1">
                            <a:latin typeface="Cambria Math" panose="02040503050406030204" pitchFamily="18" charset="0"/>
                          </a:rPr>
                        </m:ctrlPr>
                      </m:dPr>
                      <m:e>
                        <m:r>
                          <a:rPr lang="en-US" altLang="en-US" sz="2400" i="1">
                            <a:latin typeface="Cambria Math" panose="02040503050406030204" pitchFamily="18" charset="0"/>
                          </a:rPr>
                          <m:t>𝑋</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𝑌</m:t>
                        </m:r>
                      </m:e>
                    </m:d>
                    <m:r>
                      <a:rPr lang="en-US" altLang="en-US" sz="2400" i="1">
                        <a:latin typeface="Cambria Math" panose="02040503050406030204" pitchFamily="18" charset="0"/>
                      </a:rPr>
                      <m:t>=</m:t>
                    </m:r>
                    <m:r>
                      <a:rPr lang="en-IN" altLang="en-US" sz="2400" b="0" i="1" smtClean="0">
                        <a:latin typeface="Cambria Math" panose="02040503050406030204" pitchFamily="18" charset="0"/>
                      </a:rPr>
                      <m:t>𝑠𝑢𝑝𝑝</m:t>
                    </m:r>
                    <m:d>
                      <m:dPr>
                        <m:ctrlPr>
                          <a:rPr lang="en-US" altLang="en-US" sz="2400">
                            <a:latin typeface="Cambria Math" panose="02040503050406030204" pitchFamily="18" charset="0"/>
                            <a:ea typeface="Cambria Math" panose="02040503050406030204" pitchFamily="18" charset="0"/>
                          </a:rPr>
                        </m:ctrlPr>
                      </m:dPr>
                      <m:e>
                        <m:r>
                          <m:rPr>
                            <m:sty m:val="p"/>
                          </m:rPr>
                          <a:rPr lang="en-US" altLang="en-US" sz="2400" i="0">
                            <a:latin typeface="Cambria Math" panose="02040503050406030204" pitchFamily="18" charset="0"/>
                            <a:ea typeface="Cambria Math" panose="02040503050406030204" pitchFamily="18" charset="0"/>
                          </a:rPr>
                          <m:t>X</m:t>
                        </m:r>
                        <m:r>
                          <a:rPr lang="en-US" altLang="en-US" sz="2400" i="0">
                            <a:latin typeface="Cambria Math" panose="02040503050406030204" pitchFamily="18" charset="0"/>
                            <a:ea typeface="Cambria Math" panose="02040503050406030204" pitchFamily="18" charset="0"/>
                          </a:rPr>
                          <m:t>→</m:t>
                        </m:r>
                        <m:r>
                          <m:rPr>
                            <m:sty m:val="p"/>
                          </m:rPr>
                          <a:rPr lang="en-US" altLang="en-US" sz="2400" i="0">
                            <a:latin typeface="Cambria Math" panose="02040503050406030204" pitchFamily="18" charset="0"/>
                            <a:ea typeface="Cambria Math" panose="02040503050406030204" pitchFamily="18" charset="0"/>
                          </a:rPr>
                          <m:t>Y</m:t>
                        </m:r>
                      </m:e>
                    </m:d>
                  </m:oMath>
                </a14:m>
                <a:r>
                  <a:rPr lang="en-IN" sz="2400" dirty="0">
                    <a:latin typeface="Cambria Math" panose="02040503050406030204" pitchFamily="18" charset="0"/>
                    <a:ea typeface="Cambria Math" panose="02040503050406030204" pitchFamily="18" charset="0"/>
                  </a:rPr>
                  <a:t> - </a:t>
                </a:r>
                <a14:m>
                  <m:oMath xmlns:m="http://schemas.openxmlformats.org/officeDocument/2006/math">
                    <m:r>
                      <a:rPr lang="en-IN" altLang="en-US" sz="2400" i="1">
                        <a:latin typeface="Cambria Math" panose="02040503050406030204" pitchFamily="18" charset="0"/>
                      </a:rPr>
                      <m:t>𝑠𝑢𝑝𝑝</m:t>
                    </m:r>
                  </m:oMath>
                </a14:m>
                <a:r>
                  <a:rPr lang="en-IN" sz="2400" dirty="0">
                    <a:latin typeface="Cambria Math" panose="02040503050406030204" pitchFamily="18" charset="0"/>
                    <a:ea typeface="Cambria Math" panose="02040503050406030204" pitchFamily="18" charset="0"/>
                  </a:rPr>
                  <a:t>(X)*</a:t>
                </a:r>
                <a:r>
                  <a:rPr lang="en-IN" altLang="en-US" sz="2400" dirty="0"/>
                  <a:t> </a:t>
                </a:r>
                <a14:m>
                  <m:oMath xmlns:m="http://schemas.openxmlformats.org/officeDocument/2006/math">
                    <m:r>
                      <a:rPr lang="en-IN" altLang="en-US" sz="2400" i="1">
                        <a:latin typeface="Cambria Math" panose="02040503050406030204" pitchFamily="18" charset="0"/>
                      </a:rPr>
                      <m:t>𝑠𝑢𝑝𝑝</m:t>
                    </m:r>
                  </m:oMath>
                </a14:m>
                <a:r>
                  <a:rPr lang="en-IN" sz="2400" dirty="0">
                    <a:latin typeface="Cambria Math" panose="02040503050406030204" pitchFamily="18" charset="0"/>
                    <a:ea typeface="Cambria Math" panose="02040503050406030204" pitchFamily="18" charset="0"/>
                  </a:rPr>
                  <a:t>(Y) </a:t>
                </a:r>
              </a:p>
            </p:txBody>
          </p:sp>
        </mc:Choice>
        <mc:Fallback>
          <p:sp>
            <p:nvSpPr>
              <p:cNvPr id="3" name="Content Placeholder 2">
                <a:extLst>
                  <a:ext uri="{FF2B5EF4-FFF2-40B4-BE49-F238E27FC236}">
                    <a16:creationId xmlns:a16="http://schemas.microsoft.com/office/drawing/2014/main" id="{C480061B-6FAD-4FBF-BE3F-F89BAB1C675F}"/>
                  </a:ext>
                </a:extLst>
              </p:cNvPr>
              <p:cNvSpPr>
                <a:spLocks noGrp="1" noRot="1" noChangeAspect="1" noMove="1" noResize="1" noEditPoints="1" noAdjustHandles="1" noChangeArrowheads="1" noChangeShapeType="1" noTextEdit="1"/>
              </p:cNvSpPr>
              <p:nvPr>
                <p:ph idx="1"/>
              </p:nvPr>
            </p:nvSpPr>
            <p:spPr>
              <a:xfrm>
                <a:off x="482321" y="1395922"/>
                <a:ext cx="8033029" cy="4960429"/>
              </a:xfrm>
              <a:blipFill>
                <a:blip r:embed="rId2"/>
                <a:stretch>
                  <a:fillRect l="-1138" t="-1843"/>
                </a:stretch>
              </a:blipFill>
            </p:spPr>
            <p:txBody>
              <a:bodyPr/>
              <a:lstStyle/>
              <a:p>
                <a:r>
                  <a:rPr lang="en-IN">
                    <a:noFill/>
                  </a:rPr>
                  <a:t> </a:t>
                </a:r>
              </a:p>
            </p:txBody>
          </p:sp>
        </mc:Fallback>
      </mc:AlternateContent>
    </p:spTree>
    <p:extLst>
      <p:ext uri="{BB962C8B-B14F-4D97-AF65-F5344CB8AC3E}">
        <p14:creationId xmlns:p14="http://schemas.microsoft.com/office/powerpoint/2010/main" val="204612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8CF3-0801-4D4D-AC3B-36E805737D65}"/>
              </a:ext>
            </a:extLst>
          </p:cNvPr>
          <p:cNvSpPr>
            <a:spLocks noGrp="1"/>
          </p:cNvSpPr>
          <p:nvPr>
            <p:ph type="title"/>
          </p:nvPr>
        </p:nvSpPr>
        <p:spPr/>
        <p:txBody>
          <a:bodyPr>
            <a:normAutofit/>
          </a:bodyPr>
          <a:lstStyle/>
          <a:p>
            <a:r>
              <a:rPr lang="en-US" dirty="0">
                <a:solidFill>
                  <a:srgbClr val="0070C0"/>
                </a:solidFill>
              </a:rPr>
              <a:t>Conviction</a:t>
            </a:r>
            <a:r>
              <a:rPr lang="en-US" dirty="0"/>
              <a:t> - Association Rule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3A2FB-18D7-4934-8726-34F3AA3C2172}"/>
                  </a:ext>
                </a:extLst>
              </p:cNvPr>
              <p:cNvSpPr>
                <a:spLocks noGrp="1"/>
              </p:cNvSpPr>
              <p:nvPr>
                <p:ph idx="1"/>
              </p:nvPr>
            </p:nvSpPr>
            <p:spPr/>
            <p:txBody>
              <a:bodyPr>
                <a:normAutofit/>
              </a:bodyPr>
              <a:lstStyle/>
              <a:p>
                <a:r>
                  <a:rPr lang="en-US" altLang="en-US" sz="2400" dirty="0">
                    <a:latin typeface="Cambria Math" panose="02040503050406030204" pitchFamily="18" charset="0"/>
                  </a:rPr>
                  <a:t>Conviction (conv) </a:t>
                </a:r>
                <a:r>
                  <a:rPr lang="en-US" altLang="en-US" sz="2400" dirty="0"/>
                  <a:t>range[0,</a:t>
                </a:r>
                <a:r>
                  <a:rPr lang="en-US" sz="2400" dirty="0"/>
                  <a:t> ∞</a:t>
                </a:r>
                <a:r>
                  <a:rPr lang="en-US" altLang="en-US" sz="2400" dirty="0"/>
                  <a:t>]</a:t>
                </a:r>
                <a:endParaRPr lang="en-US" altLang="en-US" sz="2400" dirty="0">
                  <a:latin typeface="Cambria Math" panose="02040503050406030204" pitchFamily="18" charset="0"/>
                </a:endParaRPr>
              </a:p>
              <a:p>
                <a:pPr marL="0" indent="0" algn="ctr">
                  <a:buNone/>
                </a:pPr>
                <a:r>
                  <a:rPr lang="en-US" altLang="en-US" sz="2400" dirty="0">
                    <a:latin typeface="Cambria Math" panose="02040503050406030204" pitchFamily="18" charset="0"/>
                  </a:rPr>
                  <a:t>A high conviction value means that the consequent is highly depending on the antecedent.</a:t>
                </a:r>
              </a:p>
              <a:p>
                <a:pPr marL="0" indent="0" algn="ctr">
                  <a:buNone/>
                </a:pPr>
                <a:endParaRPr lang="en-US" altLang="en-US" sz="20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US" sz="2400" i="1">
                          <a:latin typeface="Cambria Math" panose="02040503050406030204" pitchFamily="18" charset="0"/>
                        </a:rPr>
                        <m:t>𝑐𝑜𝑛</m:t>
                      </m:r>
                      <m:r>
                        <a:rPr lang="en-US" altLang="en-US" sz="2400" b="0" i="1" smtClean="0">
                          <a:latin typeface="Cambria Math" panose="02040503050406030204" pitchFamily="18" charset="0"/>
                        </a:rPr>
                        <m:t>𝑣</m:t>
                      </m:r>
                      <m:d>
                        <m:dPr>
                          <m:ctrlPr>
                            <a:rPr lang="en-US" altLang="en-US" sz="2400" i="1">
                              <a:latin typeface="Cambria Math" panose="02040503050406030204" pitchFamily="18" charset="0"/>
                            </a:rPr>
                          </m:ctrlPr>
                        </m:dPr>
                        <m:e>
                          <m:r>
                            <a:rPr lang="en-US" altLang="en-US" sz="2400" i="1">
                              <a:latin typeface="Cambria Math" panose="02040503050406030204" pitchFamily="18" charset="0"/>
                            </a:rPr>
                            <m:t>𝑋</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𝑌</m:t>
                          </m:r>
                        </m:e>
                      </m:d>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𝑠𝑢𝑝𝑝</m:t>
                          </m:r>
                          <m:d>
                            <m:dPr>
                              <m:ctrlPr>
                                <a:rPr lang="en-US" altLang="en-US" sz="2400" i="1">
                                  <a:latin typeface="Cambria Math" panose="02040503050406030204" pitchFamily="18" charset="0"/>
                                </a:rPr>
                              </m:ctrlPr>
                            </m:dPr>
                            <m:e>
                              <m:r>
                                <a:rPr lang="en-US" altLang="en-US" sz="2400" i="1">
                                  <a:latin typeface="Cambria Math" panose="02040503050406030204" pitchFamily="18" charset="0"/>
                                  <a:ea typeface="Cambria Math" panose="02040503050406030204" pitchFamily="18" charset="0"/>
                                </a:rPr>
                                <m:t>𝑌</m:t>
                              </m:r>
                            </m:e>
                          </m:d>
                        </m:num>
                        <m:den>
                          <m:r>
                            <a:rPr lang="en-US" altLang="en-US" sz="2400" b="0" i="1" smtClean="0">
                              <a:latin typeface="Cambria Math" panose="02040503050406030204" pitchFamily="18" charset="0"/>
                              <a:ea typeface="Cambria Math" panose="02040503050406030204" pitchFamily="18" charset="0"/>
                            </a:rPr>
                            <m:t>1 − </m:t>
                          </m:r>
                          <m:r>
                            <a:rPr lang="en-US" altLang="en-US" sz="2400" b="0" i="1" smtClean="0">
                              <a:latin typeface="Cambria Math" panose="02040503050406030204" pitchFamily="18" charset="0"/>
                            </a:rPr>
                            <m:t>𝑐𝑜𝑛𝑓</m:t>
                          </m:r>
                          <m:r>
                            <a:rPr lang="en-US" altLang="en-US" sz="2400" i="1">
                              <a:latin typeface="Cambria Math" panose="02040503050406030204" pitchFamily="18" charset="0"/>
                            </a:rPr>
                            <m:t>(</m:t>
                          </m:r>
                          <m:r>
                            <a:rPr lang="en-US" altLang="en-US" sz="2400" i="1">
                              <a:latin typeface="Cambria Math" panose="02040503050406030204" pitchFamily="18" charset="0"/>
                            </a:rPr>
                            <m:t>𝑋</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𝑌</m:t>
                          </m:r>
                          <m:r>
                            <a:rPr lang="en-US" altLang="en-US" sz="2400" i="1">
                              <a:latin typeface="Cambria Math" panose="02040503050406030204" pitchFamily="18" charset="0"/>
                            </a:rPr>
                            <m:t>)</m:t>
                          </m:r>
                        </m:den>
                      </m:f>
                    </m:oMath>
                  </m:oMathPara>
                </a14:m>
                <a:endParaRPr lang="en-US" altLang="en-US" sz="2400" dirty="0"/>
              </a:p>
              <a:p>
                <a:endParaRPr lang="en-US" sz="2400" dirty="0"/>
              </a:p>
              <a:p>
                <a:pPr marL="457200" lvl="1" indent="0">
                  <a:buNone/>
                </a:pPr>
                <a:r>
                  <a:rPr lang="en-US" altLang="en-US" dirty="0">
                    <a:solidFill>
                      <a:srgbClr val="F5F5F5"/>
                    </a:solidFill>
                    <a:latin typeface="Gotham" pitchFamily="50" charset="0"/>
                  </a:rPr>
                  <a:t>{Milk} =&gt; {Beer} = 1.60</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{Milk} =. {Bread} = inf</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{Beer} =&gt; {Milk} = 0.8</a:t>
                </a:r>
              </a:p>
            </p:txBody>
          </p:sp>
        </mc:Choice>
        <mc:Fallback xmlns="">
          <p:sp>
            <p:nvSpPr>
              <p:cNvPr id="3" name="Content Placeholder 2">
                <a:extLst>
                  <a:ext uri="{FF2B5EF4-FFF2-40B4-BE49-F238E27FC236}">
                    <a16:creationId xmlns:a16="http://schemas.microsoft.com/office/drawing/2014/main" id="{AF23A2FB-18D7-4934-8726-34F3AA3C2172}"/>
                  </a:ext>
                </a:extLst>
              </p:cNvPr>
              <p:cNvSpPr>
                <a:spLocks noGrp="1" noRot="1" noChangeAspect="1" noMove="1" noResize="1" noEditPoints="1" noAdjustHandles="1" noChangeArrowheads="1" noChangeShapeType="1" noTextEdit="1"/>
              </p:cNvSpPr>
              <p:nvPr>
                <p:ph idx="1"/>
              </p:nvPr>
            </p:nvSpPr>
            <p:spPr>
              <a:blipFill>
                <a:blip r:embed="rId2"/>
                <a:stretch>
                  <a:fillRect l="-1005" t="-1966"/>
                </a:stretch>
              </a:blipFill>
            </p:spPr>
            <p:txBody>
              <a:bodyPr/>
              <a:lstStyle/>
              <a:p>
                <a:r>
                  <a:rPr lang="en-US">
                    <a:noFill/>
                  </a:rPr>
                  <a:t> </a:t>
                </a:r>
              </a:p>
            </p:txBody>
          </p:sp>
        </mc:Fallback>
      </mc:AlternateContent>
    </p:spTree>
    <p:extLst>
      <p:ext uri="{BB962C8B-B14F-4D97-AF65-F5344CB8AC3E}">
        <p14:creationId xmlns:p14="http://schemas.microsoft.com/office/powerpoint/2010/main" val="330190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8BB5-532D-47C4-80D2-254E1D8CAACF}"/>
              </a:ext>
            </a:extLst>
          </p:cNvPr>
          <p:cNvSpPr>
            <a:spLocks noGrp="1"/>
          </p:cNvSpPr>
          <p:nvPr>
            <p:ph type="title"/>
          </p:nvPr>
        </p:nvSpPr>
        <p:spPr/>
        <p:txBody>
          <a:bodyPr>
            <a:normAutofit/>
          </a:bodyPr>
          <a:lstStyle/>
          <a:p>
            <a:r>
              <a:rPr lang="en-US" dirty="0"/>
              <a:t>Available Algorithms </a:t>
            </a:r>
          </a:p>
        </p:txBody>
      </p:sp>
      <p:sp>
        <p:nvSpPr>
          <p:cNvPr id="3" name="Content Placeholder 2">
            <a:extLst>
              <a:ext uri="{FF2B5EF4-FFF2-40B4-BE49-F238E27FC236}">
                <a16:creationId xmlns:a16="http://schemas.microsoft.com/office/drawing/2014/main" id="{5D1EEBE0-0B42-4187-8B36-E0DCAD80B3A7}"/>
              </a:ext>
            </a:extLst>
          </p:cNvPr>
          <p:cNvSpPr>
            <a:spLocks noGrp="1"/>
          </p:cNvSpPr>
          <p:nvPr>
            <p:ph idx="1"/>
          </p:nvPr>
        </p:nvSpPr>
        <p:spPr/>
        <p:txBody>
          <a:bodyPr/>
          <a:lstStyle/>
          <a:p>
            <a:pPr marL="514350" indent="-514350">
              <a:lnSpc>
                <a:spcPct val="200000"/>
              </a:lnSpc>
              <a:buFont typeface="+mj-lt"/>
              <a:buAutoNum type="arabicPeriod"/>
            </a:pPr>
            <a:r>
              <a:rPr lang="en-US" sz="3200" b="1" dirty="0" err="1">
                <a:solidFill>
                  <a:srgbClr val="0070C0"/>
                </a:solidFill>
                <a:latin typeface="Calibri "/>
              </a:rPr>
              <a:t>Apriori</a:t>
            </a:r>
            <a:r>
              <a:rPr lang="en-US" sz="3200" b="1" dirty="0">
                <a:solidFill>
                  <a:srgbClr val="0070C0"/>
                </a:solidFill>
                <a:latin typeface="Calibri "/>
              </a:rPr>
              <a:t> Algorithm</a:t>
            </a:r>
          </a:p>
          <a:p>
            <a:pPr marL="514350" indent="-514350">
              <a:lnSpc>
                <a:spcPct val="200000"/>
              </a:lnSpc>
              <a:buFont typeface="+mj-lt"/>
              <a:buAutoNum type="arabicPeriod"/>
            </a:pPr>
            <a:r>
              <a:rPr lang="en-US" dirty="0">
                <a:latin typeface="Calibri "/>
              </a:rPr>
              <a:t>Eclat Algorithm</a:t>
            </a:r>
          </a:p>
          <a:p>
            <a:pPr marL="514350" indent="-514350">
              <a:lnSpc>
                <a:spcPct val="200000"/>
              </a:lnSpc>
              <a:buFont typeface="+mj-lt"/>
              <a:buAutoNum type="arabicPeriod"/>
            </a:pPr>
            <a:r>
              <a:rPr lang="en-US" dirty="0">
                <a:latin typeface="Calibri "/>
              </a:rPr>
              <a:t>FP-growth Algorithm</a:t>
            </a:r>
          </a:p>
          <a:p>
            <a:endParaRPr lang="en-US" dirty="0">
              <a:latin typeface="Calibri "/>
            </a:endParaRPr>
          </a:p>
        </p:txBody>
      </p:sp>
    </p:spTree>
    <p:extLst>
      <p:ext uri="{BB962C8B-B14F-4D97-AF65-F5344CB8AC3E}">
        <p14:creationId xmlns:p14="http://schemas.microsoft.com/office/powerpoint/2010/main" val="335215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F896-2C32-4626-96F0-A1E1C3407A36}"/>
              </a:ext>
            </a:extLst>
          </p:cNvPr>
          <p:cNvSpPr>
            <a:spLocks noGrp="1"/>
          </p:cNvSpPr>
          <p:nvPr>
            <p:ph type="title"/>
          </p:nvPr>
        </p:nvSpPr>
        <p:spPr/>
        <p:txBody>
          <a:bodyPr>
            <a:normAutofit/>
          </a:bodyPr>
          <a:lstStyle/>
          <a:p>
            <a:r>
              <a:rPr lang="en-US" b="1" dirty="0" err="1"/>
              <a:t>Apriori</a:t>
            </a:r>
            <a:r>
              <a:rPr lang="en-US" b="1" dirty="0"/>
              <a:t> algorithm</a:t>
            </a:r>
            <a:endParaRPr lang="en-US" dirty="0"/>
          </a:p>
        </p:txBody>
      </p:sp>
      <p:sp>
        <p:nvSpPr>
          <p:cNvPr id="3" name="Content Placeholder 2">
            <a:extLst>
              <a:ext uri="{FF2B5EF4-FFF2-40B4-BE49-F238E27FC236}">
                <a16:creationId xmlns:a16="http://schemas.microsoft.com/office/drawing/2014/main" id="{360F5CFF-EB9E-4FAB-BB12-53CCF45E00B0}"/>
              </a:ext>
            </a:extLst>
          </p:cNvPr>
          <p:cNvSpPr>
            <a:spLocks noGrp="1"/>
          </p:cNvSpPr>
          <p:nvPr>
            <p:ph idx="1"/>
          </p:nvPr>
        </p:nvSpPr>
        <p:spPr/>
        <p:txBody>
          <a:bodyPr/>
          <a:lstStyle/>
          <a:p>
            <a:r>
              <a:rPr lang="en-US" dirty="0" err="1"/>
              <a:t>Apriori</a:t>
            </a:r>
            <a:r>
              <a:rPr lang="en-US" dirty="0"/>
              <a:t> is an algorithm for frequent item set mining and association rule learning over transactional databases. </a:t>
            </a:r>
          </a:p>
          <a:p>
            <a:r>
              <a:rPr lang="en-US" dirty="0"/>
              <a:t>It proceeds by identifying the frequent individual items in the database and extending them to larger and larger item sets as long as those item sets appear sufficiently often in the database.</a:t>
            </a:r>
          </a:p>
        </p:txBody>
      </p:sp>
    </p:spTree>
    <p:extLst>
      <p:ext uri="{BB962C8B-B14F-4D97-AF65-F5344CB8AC3E}">
        <p14:creationId xmlns:p14="http://schemas.microsoft.com/office/powerpoint/2010/main" val="398667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158C-B4B3-4515-B21D-819FA4F65C18}"/>
              </a:ext>
            </a:extLst>
          </p:cNvPr>
          <p:cNvSpPr>
            <a:spLocks noGrp="1"/>
          </p:cNvSpPr>
          <p:nvPr>
            <p:ph type="title"/>
          </p:nvPr>
        </p:nvSpPr>
        <p:spPr/>
        <p:txBody>
          <a:bodyPr>
            <a:normAutofit/>
          </a:bodyPr>
          <a:lstStyle/>
          <a:p>
            <a:r>
              <a:rPr lang="en-US" dirty="0"/>
              <a:t>Transaction Table </a:t>
            </a:r>
            <a:r>
              <a:rPr lang="en-US" sz="2000" dirty="0">
                <a:solidFill>
                  <a:schemeClr val="tx1">
                    <a:lumMod val="75000"/>
                    <a:lumOff val="25000"/>
                  </a:schemeClr>
                </a:solidFill>
              </a:rPr>
              <a:t>(Transaction Encoder-</a:t>
            </a:r>
            <a:r>
              <a:rPr lang="en-US" sz="2000" dirty="0" err="1">
                <a:solidFill>
                  <a:schemeClr val="tx1">
                    <a:lumMod val="75000"/>
                    <a:lumOff val="25000"/>
                  </a:schemeClr>
                </a:solidFill>
              </a:rPr>
              <a:t>Apriori</a:t>
            </a:r>
            <a:r>
              <a:rPr lang="en-US" sz="2000" dirty="0">
                <a:solidFill>
                  <a:schemeClr val="tx1">
                    <a:lumMod val="75000"/>
                    <a:lumOff val="25000"/>
                  </a:schemeClr>
                </a:solidFill>
              </a:rPr>
              <a:t>)</a:t>
            </a:r>
          </a:p>
        </p:txBody>
      </p:sp>
      <p:graphicFrame>
        <p:nvGraphicFramePr>
          <p:cNvPr id="4" name="Content Placeholder 3">
            <a:extLst>
              <a:ext uri="{FF2B5EF4-FFF2-40B4-BE49-F238E27FC236}">
                <a16:creationId xmlns:a16="http://schemas.microsoft.com/office/drawing/2014/main" id="{67464894-5D97-4385-A733-87E4DE33848C}"/>
              </a:ext>
            </a:extLst>
          </p:cNvPr>
          <p:cNvGraphicFramePr>
            <a:graphicFrameLocks noGrp="1"/>
          </p:cNvGraphicFramePr>
          <p:nvPr>
            <p:ph idx="1"/>
            <p:extLst>
              <p:ext uri="{D42A27DB-BD31-4B8C-83A1-F6EECF244321}">
                <p14:modId xmlns:p14="http://schemas.microsoft.com/office/powerpoint/2010/main" val="4045623608"/>
              </p:ext>
            </p:extLst>
          </p:nvPr>
        </p:nvGraphicFramePr>
        <p:xfrm>
          <a:off x="628646" y="1323473"/>
          <a:ext cx="7886697" cy="4414040"/>
        </p:xfrm>
        <a:graphic>
          <a:graphicData uri="http://schemas.openxmlformats.org/drawingml/2006/table">
            <a:tbl>
              <a:tblPr firstRow="1" bandRow="1">
                <a:tableStyleId>{5940675A-B579-460E-94D1-54222C63F5DA}</a:tableStyleId>
              </a:tblPr>
              <a:tblGrid>
                <a:gridCol w="1126671">
                  <a:extLst>
                    <a:ext uri="{9D8B030D-6E8A-4147-A177-3AD203B41FA5}">
                      <a16:colId xmlns:a16="http://schemas.microsoft.com/office/drawing/2014/main" val="124938662"/>
                    </a:ext>
                  </a:extLst>
                </a:gridCol>
                <a:gridCol w="1126671">
                  <a:extLst>
                    <a:ext uri="{9D8B030D-6E8A-4147-A177-3AD203B41FA5}">
                      <a16:colId xmlns:a16="http://schemas.microsoft.com/office/drawing/2014/main" val="3805569107"/>
                    </a:ext>
                  </a:extLst>
                </a:gridCol>
                <a:gridCol w="1126671">
                  <a:extLst>
                    <a:ext uri="{9D8B030D-6E8A-4147-A177-3AD203B41FA5}">
                      <a16:colId xmlns:a16="http://schemas.microsoft.com/office/drawing/2014/main" val="2920184793"/>
                    </a:ext>
                  </a:extLst>
                </a:gridCol>
                <a:gridCol w="1126671">
                  <a:extLst>
                    <a:ext uri="{9D8B030D-6E8A-4147-A177-3AD203B41FA5}">
                      <a16:colId xmlns:a16="http://schemas.microsoft.com/office/drawing/2014/main" val="2645431154"/>
                    </a:ext>
                  </a:extLst>
                </a:gridCol>
                <a:gridCol w="1126671">
                  <a:extLst>
                    <a:ext uri="{9D8B030D-6E8A-4147-A177-3AD203B41FA5}">
                      <a16:colId xmlns:a16="http://schemas.microsoft.com/office/drawing/2014/main" val="2626602286"/>
                    </a:ext>
                  </a:extLst>
                </a:gridCol>
                <a:gridCol w="1126671">
                  <a:extLst>
                    <a:ext uri="{9D8B030D-6E8A-4147-A177-3AD203B41FA5}">
                      <a16:colId xmlns:a16="http://schemas.microsoft.com/office/drawing/2014/main" val="228969056"/>
                    </a:ext>
                  </a:extLst>
                </a:gridCol>
                <a:gridCol w="1126671">
                  <a:extLst>
                    <a:ext uri="{9D8B030D-6E8A-4147-A177-3AD203B41FA5}">
                      <a16:colId xmlns:a16="http://schemas.microsoft.com/office/drawing/2014/main" val="1394765884"/>
                    </a:ext>
                  </a:extLst>
                </a:gridCol>
              </a:tblGrid>
              <a:tr h="583985">
                <a:tc>
                  <a:txBody>
                    <a:bodyPr/>
                    <a:lstStyle/>
                    <a:p>
                      <a:pPr algn="ctr"/>
                      <a:endParaRPr lang="en-US" b="1" dirty="0"/>
                    </a:p>
                  </a:txBody>
                  <a:tcPr anchor="ctr"/>
                </a:tc>
                <a:tc>
                  <a:txBody>
                    <a:bodyPr/>
                    <a:lstStyle/>
                    <a:p>
                      <a:pPr algn="ctr"/>
                      <a:r>
                        <a:rPr lang="en-US" b="1" dirty="0"/>
                        <a:t>Beer</a:t>
                      </a:r>
                    </a:p>
                  </a:txBody>
                  <a:tcPr anchor="ctr"/>
                </a:tc>
                <a:tc>
                  <a:txBody>
                    <a:bodyPr/>
                    <a:lstStyle/>
                    <a:p>
                      <a:pPr algn="ctr"/>
                      <a:r>
                        <a:rPr lang="en-US" b="1" dirty="0"/>
                        <a:t>Bread</a:t>
                      </a:r>
                    </a:p>
                  </a:txBody>
                  <a:tcPr anchor="ctr"/>
                </a:tc>
                <a:tc>
                  <a:txBody>
                    <a:bodyPr/>
                    <a:lstStyle/>
                    <a:p>
                      <a:pPr algn="ctr"/>
                      <a:r>
                        <a:rPr lang="en-US" b="1" dirty="0"/>
                        <a:t>Cola</a:t>
                      </a:r>
                    </a:p>
                  </a:txBody>
                  <a:tcPr anchor="ctr"/>
                </a:tc>
                <a:tc>
                  <a:txBody>
                    <a:bodyPr/>
                    <a:lstStyle/>
                    <a:p>
                      <a:pPr algn="ctr"/>
                      <a:r>
                        <a:rPr lang="en-US" b="1" dirty="0"/>
                        <a:t>Diapers</a:t>
                      </a:r>
                    </a:p>
                  </a:txBody>
                  <a:tcPr anchor="ctr"/>
                </a:tc>
                <a:tc>
                  <a:txBody>
                    <a:bodyPr/>
                    <a:lstStyle/>
                    <a:p>
                      <a:pPr algn="ctr"/>
                      <a:r>
                        <a:rPr lang="en-US" b="1" dirty="0"/>
                        <a:t>Eggs</a:t>
                      </a:r>
                    </a:p>
                  </a:txBody>
                  <a:tcPr anchor="ctr"/>
                </a:tc>
                <a:tc>
                  <a:txBody>
                    <a:bodyPr/>
                    <a:lstStyle/>
                    <a:p>
                      <a:pPr algn="ctr"/>
                      <a:r>
                        <a:rPr lang="en-US" b="1" dirty="0"/>
                        <a:t>Milk</a:t>
                      </a:r>
                    </a:p>
                  </a:txBody>
                  <a:tcPr anchor="ctr"/>
                </a:tc>
                <a:extLst>
                  <a:ext uri="{0D108BD9-81ED-4DB2-BD59-A6C34878D82A}">
                    <a16:rowId xmlns:a16="http://schemas.microsoft.com/office/drawing/2014/main" val="2394785903"/>
                  </a:ext>
                </a:extLst>
              </a:tr>
              <a:tr h="766011">
                <a:tc>
                  <a:txBody>
                    <a:bodyPr/>
                    <a:lstStyle/>
                    <a:p>
                      <a:pPr algn="ctr"/>
                      <a:r>
                        <a:rPr lang="en-US" b="1" dirty="0"/>
                        <a:t>Record 1 </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extLst>
                  <a:ext uri="{0D108BD9-81ED-4DB2-BD59-A6C34878D82A}">
                    <a16:rowId xmlns:a16="http://schemas.microsoft.com/office/drawing/2014/main" val="2030661427"/>
                  </a:ext>
                </a:extLst>
              </a:tr>
              <a:tr h="766011">
                <a:tc>
                  <a:txBody>
                    <a:bodyPr/>
                    <a:lstStyle/>
                    <a:p>
                      <a:pPr algn="ctr"/>
                      <a:r>
                        <a:rPr lang="en-US" b="1" dirty="0"/>
                        <a:t>Record 2</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extLst>
                  <a:ext uri="{0D108BD9-81ED-4DB2-BD59-A6C34878D82A}">
                    <a16:rowId xmlns:a16="http://schemas.microsoft.com/office/drawing/2014/main" val="3209521915"/>
                  </a:ext>
                </a:extLst>
              </a:tr>
              <a:tr h="766011">
                <a:tc>
                  <a:txBody>
                    <a:bodyPr/>
                    <a:lstStyle/>
                    <a:p>
                      <a:pPr algn="ctr"/>
                      <a:r>
                        <a:rPr lang="en-US" b="1" dirty="0"/>
                        <a:t>Record 3</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extLst>
                  <a:ext uri="{0D108BD9-81ED-4DB2-BD59-A6C34878D82A}">
                    <a16:rowId xmlns:a16="http://schemas.microsoft.com/office/drawing/2014/main" val="638654032"/>
                  </a:ext>
                </a:extLst>
              </a:tr>
              <a:tr h="766011">
                <a:tc>
                  <a:txBody>
                    <a:bodyPr/>
                    <a:lstStyle/>
                    <a:p>
                      <a:pPr algn="ctr"/>
                      <a:r>
                        <a:rPr lang="en-US" b="1" dirty="0"/>
                        <a:t>Record 4</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extLst>
                  <a:ext uri="{0D108BD9-81ED-4DB2-BD59-A6C34878D82A}">
                    <a16:rowId xmlns:a16="http://schemas.microsoft.com/office/drawing/2014/main" val="1360374342"/>
                  </a:ext>
                </a:extLst>
              </a:tr>
              <a:tr h="766011">
                <a:tc>
                  <a:txBody>
                    <a:bodyPr/>
                    <a:lstStyle/>
                    <a:p>
                      <a:pPr algn="ctr"/>
                      <a:r>
                        <a:rPr lang="en-US" b="1" dirty="0"/>
                        <a:t>Record 5</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00B050"/>
                          </a:solidFill>
                        </a:rPr>
                        <a:t>T</a:t>
                      </a: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FF0000"/>
                          </a:solidFill>
                        </a:rPr>
                        <a:t>F</a:t>
                      </a:r>
                      <a:endParaRPr lang="en-US" sz="3200" b="1" dirty="0">
                        <a:solidFill>
                          <a:srgbClr val="00B050"/>
                        </a:solidFill>
                      </a:endParaRPr>
                    </a:p>
                  </a:txBody>
                  <a:tcPr anchor="ctr"/>
                </a:tc>
                <a:tc>
                  <a:txBody>
                    <a:bodyPr/>
                    <a:lstStyle/>
                    <a:p>
                      <a:pPr algn="ctr"/>
                      <a:r>
                        <a:rPr lang="en-US" sz="3200" b="1" dirty="0">
                          <a:solidFill>
                            <a:srgbClr val="00B050"/>
                          </a:solidFill>
                        </a:rPr>
                        <a:t>T</a:t>
                      </a:r>
                    </a:p>
                  </a:txBody>
                  <a:tcPr anchor="ctr"/>
                </a:tc>
                <a:extLst>
                  <a:ext uri="{0D108BD9-81ED-4DB2-BD59-A6C34878D82A}">
                    <a16:rowId xmlns:a16="http://schemas.microsoft.com/office/drawing/2014/main" val="3139956494"/>
                  </a:ext>
                </a:extLst>
              </a:tr>
            </a:tbl>
          </a:graphicData>
        </a:graphic>
      </p:graphicFrame>
    </p:spTree>
    <p:extLst>
      <p:ext uri="{BB962C8B-B14F-4D97-AF65-F5344CB8AC3E}">
        <p14:creationId xmlns:p14="http://schemas.microsoft.com/office/powerpoint/2010/main" val="228586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3BC4-62E6-4D50-A156-52B22F3CC79B}"/>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C6ACCB8A-0619-421E-8405-17252BC5971E}"/>
              </a:ext>
            </a:extLst>
          </p:cNvPr>
          <p:cNvSpPr>
            <a:spLocks noGrp="1"/>
          </p:cNvSpPr>
          <p:nvPr>
            <p:ph idx="1"/>
          </p:nvPr>
        </p:nvSpPr>
        <p:spPr/>
        <p:txBody>
          <a:bodyPr/>
          <a:lstStyle/>
          <a:p>
            <a:r>
              <a:rPr lang="en-US" dirty="0"/>
              <a:t>Takes over 18 months to implement</a:t>
            </a:r>
          </a:p>
          <a:p>
            <a:r>
              <a:rPr lang="en-US" dirty="0"/>
              <a:t>Only hypotheses, needs explicit testing</a:t>
            </a:r>
          </a:p>
          <a:p>
            <a:r>
              <a:rPr lang="en-US" dirty="0"/>
              <a:t>Measurement of impact needed</a:t>
            </a:r>
          </a:p>
          <a:p>
            <a:r>
              <a:rPr lang="en-US" dirty="0"/>
              <a:t>Difficult to identify product groupings</a:t>
            </a:r>
          </a:p>
          <a:p>
            <a:r>
              <a:rPr lang="en-US" dirty="0"/>
              <a:t>Complexity grows exponentially</a:t>
            </a:r>
          </a:p>
          <a:p>
            <a:endParaRPr lang="en-US" dirty="0"/>
          </a:p>
        </p:txBody>
      </p:sp>
    </p:spTree>
    <p:extLst>
      <p:ext uri="{BB962C8B-B14F-4D97-AF65-F5344CB8AC3E}">
        <p14:creationId xmlns:p14="http://schemas.microsoft.com/office/powerpoint/2010/main" val="1932757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F2035-9119-415E-B0BC-09F290C2336C}"/>
              </a:ext>
            </a:extLst>
          </p:cNvPr>
          <p:cNvSpPr>
            <a:spLocks noGrp="1"/>
          </p:cNvSpPr>
          <p:nvPr>
            <p:ph type="title"/>
          </p:nvPr>
        </p:nvSpPr>
        <p:spPr>
          <a:xfrm>
            <a:off x="628650" y="3012027"/>
            <a:ext cx="7886700" cy="833946"/>
          </a:xfrm>
        </p:spPr>
        <p:txBody>
          <a:bodyPr>
            <a:normAutofit/>
          </a:bodyPr>
          <a:lstStyle/>
          <a:p>
            <a:pPr algn="ctr"/>
            <a:r>
              <a:rPr lang="en-US" sz="2000" i="1" dirty="0" err="1">
                <a:solidFill>
                  <a:schemeClr val="tx1">
                    <a:lumMod val="65000"/>
                    <a:lumOff val="35000"/>
                  </a:schemeClr>
                </a:solidFill>
                <a:latin typeface="Consolas" panose="020B0609020204030204" pitchFamily="49" charset="0"/>
                <a:hlinkClick r:id="rId2" action="ppaction://hlinkfile"/>
              </a:rPr>
              <a:t>AssociationLearning_MarketBasketAnalysis.ipynb</a:t>
            </a:r>
            <a:endParaRPr lang="en-US" sz="2000" i="1"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33067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236481-3D80-4114-A400-E47856EAC68D}"/>
              </a:ext>
            </a:extLst>
          </p:cNvPr>
          <p:cNvSpPr>
            <a:spLocks noGrp="1"/>
          </p:cNvSpPr>
          <p:nvPr>
            <p:ph type="title"/>
          </p:nvPr>
        </p:nvSpPr>
        <p:spPr/>
        <p:txBody>
          <a:bodyPr/>
          <a:lstStyle/>
          <a:p>
            <a:r>
              <a:rPr lang="en-US" dirty="0"/>
              <a:t>References 	</a:t>
            </a:r>
          </a:p>
        </p:txBody>
      </p:sp>
      <p:sp>
        <p:nvSpPr>
          <p:cNvPr id="4" name="Content Placeholder 3">
            <a:extLst>
              <a:ext uri="{FF2B5EF4-FFF2-40B4-BE49-F238E27FC236}">
                <a16:creationId xmlns:a16="http://schemas.microsoft.com/office/drawing/2014/main" id="{BEDB09E9-3992-471B-9CAB-A5C5E7472D79}"/>
              </a:ext>
            </a:extLst>
          </p:cNvPr>
          <p:cNvSpPr>
            <a:spLocks noGrp="1"/>
          </p:cNvSpPr>
          <p:nvPr>
            <p:ph idx="1"/>
          </p:nvPr>
        </p:nvSpPr>
        <p:spPr/>
        <p:txBody>
          <a:bodyPr>
            <a:normAutofit/>
          </a:bodyPr>
          <a:lstStyle/>
          <a:p>
            <a:pPr marL="457200" indent="-457200">
              <a:buFont typeface="+mj-lt"/>
              <a:buAutoNum type="arabicPeriod"/>
            </a:pPr>
            <a:r>
              <a:rPr lang="en-US" sz="1200" i="1" dirty="0">
                <a:latin typeface="Consolas" panose="020B0609020204030204" pitchFamily="49" charset="0"/>
                <a:hlinkClick r:id="rId2"/>
              </a:rPr>
              <a:t>https://en.wikipedia.org/wiki/Association_rule_learning</a:t>
            </a:r>
            <a:endParaRPr lang="en-US" sz="1200" i="1" dirty="0">
              <a:latin typeface="Consolas" panose="020B0609020204030204" pitchFamily="49" charset="0"/>
            </a:endParaRPr>
          </a:p>
          <a:p>
            <a:pPr marL="457200" indent="-457200">
              <a:buFont typeface="+mj-lt"/>
              <a:buAutoNum type="arabicPeriod"/>
            </a:pPr>
            <a:r>
              <a:rPr lang="en-US" sz="1200" i="1" dirty="0">
                <a:latin typeface="Consolas" panose="020B0609020204030204" pitchFamily="49" charset="0"/>
                <a:hlinkClick r:id="rId3"/>
              </a:rPr>
              <a:t>http://cbafiles.unl.edu/public/cbainternal/facStaffUploads/KM3MarketBasket.ppt</a:t>
            </a:r>
            <a:endParaRPr lang="en-US" sz="1200" i="1" dirty="0">
              <a:latin typeface="Consolas" panose="020B0609020204030204" pitchFamily="49" charset="0"/>
            </a:endParaRPr>
          </a:p>
          <a:p>
            <a:pPr marL="457200" indent="-457200">
              <a:buFont typeface="+mj-lt"/>
              <a:buAutoNum type="arabicPeriod"/>
            </a:pPr>
            <a:r>
              <a:rPr lang="en-US" sz="1200" i="1" dirty="0">
                <a:latin typeface="Consolas" panose="020B0609020204030204" pitchFamily="49" charset="0"/>
                <a:hlinkClick r:id="rId4"/>
              </a:rPr>
              <a:t>https://rasbt.github.io/mlxtend/user_guide/frequent_patterns/association_rules/</a:t>
            </a:r>
            <a:endParaRPr lang="en-US" sz="1200" i="1" dirty="0">
              <a:latin typeface="Consolas" panose="020B0609020204030204" pitchFamily="49" charset="0"/>
            </a:endParaRPr>
          </a:p>
          <a:p>
            <a:pPr marL="457200" indent="-457200">
              <a:buFont typeface="+mj-lt"/>
              <a:buAutoNum type="arabicPeriod"/>
            </a:pPr>
            <a:r>
              <a:rPr lang="en-US" sz="1200" i="1" dirty="0">
                <a:latin typeface="Consolas" panose="020B0609020204030204" pitchFamily="49" charset="0"/>
                <a:hlinkClick r:id="rId5"/>
              </a:rPr>
              <a:t>https://www.youtube.com/watch?v=WxDV9WEYqPw</a:t>
            </a:r>
            <a:endParaRPr lang="en-US" sz="1200" i="1" dirty="0">
              <a:latin typeface="Consolas" panose="020B0609020204030204" pitchFamily="49" charset="0"/>
            </a:endParaRPr>
          </a:p>
          <a:p>
            <a:pPr marL="457200" indent="-457200">
              <a:buFont typeface="+mj-lt"/>
              <a:buAutoNum type="arabicPeriod"/>
            </a:pPr>
            <a:endParaRPr lang="en-US" sz="1200" i="1" dirty="0">
              <a:latin typeface="Consolas" panose="020B0609020204030204" pitchFamily="49" charset="0"/>
            </a:endParaRPr>
          </a:p>
          <a:p>
            <a:pPr marL="457200" indent="-457200">
              <a:buFont typeface="+mj-lt"/>
              <a:buAutoNum type="arabicPeriod"/>
            </a:pPr>
            <a:endParaRPr lang="en-US" sz="1200" i="1" dirty="0">
              <a:latin typeface="Consolas" panose="020B0609020204030204" pitchFamily="49" charset="0"/>
            </a:endParaRPr>
          </a:p>
          <a:p>
            <a:pPr marL="457200" indent="-457200">
              <a:buFont typeface="+mj-lt"/>
              <a:buAutoNum type="arabicPeriod"/>
            </a:pPr>
            <a:endParaRPr lang="en-US" sz="2000" i="1" dirty="0">
              <a:latin typeface="Consolas" panose="020B0609020204030204" pitchFamily="49" charset="0"/>
            </a:endParaRPr>
          </a:p>
        </p:txBody>
      </p:sp>
    </p:spTree>
    <p:extLst>
      <p:ext uri="{BB962C8B-B14F-4D97-AF65-F5344CB8AC3E}">
        <p14:creationId xmlns:p14="http://schemas.microsoft.com/office/powerpoint/2010/main" val="408739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8C76-B49F-4D41-970F-034788AB2F7A}"/>
              </a:ext>
            </a:extLst>
          </p:cNvPr>
          <p:cNvSpPr>
            <a:spLocks noGrp="1"/>
          </p:cNvSpPr>
          <p:nvPr>
            <p:ph type="title"/>
          </p:nvPr>
        </p:nvSpPr>
        <p:spPr/>
        <p:txBody>
          <a:bodyPr>
            <a:normAutofit/>
          </a:bodyPr>
          <a:lstStyle/>
          <a:p>
            <a:r>
              <a:rPr lang="tr-TR" altLang="en-US" dirty="0"/>
              <a:t>Association</a:t>
            </a:r>
            <a:r>
              <a:rPr lang="en-US" altLang="en-US" dirty="0"/>
              <a:t> Analysis</a:t>
            </a:r>
            <a:endParaRPr lang="en-US" dirty="0"/>
          </a:p>
        </p:txBody>
      </p:sp>
      <p:sp>
        <p:nvSpPr>
          <p:cNvPr id="3" name="Content Placeholder 2">
            <a:extLst>
              <a:ext uri="{FF2B5EF4-FFF2-40B4-BE49-F238E27FC236}">
                <a16:creationId xmlns:a16="http://schemas.microsoft.com/office/drawing/2014/main" id="{FC2D49F1-384D-444B-AAAA-26BAA913E153}"/>
              </a:ext>
            </a:extLst>
          </p:cNvPr>
          <p:cNvSpPr>
            <a:spLocks noGrp="1"/>
          </p:cNvSpPr>
          <p:nvPr>
            <p:ph idx="1"/>
          </p:nvPr>
        </p:nvSpPr>
        <p:spPr>
          <a:xfrm>
            <a:off x="628650" y="1395922"/>
            <a:ext cx="7886700" cy="2374693"/>
          </a:xfrm>
        </p:spPr>
        <p:txBody>
          <a:bodyPr>
            <a:normAutofit/>
          </a:bodyPr>
          <a:lstStyle/>
          <a:p>
            <a:r>
              <a:rPr lang="en-US" altLang="en-US" b="1" dirty="0"/>
              <a:t>Simplest</a:t>
            </a:r>
            <a:r>
              <a:rPr lang="en-US" altLang="en-US" dirty="0"/>
              <a:t> form of analysis </a:t>
            </a:r>
          </a:p>
          <a:p>
            <a:endParaRPr lang="en-US" altLang="en-US" dirty="0"/>
          </a:p>
          <a:p>
            <a:r>
              <a:rPr lang="en-US" altLang="en-US" dirty="0"/>
              <a:t>Given a </a:t>
            </a:r>
            <a:r>
              <a:rPr lang="en-US" altLang="en-US" b="1" dirty="0"/>
              <a:t>set of transactions</a:t>
            </a:r>
            <a:r>
              <a:rPr lang="en-US" altLang="en-US" dirty="0"/>
              <a:t>, find rules that will predict the occurrence of an item based on the </a:t>
            </a:r>
            <a:r>
              <a:rPr lang="en-US" altLang="en-US" b="1" dirty="0"/>
              <a:t>occurrences</a:t>
            </a:r>
            <a:r>
              <a:rPr lang="en-US" altLang="en-US" dirty="0"/>
              <a:t> of other items in the transaction</a:t>
            </a:r>
          </a:p>
          <a:p>
            <a:pPr marL="0" indent="0">
              <a:buNone/>
            </a:pPr>
            <a:endParaRPr lang="en-US" dirty="0"/>
          </a:p>
        </p:txBody>
      </p:sp>
    </p:spTree>
    <p:extLst>
      <p:ext uri="{BB962C8B-B14F-4D97-AF65-F5344CB8AC3E}">
        <p14:creationId xmlns:p14="http://schemas.microsoft.com/office/powerpoint/2010/main" val="289401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93946-2757-4541-AC56-AB8ED002D1B7}"/>
              </a:ext>
            </a:extLst>
          </p:cNvPr>
          <p:cNvSpPr>
            <a:spLocks noGrp="1"/>
          </p:cNvSpPr>
          <p:nvPr>
            <p:ph type="ctrTitle"/>
          </p:nvPr>
        </p:nvSpPr>
        <p:spPr>
          <a:xfrm>
            <a:off x="685800" y="2458065"/>
            <a:ext cx="5557684" cy="1051898"/>
          </a:xfrm>
        </p:spPr>
        <p:txBody>
          <a:bodyPr/>
          <a:lstStyle/>
          <a:p>
            <a:r>
              <a:rPr lang="en-US" dirty="0"/>
              <a:t>Market Basket Analysis</a:t>
            </a:r>
          </a:p>
        </p:txBody>
      </p:sp>
      <p:pic>
        <p:nvPicPr>
          <p:cNvPr id="1026" name="Picture 2" descr="11295_658960070862543_6256279946488934484_n">
            <a:extLst>
              <a:ext uri="{FF2B5EF4-FFF2-40B4-BE49-F238E27FC236}">
                <a16:creationId xmlns:a16="http://schemas.microsoft.com/office/drawing/2014/main" id="{7E50CAD8-E503-4EA9-815B-8DF69F324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215" r="38103"/>
          <a:stretch/>
        </p:blipFill>
        <p:spPr bwMode="auto">
          <a:xfrm>
            <a:off x="6164825" y="3591726"/>
            <a:ext cx="2703872" cy="23254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9CA2E2-5718-4BEA-972E-3B7136964E81}"/>
              </a:ext>
            </a:extLst>
          </p:cNvPr>
          <p:cNvSpPr txBox="1"/>
          <p:nvPr/>
        </p:nvSpPr>
        <p:spPr>
          <a:xfrm>
            <a:off x="57175" y="6347275"/>
            <a:ext cx="6186309" cy="215444"/>
          </a:xfrm>
          <a:prstGeom prst="rect">
            <a:avLst/>
          </a:prstGeom>
          <a:noFill/>
        </p:spPr>
        <p:txBody>
          <a:bodyPr wrap="none" rtlCol="0">
            <a:spAutoFit/>
          </a:bodyPr>
          <a:lstStyle/>
          <a:p>
            <a:r>
              <a:rPr lang="en-US" sz="800" i="1" dirty="0">
                <a:latin typeface="Consolas" panose="020B0609020204030204" pitchFamily="49" charset="0"/>
              </a:rPr>
              <a:t>Image Source: </a:t>
            </a:r>
            <a:r>
              <a:rPr lang="en-US" sz="800" i="1" dirty="0">
                <a:latin typeface="Consolas" panose="020B0609020204030204" pitchFamily="49" charset="0"/>
                <a:hlinkClick r:id="rId3"/>
              </a:rPr>
              <a:t>https://www.analyticsvidhya.com/blog/2014/08/effective-cross-selling-market-basket-analysis/</a:t>
            </a:r>
            <a:r>
              <a:rPr lang="en-US" sz="800" i="1" dirty="0">
                <a:latin typeface="Consolas" panose="020B0609020204030204" pitchFamily="49" charset="0"/>
              </a:rPr>
              <a:t>	</a:t>
            </a:r>
          </a:p>
        </p:txBody>
      </p:sp>
    </p:spTree>
    <p:extLst>
      <p:ext uri="{BB962C8B-B14F-4D97-AF65-F5344CB8AC3E}">
        <p14:creationId xmlns:p14="http://schemas.microsoft.com/office/powerpoint/2010/main" val="400747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787E-2FCC-4699-B411-4CBE36682658}"/>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24DB394E-E29E-4C13-9513-DB8671250565}"/>
              </a:ext>
            </a:extLst>
          </p:cNvPr>
          <p:cNvSpPr>
            <a:spLocks noGrp="1"/>
          </p:cNvSpPr>
          <p:nvPr>
            <p:ph idx="1"/>
          </p:nvPr>
        </p:nvSpPr>
        <p:spPr/>
        <p:txBody>
          <a:bodyPr>
            <a:normAutofit/>
          </a:bodyPr>
          <a:lstStyle/>
          <a:p>
            <a:r>
              <a:rPr lang="en-US" b="1" dirty="0"/>
              <a:t>Available Information</a:t>
            </a:r>
          </a:p>
          <a:p>
            <a:pPr lvl="1"/>
            <a:r>
              <a:rPr lang="en-US" dirty="0"/>
              <a:t>List of purchases made by customer over the period of time (</a:t>
            </a:r>
            <a:r>
              <a:rPr lang="en-US" sz="1800" i="1" dirty="0"/>
              <a:t>No personal information of customer</a:t>
            </a:r>
            <a:r>
              <a:rPr lang="en-US" dirty="0"/>
              <a:t>)</a:t>
            </a:r>
          </a:p>
          <a:p>
            <a:pPr lvl="1"/>
            <a:endParaRPr lang="en-US" sz="1400" dirty="0"/>
          </a:p>
          <a:p>
            <a:r>
              <a:rPr lang="en-US" b="1" dirty="0"/>
              <a:t>Decision Making</a:t>
            </a:r>
          </a:p>
          <a:p>
            <a:pPr marL="914400" lvl="1" indent="-457200">
              <a:buFont typeface="+mj-lt"/>
              <a:buAutoNum type="arabicPeriod"/>
            </a:pPr>
            <a:r>
              <a:rPr lang="en-US" dirty="0"/>
              <a:t>Can we find purchase patterns?</a:t>
            </a:r>
          </a:p>
          <a:p>
            <a:pPr marL="914400" lvl="1" indent="-457200">
              <a:buFont typeface="+mj-lt"/>
              <a:buAutoNum type="arabicPeriod"/>
            </a:pPr>
            <a:r>
              <a:rPr lang="en-US" dirty="0"/>
              <a:t>What items tends to be purchased together?</a:t>
            </a:r>
          </a:p>
          <a:p>
            <a:pPr marL="914400" lvl="1" indent="-457200">
              <a:buFont typeface="+mj-lt"/>
              <a:buAutoNum type="arabicPeriod"/>
            </a:pPr>
            <a:r>
              <a:rPr lang="en-US" dirty="0"/>
              <a:t>Seasonal pattern of item purchase?</a:t>
            </a:r>
            <a:endParaRPr lang="en-US" b="1" dirty="0"/>
          </a:p>
          <a:p>
            <a:pPr marL="971550" lvl="1" indent="-514350">
              <a:buFont typeface="+mj-lt"/>
              <a:buAutoNum type="arabicPeriod"/>
            </a:pPr>
            <a:r>
              <a:rPr lang="en-US" dirty="0"/>
              <a:t>Product suggestion to customers</a:t>
            </a:r>
          </a:p>
          <a:p>
            <a:pPr marL="971550" lvl="1" indent="-514350">
              <a:buFont typeface="+mj-lt"/>
              <a:buAutoNum type="arabicPeriod"/>
            </a:pPr>
            <a:r>
              <a:rPr lang="en-US" dirty="0"/>
              <a:t>Selecting items for promotion</a:t>
            </a:r>
          </a:p>
          <a:p>
            <a:pPr marL="971550" lvl="1" indent="-514350">
              <a:buFont typeface="+mj-lt"/>
              <a:buAutoNum type="arabicPeriod"/>
            </a:pPr>
            <a:r>
              <a:rPr lang="en-US" dirty="0"/>
              <a:t>Find promotional opportunity</a:t>
            </a:r>
          </a:p>
          <a:p>
            <a:pPr marL="914400" lvl="1" indent="-457200">
              <a:buFont typeface="+mj-lt"/>
              <a:buAutoNum type="arabicPeriod"/>
            </a:pPr>
            <a:endParaRPr lang="en-US" dirty="0"/>
          </a:p>
        </p:txBody>
      </p:sp>
      <p:pic>
        <p:nvPicPr>
          <p:cNvPr id="2050" name="Picture 2" descr="Related image">
            <a:extLst>
              <a:ext uri="{FF2B5EF4-FFF2-40B4-BE49-F238E27FC236}">
                <a16:creationId xmlns:a16="http://schemas.microsoft.com/office/drawing/2014/main" id="{78B2D2CB-CBB8-4DF1-9409-DE87DC597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7365" y="4119716"/>
            <a:ext cx="2236635" cy="223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3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2835-85DB-4278-ADD1-31E306F8D6DC}"/>
              </a:ext>
            </a:extLst>
          </p:cNvPr>
          <p:cNvSpPr>
            <a:spLocks noGrp="1"/>
          </p:cNvSpPr>
          <p:nvPr>
            <p:ph type="title"/>
          </p:nvPr>
        </p:nvSpPr>
        <p:spPr/>
        <p:txBody>
          <a:bodyPr/>
          <a:lstStyle/>
          <a:p>
            <a:r>
              <a:rPr lang="en-US" dirty="0"/>
              <a:t>Purchase Profiles</a:t>
            </a:r>
          </a:p>
        </p:txBody>
      </p:sp>
      <p:sp>
        <p:nvSpPr>
          <p:cNvPr id="4" name="TextBox 3">
            <a:extLst>
              <a:ext uri="{FF2B5EF4-FFF2-40B4-BE49-F238E27FC236}">
                <a16:creationId xmlns:a16="http://schemas.microsoft.com/office/drawing/2014/main" id="{753A30D6-338D-4C43-BE16-5CF8EC0272C4}"/>
              </a:ext>
            </a:extLst>
          </p:cNvPr>
          <p:cNvSpPr txBox="1"/>
          <p:nvPr/>
        </p:nvSpPr>
        <p:spPr>
          <a:xfrm>
            <a:off x="659067" y="1960493"/>
            <a:ext cx="2114550" cy="830997"/>
          </a:xfrm>
          <a:prstGeom prst="rect">
            <a:avLst/>
          </a:prstGeom>
          <a:noFill/>
        </p:spPr>
        <p:txBody>
          <a:bodyPr wrap="square" rtlCol="0">
            <a:spAutoFit/>
          </a:bodyPr>
          <a:lstStyle/>
          <a:p>
            <a:pPr algn="r"/>
            <a:r>
              <a:rPr lang="en-US" sz="2400" b="1" dirty="0">
                <a:solidFill>
                  <a:srgbClr val="002060"/>
                </a:solidFill>
              </a:rPr>
              <a:t>Beauty Conscious</a:t>
            </a:r>
          </a:p>
        </p:txBody>
      </p:sp>
      <p:sp>
        <p:nvSpPr>
          <p:cNvPr id="5" name="TextBox 4">
            <a:extLst>
              <a:ext uri="{FF2B5EF4-FFF2-40B4-BE49-F238E27FC236}">
                <a16:creationId xmlns:a16="http://schemas.microsoft.com/office/drawing/2014/main" id="{1CAC7302-2A94-4E28-BDE3-FCEFCD68EA28}"/>
              </a:ext>
            </a:extLst>
          </p:cNvPr>
          <p:cNvSpPr txBox="1"/>
          <p:nvPr/>
        </p:nvSpPr>
        <p:spPr>
          <a:xfrm>
            <a:off x="3229898" y="2005845"/>
            <a:ext cx="3441293" cy="461665"/>
          </a:xfrm>
          <a:prstGeom prst="rect">
            <a:avLst/>
          </a:prstGeom>
          <a:noFill/>
        </p:spPr>
        <p:txBody>
          <a:bodyPr wrap="square" rtlCol="0">
            <a:spAutoFit/>
          </a:bodyPr>
          <a:lstStyle/>
          <a:p>
            <a:pPr algn="ctr"/>
            <a:r>
              <a:rPr lang="en-US" sz="2400" dirty="0">
                <a:solidFill>
                  <a:srgbClr val="00B050"/>
                </a:solidFill>
                <a:latin typeface="Arial Black" panose="020B0A04020102020204" pitchFamily="34" charset="0"/>
              </a:rPr>
              <a:t>Health Conscious</a:t>
            </a:r>
          </a:p>
        </p:txBody>
      </p:sp>
      <p:sp>
        <p:nvSpPr>
          <p:cNvPr id="6" name="TextBox 5">
            <a:extLst>
              <a:ext uri="{FF2B5EF4-FFF2-40B4-BE49-F238E27FC236}">
                <a16:creationId xmlns:a16="http://schemas.microsoft.com/office/drawing/2014/main" id="{978FDBB2-A30A-4E48-91A7-EA74280E3492}"/>
              </a:ext>
            </a:extLst>
          </p:cNvPr>
          <p:cNvSpPr txBox="1"/>
          <p:nvPr/>
        </p:nvSpPr>
        <p:spPr>
          <a:xfrm>
            <a:off x="1193391" y="3036346"/>
            <a:ext cx="2114550" cy="369332"/>
          </a:xfrm>
          <a:prstGeom prst="rect">
            <a:avLst/>
          </a:prstGeom>
          <a:noFill/>
        </p:spPr>
        <p:txBody>
          <a:bodyPr wrap="square" rtlCol="0">
            <a:spAutoFit/>
          </a:bodyPr>
          <a:lstStyle/>
          <a:p>
            <a:pPr algn="ctr"/>
            <a:r>
              <a:rPr lang="en-US" b="1" dirty="0">
                <a:solidFill>
                  <a:srgbClr val="002060"/>
                </a:solidFill>
              </a:rPr>
              <a:t>Sentimental</a:t>
            </a:r>
          </a:p>
        </p:txBody>
      </p:sp>
      <p:sp>
        <p:nvSpPr>
          <p:cNvPr id="7" name="TextBox 6">
            <a:extLst>
              <a:ext uri="{FF2B5EF4-FFF2-40B4-BE49-F238E27FC236}">
                <a16:creationId xmlns:a16="http://schemas.microsoft.com/office/drawing/2014/main" id="{12829070-EA73-464E-A2DE-FEEECF5F07F6}"/>
              </a:ext>
            </a:extLst>
          </p:cNvPr>
          <p:cNvSpPr txBox="1"/>
          <p:nvPr/>
        </p:nvSpPr>
        <p:spPr>
          <a:xfrm>
            <a:off x="3229898" y="3057508"/>
            <a:ext cx="2502925" cy="584775"/>
          </a:xfrm>
          <a:prstGeom prst="rect">
            <a:avLst/>
          </a:prstGeom>
          <a:noFill/>
        </p:spPr>
        <p:txBody>
          <a:bodyPr wrap="square" rtlCol="0">
            <a:spAutoFit/>
          </a:bodyPr>
          <a:lstStyle/>
          <a:p>
            <a:pPr algn="ctr"/>
            <a:r>
              <a:rPr lang="en-US" sz="3200" b="1" dirty="0">
                <a:solidFill>
                  <a:srgbClr val="FF0000"/>
                </a:solidFill>
              </a:rPr>
              <a:t>Smoker</a:t>
            </a:r>
          </a:p>
        </p:txBody>
      </p:sp>
      <p:sp>
        <p:nvSpPr>
          <p:cNvPr id="8" name="TextBox 7">
            <a:extLst>
              <a:ext uri="{FF2B5EF4-FFF2-40B4-BE49-F238E27FC236}">
                <a16:creationId xmlns:a16="http://schemas.microsoft.com/office/drawing/2014/main" id="{C1967B75-B6BA-43B3-8DA9-BE9070E2D2CB}"/>
              </a:ext>
            </a:extLst>
          </p:cNvPr>
          <p:cNvSpPr txBox="1"/>
          <p:nvPr/>
        </p:nvSpPr>
        <p:spPr>
          <a:xfrm>
            <a:off x="5560142" y="2535676"/>
            <a:ext cx="2502925" cy="584775"/>
          </a:xfrm>
          <a:prstGeom prst="rect">
            <a:avLst/>
          </a:prstGeom>
          <a:noFill/>
        </p:spPr>
        <p:txBody>
          <a:bodyPr wrap="square" rtlCol="0">
            <a:spAutoFit/>
          </a:bodyPr>
          <a:lstStyle/>
          <a:p>
            <a:pPr algn="ctr"/>
            <a:r>
              <a:rPr lang="en-US" sz="3200" dirty="0">
                <a:solidFill>
                  <a:srgbClr val="FF0000"/>
                </a:solidFill>
              </a:rPr>
              <a:t>Personal Care</a:t>
            </a:r>
          </a:p>
        </p:txBody>
      </p:sp>
      <p:sp>
        <p:nvSpPr>
          <p:cNvPr id="9" name="TextBox 8">
            <a:extLst>
              <a:ext uri="{FF2B5EF4-FFF2-40B4-BE49-F238E27FC236}">
                <a16:creationId xmlns:a16="http://schemas.microsoft.com/office/drawing/2014/main" id="{895A0249-FA8A-46C4-8CE4-BE1592093851}"/>
              </a:ext>
            </a:extLst>
          </p:cNvPr>
          <p:cNvSpPr txBox="1"/>
          <p:nvPr/>
        </p:nvSpPr>
        <p:spPr>
          <a:xfrm>
            <a:off x="2654710" y="2472842"/>
            <a:ext cx="2502925" cy="584775"/>
          </a:xfrm>
          <a:prstGeom prst="rect">
            <a:avLst/>
          </a:prstGeom>
          <a:noFill/>
        </p:spPr>
        <p:txBody>
          <a:bodyPr wrap="square" rtlCol="0">
            <a:spAutoFit/>
          </a:bodyPr>
          <a:lstStyle/>
          <a:p>
            <a:pPr algn="ctr"/>
            <a:r>
              <a:rPr lang="en-US" sz="3200" b="1" dirty="0"/>
              <a:t>New Family</a:t>
            </a:r>
          </a:p>
        </p:txBody>
      </p:sp>
      <p:sp>
        <p:nvSpPr>
          <p:cNvPr id="10" name="TextBox 9">
            <a:extLst>
              <a:ext uri="{FF2B5EF4-FFF2-40B4-BE49-F238E27FC236}">
                <a16:creationId xmlns:a16="http://schemas.microsoft.com/office/drawing/2014/main" id="{FD651396-2645-49F8-B7DA-115ADD836AD6}"/>
              </a:ext>
            </a:extLst>
          </p:cNvPr>
          <p:cNvSpPr txBox="1"/>
          <p:nvPr/>
        </p:nvSpPr>
        <p:spPr>
          <a:xfrm>
            <a:off x="712532" y="3569966"/>
            <a:ext cx="2114550" cy="369332"/>
          </a:xfrm>
          <a:prstGeom prst="rect">
            <a:avLst/>
          </a:prstGeom>
          <a:noFill/>
        </p:spPr>
        <p:txBody>
          <a:bodyPr wrap="square" rtlCol="0">
            <a:spAutoFit/>
          </a:bodyPr>
          <a:lstStyle/>
          <a:p>
            <a:pPr algn="ctr"/>
            <a:r>
              <a:rPr lang="en-US" b="1" dirty="0">
                <a:solidFill>
                  <a:srgbClr val="00B050"/>
                </a:solidFill>
              </a:rPr>
              <a:t>Casual Reader</a:t>
            </a:r>
          </a:p>
        </p:txBody>
      </p:sp>
      <p:sp>
        <p:nvSpPr>
          <p:cNvPr id="11" name="TextBox 10">
            <a:extLst>
              <a:ext uri="{FF2B5EF4-FFF2-40B4-BE49-F238E27FC236}">
                <a16:creationId xmlns:a16="http://schemas.microsoft.com/office/drawing/2014/main" id="{50D4E6CB-D0E9-4C2F-ADED-6164BC5B65E9}"/>
              </a:ext>
            </a:extLst>
          </p:cNvPr>
          <p:cNvSpPr txBox="1"/>
          <p:nvPr/>
        </p:nvSpPr>
        <p:spPr>
          <a:xfrm>
            <a:off x="3307941" y="4776402"/>
            <a:ext cx="2561304" cy="461665"/>
          </a:xfrm>
          <a:prstGeom prst="rect">
            <a:avLst/>
          </a:prstGeom>
          <a:noFill/>
        </p:spPr>
        <p:txBody>
          <a:bodyPr wrap="square" rtlCol="0">
            <a:spAutoFit/>
          </a:bodyPr>
          <a:lstStyle/>
          <a:p>
            <a:pPr algn="ctr"/>
            <a:r>
              <a:rPr lang="en-US" sz="2400" dirty="0">
                <a:solidFill>
                  <a:srgbClr val="00B050"/>
                </a:solidFill>
                <a:latin typeface="Arial Black" panose="020B0A04020102020204" pitchFamily="34" charset="0"/>
              </a:rPr>
              <a:t>Photographer</a:t>
            </a:r>
          </a:p>
        </p:txBody>
      </p:sp>
      <p:sp>
        <p:nvSpPr>
          <p:cNvPr id="12" name="TextBox 11">
            <a:extLst>
              <a:ext uri="{FF2B5EF4-FFF2-40B4-BE49-F238E27FC236}">
                <a16:creationId xmlns:a16="http://schemas.microsoft.com/office/drawing/2014/main" id="{72CEECDD-4B24-4654-B949-43B82025D93E}"/>
              </a:ext>
            </a:extLst>
          </p:cNvPr>
          <p:cNvSpPr txBox="1"/>
          <p:nvPr/>
        </p:nvSpPr>
        <p:spPr>
          <a:xfrm>
            <a:off x="5432323" y="3242914"/>
            <a:ext cx="2327175" cy="523220"/>
          </a:xfrm>
          <a:prstGeom prst="rect">
            <a:avLst/>
          </a:prstGeom>
          <a:noFill/>
        </p:spPr>
        <p:txBody>
          <a:bodyPr wrap="square" rtlCol="0">
            <a:spAutoFit/>
          </a:bodyPr>
          <a:lstStyle/>
          <a:p>
            <a:pPr algn="ctr"/>
            <a:r>
              <a:rPr lang="en-US" sz="2800" dirty="0"/>
              <a:t>Pet Lover</a:t>
            </a:r>
          </a:p>
        </p:txBody>
      </p:sp>
      <p:sp>
        <p:nvSpPr>
          <p:cNvPr id="13" name="TextBox 12">
            <a:extLst>
              <a:ext uri="{FF2B5EF4-FFF2-40B4-BE49-F238E27FC236}">
                <a16:creationId xmlns:a16="http://schemas.microsoft.com/office/drawing/2014/main" id="{95B410BD-C085-4249-9DAC-A03413E78EDA}"/>
              </a:ext>
            </a:extLst>
          </p:cNvPr>
          <p:cNvSpPr txBox="1"/>
          <p:nvPr/>
        </p:nvSpPr>
        <p:spPr>
          <a:xfrm>
            <a:off x="3531318" y="3749147"/>
            <a:ext cx="2114550" cy="830997"/>
          </a:xfrm>
          <a:prstGeom prst="rect">
            <a:avLst/>
          </a:prstGeom>
          <a:noFill/>
        </p:spPr>
        <p:txBody>
          <a:bodyPr wrap="square" rtlCol="0">
            <a:spAutoFit/>
          </a:bodyPr>
          <a:lstStyle/>
          <a:p>
            <a:pPr algn="ctr"/>
            <a:r>
              <a:rPr lang="en-US" sz="2400" b="1" dirty="0"/>
              <a:t>Sports Conscious</a:t>
            </a:r>
          </a:p>
        </p:txBody>
      </p:sp>
      <p:sp>
        <p:nvSpPr>
          <p:cNvPr id="14" name="TextBox 13">
            <a:extLst>
              <a:ext uri="{FF2B5EF4-FFF2-40B4-BE49-F238E27FC236}">
                <a16:creationId xmlns:a16="http://schemas.microsoft.com/office/drawing/2014/main" id="{98CF8F64-267C-485C-B93A-44CA208A6A11}"/>
              </a:ext>
            </a:extLst>
          </p:cNvPr>
          <p:cNvSpPr txBox="1"/>
          <p:nvPr/>
        </p:nvSpPr>
        <p:spPr>
          <a:xfrm>
            <a:off x="1108125" y="4006402"/>
            <a:ext cx="2502925" cy="584775"/>
          </a:xfrm>
          <a:prstGeom prst="rect">
            <a:avLst/>
          </a:prstGeom>
          <a:noFill/>
        </p:spPr>
        <p:txBody>
          <a:bodyPr wrap="square" rtlCol="0">
            <a:spAutoFit/>
          </a:bodyPr>
          <a:lstStyle/>
          <a:p>
            <a:pPr algn="ctr"/>
            <a:r>
              <a:rPr lang="en-US" sz="3200" b="1" dirty="0">
                <a:solidFill>
                  <a:srgbClr val="FF0000"/>
                </a:solidFill>
              </a:rPr>
              <a:t>Automotive</a:t>
            </a:r>
          </a:p>
        </p:txBody>
      </p:sp>
      <p:sp>
        <p:nvSpPr>
          <p:cNvPr id="15" name="TextBox 14">
            <a:extLst>
              <a:ext uri="{FF2B5EF4-FFF2-40B4-BE49-F238E27FC236}">
                <a16:creationId xmlns:a16="http://schemas.microsoft.com/office/drawing/2014/main" id="{496D7406-5FA7-44BA-9FF3-7FE327AA4CE0}"/>
              </a:ext>
            </a:extLst>
          </p:cNvPr>
          <p:cNvSpPr txBox="1"/>
          <p:nvPr/>
        </p:nvSpPr>
        <p:spPr>
          <a:xfrm>
            <a:off x="5954046" y="3813665"/>
            <a:ext cx="2561304" cy="830997"/>
          </a:xfrm>
          <a:prstGeom prst="rect">
            <a:avLst/>
          </a:prstGeom>
          <a:noFill/>
        </p:spPr>
        <p:txBody>
          <a:bodyPr wrap="square" rtlCol="0">
            <a:spAutoFit/>
          </a:bodyPr>
          <a:lstStyle/>
          <a:p>
            <a:pPr algn="ctr"/>
            <a:r>
              <a:rPr lang="en-US" sz="2400" dirty="0">
                <a:solidFill>
                  <a:srgbClr val="00B050"/>
                </a:solidFill>
                <a:latin typeface="Arial Black" panose="020B0A04020102020204" pitchFamily="34" charset="0"/>
              </a:rPr>
              <a:t>Tech Enthusiast </a:t>
            </a:r>
          </a:p>
        </p:txBody>
      </p:sp>
    </p:spTree>
    <p:extLst>
      <p:ext uri="{BB962C8B-B14F-4D97-AF65-F5344CB8AC3E}">
        <p14:creationId xmlns:p14="http://schemas.microsoft.com/office/powerpoint/2010/main" val="137231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BDB8-037B-4CEA-B03C-531CC6E2071B}"/>
              </a:ext>
            </a:extLst>
          </p:cNvPr>
          <p:cNvSpPr>
            <a:spLocks noGrp="1"/>
          </p:cNvSpPr>
          <p:nvPr>
            <p:ph type="title"/>
          </p:nvPr>
        </p:nvSpPr>
        <p:spPr/>
        <p:txBody>
          <a:bodyPr/>
          <a:lstStyle/>
          <a:p>
            <a:r>
              <a:rPr lang="en-US" dirty="0"/>
              <a:t>Other Application Areas</a:t>
            </a:r>
          </a:p>
        </p:txBody>
      </p:sp>
      <p:sp>
        <p:nvSpPr>
          <p:cNvPr id="3" name="Content Placeholder 2">
            <a:extLst>
              <a:ext uri="{FF2B5EF4-FFF2-40B4-BE49-F238E27FC236}">
                <a16:creationId xmlns:a16="http://schemas.microsoft.com/office/drawing/2014/main" id="{A30418CD-4EE1-4CEA-A83F-53B7B69F6CC1}"/>
              </a:ext>
            </a:extLst>
          </p:cNvPr>
          <p:cNvSpPr>
            <a:spLocks noGrp="1"/>
          </p:cNvSpPr>
          <p:nvPr>
            <p:ph idx="1"/>
          </p:nvPr>
        </p:nvSpPr>
        <p:spPr/>
        <p:txBody>
          <a:bodyPr/>
          <a:lstStyle/>
          <a:p>
            <a:pPr marL="514350" indent="-514350">
              <a:buFont typeface="+mj-lt"/>
              <a:buAutoNum type="arabicPeriod"/>
            </a:pPr>
            <a:r>
              <a:rPr lang="en-US" altLang="en-US" dirty="0"/>
              <a:t>Banking Services </a:t>
            </a:r>
          </a:p>
          <a:p>
            <a:pPr marL="514350" indent="-514350">
              <a:buFont typeface="+mj-lt"/>
              <a:buAutoNum type="arabicPeriod"/>
            </a:pPr>
            <a:endParaRPr lang="en-US" altLang="en-US" dirty="0"/>
          </a:p>
          <a:p>
            <a:pPr marL="514350" indent="-514350">
              <a:buFont typeface="+mj-lt"/>
              <a:buAutoNum type="arabicPeriod"/>
            </a:pPr>
            <a:r>
              <a:rPr lang="en-US" dirty="0"/>
              <a:t>Insurance Companies</a:t>
            </a:r>
          </a:p>
          <a:p>
            <a:pPr marL="514350" indent="-514350">
              <a:buFont typeface="+mj-lt"/>
              <a:buAutoNum type="arabicPeriod"/>
            </a:pPr>
            <a:endParaRPr lang="en-US" dirty="0"/>
          </a:p>
          <a:p>
            <a:pPr marL="514350" indent="-514350">
              <a:buFont typeface="+mj-lt"/>
              <a:buAutoNum type="arabicPeriod"/>
            </a:pPr>
            <a:r>
              <a:rPr lang="en-US" dirty="0"/>
              <a:t>Medical – Symptom Analysis </a:t>
            </a:r>
          </a:p>
          <a:p>
            <a:pPr marL="514350" indent="-514350">
              <a:buFont typeface="+mj-lt"/>
              <a:buAutoNum type="arabicPeriod"/>
            </a:pPr>
            <a:endParaRPr lang="en-US" dirty="0"/>
          </a:p>
        </p:txBody>
      </p:sp>
    </p:spTree>
    <p:extLst>
      <p:ext uri="{BB962C8B-B14F-4D97-AF65-F5344CB8AC3E}">
        <p14:creationId xmlns:p14="http://schemas.microsoft.com/office/powerpoint/2010/main" val="264842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9EB2-E8C0-46FB-870B-0DE82B3A3F76}"/>
              </a:ext>
            </a:extLst>
          </p:cNvPr>
          <p:cNvSpPr>
            <a:spLocks noGrp="1"/>
          </p:cNvSpPr>
          <p:nvPr>
            <p:ph type="title"/>
          </p:nvPr>
        </p:nvSpPr>
        <p:spPr/>
        <p:txBody>
          <a:bodyPr>
            <a:normAutofit/>
          </a:bodyPr>
          <a:lstStyle/>
          <a:p>
            <a:r>
              <a:rPr lang="en-US" b="1" dirty="0"/>
              <a:t>Association Rule</a:t>
            </a:r>
            <a:endParaRPr lang="en-US" dirty="0"/>
          </a:p>
        </p:txBody>
      </p:sp>
      <p:sp>
        <p:nvSpPr>
          <p:cNvPr id="3" name="Content Placeholder 2">
            <a:extLst>
              <a:ext uri="{FF2B5EF4-FFF2-40B4-BE49-F238E27FC236}">
                <a16:creationId xmlns:a16="http://schemas.microsoft.com/office/drawing/2014/main" id="{4AA1F90C-D917-426C-8B3D-45EF5E1AAC45}"/>
              </a:ext>
            </a:extLst>
          </p:cNvPr>
          <p:cNvSpPr>
            <a:spLocks noGrp="1"/>
          </p:cNvSpPr>
          <p:nvPr>
            <p:ph idx="1"/>
          </p:nvPr>
        </p:nvSpPr>
        <p:spPr/>
        <p:txBody>
          <a:bodyPr/>
          <a:lstStyle/>
          <a:p>
            <a:pPr marL="0" indent="0" algn="ctr">
              <a:buNone/>
            </a:pPr>
            <a:r>
              <a:rPr lang="en-US" dirty="0"/>
              <a:t>{X} =&gt; {Y}</a:t>
            </a:r>
          </a:p>
          <a:p>
            <a:pPr marL="0" indent="0" algn="ctr">
              <a:buNone/>
            </a:pPr>
            <a:r>
              <a:rPr lang="en-US" sz="2000" dirty="0"/>
              <a:t>X , Y = Item or Itemset</a:t>
            </a:r>
          </a:p>
          <a:p>
            <a:pPr marL="0" indent="0" algn="ctr">
              <a:buNone/>
            </a:pPr>
            <a:endParaRPr lang="en-US" sz="2000" dirty="0"/>
          </a:p>
          <a:p>
            <a:pPr marL="0" indent="0" algn="ctr">
              <a:buNone/>
            </a:pPr>
            <a:r>
              <a:rPr lang="en-US" dirty="0"/>
              <a:t>{Bread} =&gt; {Milk}</a:t>
            </a:r>
          </a:p>
          <a:p>
            <a:endParaRPr lang="en-US" sz="2000" dirty="0"/>
          </a:p>
          <a:p>
            <a:pPr marL="0" indent="0" algn="ctr">
              <a:buNone/>
            </a:pPr>
            <a:r>
              <a:rPr lang="en-US" dirty="0"/>
              <a:t>Rule gives relation between Bread and Milk</a:t>
            </a:r>
          </a:p>
          <a:p>
            <a:pPr marL="0" indent="0">
              <a:buNone/>
            </a:pPr>
            <a:endParaRPr lang="en-US" dirty="0"/>
          </a:p>
        </p:txBody>
      </p:sp>
    </p:spTree>
    <p:extLst>
      <p:ext uri="{BB962C8B-B14F-4D97-AF65-F5344CB8AC3E}">
        <p14:creationId xmlns:p14="http://schemas.microsoft.com/office/powerpoint/2010/main" val="201062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2FA2-2587-46BA-8074-7B039A477F35}"/>
              </a:ext>
            </a:extLst>
          </p:cNvPr>
          <p:cNvSpPr>
            <a:spLocks noGrp="1"/>
          </p:cNvSpPr>
          <p:nvPr>
            <p:ph type="title"/>
          </p:nvPr>
        </p:nvSpPr>
        <p:spPr/>
        <p:txBody>
          <a:bodyPr/>
          <a:lstStyle/>
          <a:p>
            <a:r>
              <a:rPr lang="en-US" altLang="en-US" dirty="0"/>
              <a:t>Example 1 - </a:t>
            </a:r>
            <a:r>
              <a:rPr lang="tr-TR" altLang="en-US" dirty="0"/>
              <a:t>Association</a:t>
            </a:r>
            <a:r>
              <a:rPr lang="en-US" altLang="en-US" dirty="0"/>
              <a:t> Analysis</a:t>
            </a:r>
            <a:endParaRPr lang="en-US" dirty="0"/>
          </a:p>
        </p:txBody>
      </p:sp>
      <p:sp>
        <p:nvSpPr>
          <p:cNvPr id="4" name="TextBox 3">
            <a:extLst>
              <a:ext uri="{FF2B5EF4-FFF2-40B4-BE49-F238E27FC236}">
                <a16:creationId xmlns:a16="http://schemas.microsoft.com/office/drawing/2014/main" id="{F481568B-4A14-4B7D-AE53-9BAADD2B4524}"/>
              </a:ext>
            </a:extLst>
          </p:cNvPr>
          <p:cNvSpPr txBox="1"/>
          <p:nvPr/>
        </p:nvSpPr>
        <p:spPr>
          <a:xfrm>
            <a:off x="85578" y="6249072"/>
            <a:ext cx="5416868" cy="261610"/>
          </a:xfrm>
          <a:prstGeom prst="rect">
            <a:avLst/>
          </a:prstGeom>
          <a:noFill/>
        </p:spPr>
        <p:txBody>
          <a:bodyPr wrap="none" rtlCol="0">
            <a:spAutoFit/>
          </a:bodyPr>
          <a:lstStyle/>
          <a:p>
            <a:r>
              <a:rPr lang="en-US" sz="1100" i="1" dirty="0">
                <a:latin typeface="Consolas" panose="020B0609020204030204" pitchFamily="49" charset="0"/>
              </a:rPr>
              <a:t>Ref : https://en.wikipedia.org/wiki/Truth_table#Logical_implication </a:t>
            </a:r>
          </a:p>
        </p:txBody>
      </p:sp>
      <p:graphicFrame>
        <p:nvGraphicFramePr>
          <p:cNvPr id="5" name="Table 4">
            <a:extLst>
              <a:ext uri="{FF2B5EF4-FFF2-40B4-BE49-F238E27FC236}">
                <a16:creationId xmlns:a16="http://schemas.microsoft.com/office/drawing/2014/main" id="{F9F98F47-F418-4399-B97D-5E02B8FDC8A8}"/>
              </a:ext>
            </a:extLst>
          </p:cNvPr>
          <p:cNvGraphicFramePr>
            <a:graphicFrameLocks noGrp="1"/>
          </p:cNvGraphicFramePr>
          <p:nvPr>
            <p:extLst>
              <p:ext uri="{D42A27DB-BD31-4B8C-83A1-F6EECF244321}">
                <p14:modId xmlns:p14="http://schemas.microsoft.com/office/powerpoint/2010/main" val="177939495"/>
              </p:ext>
            </p:extLst>
          </p:nvPr>
        </p:nvGraphicFramePr>
        <p:xfrm>
          <a:off x="1213888" y="1966378"/>
          <a:ext cx="6583093" cy="3067740"/>
        </p:xfrm>
        <a:graphic>
          <a:graphicData uri="http://schemas.openxmlformats.org/drawingml/2006/table">
            <a:tbl>
              <a:tblPr firstRow="1" bandRow="1">
                <a:tableStyleId>{5C22544A-7EE6-4342-B048-85BDC9FD1C3A}</a:tableStyleId>
              </a:tblPr>
              <a:tblGrid>
                <a:gridCol w="1688113">
                  <a:extLst>
                    <a:ext uri="{9D8B030D-6E8A-4147-A177-3AD203B41FA5}">
                      <a16:colId xmlns:a16="http://schemas.microsoft.com/office/drawing/2014/main" val="1089545949"/>
                    </a:ext>
                  </a:extLst>
                </a:gridCol>
                <a:gridCol w="4894980">
                  <a:extLst>
                    <a:ext uri="{9D8B030D-6E8A-4147-A177-3AD203B41FA5}">
                      <a16:colId xmlns:a16="http://schemas.microsoft.com/office/drawing/2014/main" val="3442263229"/>
                    </a:ext>
                  </a:extLst>
                </a:gridCol>
              </a:tblGrid>
              <a:tr h="511290">
                <a:tc>
                  <a:txBody>
                    <a:bodyPr/>
                    <a:lstStyle/>
                    <a:p>
                      <a:r>
                        <a:rPr lang="en-US" dirty="0">
                          <a:latin typeface="Gotham "/>
                        </a:rPr>
                        <a:t>Record</a:t>
                      </a:r>
                    </a:p>
                  </a:txBody>
                  <a:tcPr/>
                </a:tc>
                <a:tc>
                  <a:txBody>
                    <a:bodyPr/>
                    <a:lstStyle/>
                    <a:p>
                      <a:r>
                        <a:rPr lang="en-US" dirty="0">
                          <a:latin typeface="Gotham "/>
                        </a:rPr>
                        <a:t>Items Bought</a:t>
                      </a:r>
                    </a:p>
                  </a:txBody>
                  <a:tcPr/>
                </a:tc>
                <a:extLst>
                  <a:ext uri="{0D108BD9-81ED-4DB2-BD59-A6C34878D82A}">
                    <a16:rowId xmlns:a16="http://schemas.microsoft.com/office/drawing/2014/main" val="1299480075"/>
                  </a:ext>
                </a:extLst>
              </a:tr>
              <a:tr h="511290">
                <a:tc>
                  <a:txBody>
                    <a:bodyPr/>
                    <a:lstStyle/>
                    <a:p>
                      <a:pPr algn="l"/>
                      <a:r>
                        <a:rPr lang="en-US" dirty="0">
                          <a:latin typeface="Gotham "/>
                        </a:rPr>
                        <a:t>Record 1</a:t>
                      </a:r>
                    </a:p>
                  </a:txBody>
                  <a:tcPr anchor="ctr"/>
                </a:tc>
                <a:tc>
                  <a:txBody>
                    <a:bodyPr/>
                    <a:lstStyle/>
                    <a:p>
                      <a:pPr algn="l"/>
                      <a:r>
                        <a:rPr lang="en-US" dirty="0">
                          <a:latin typeface="Gotham "/>
                        </a:rPr>
                        <a:t>Bread, Milk, Beer</a:t>
                      </a:r>
                    </a:p>
                  </a:txBody>
                  <a:tcPr anchor="ctr"/>
                </a:tc>
                <a:extLst>
                  <a:ext uri="{0D108BD9-81ED-4DB2-BD59-A6C34878D82A}">
                    <a16:rowId xmlns:a16="http://schemas.microsoft.com/office/drawing/2014/main" val="3169743765"/>
                  </a:ext>
                </a:extLst>
              </a:tr>
              <a:tr h="511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Record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Bread, Diapers, Eggs</a:t>
                      </a:r>
                    </a:p>
                  </a:txBody>
                  <a:tcPr anchor="ctr"/>
                </a:tc>
                <a:extLst>
                  <a:ext uri="{0D108BD9-81ED-4DB2-BD59-A6C34878D82A}">
                    <a16:rowId xmlns:a16="http://schemas.microsoft.com/office/drawing/2014/main" val="2956921655"/>
                  </a:ext>
                </a:extLst>
              </a:tr>
              <a:tr h="511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Record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Milk, Diapers, Beer, Cola</a:t>
                      </a:r>
                    </a:p>
                  </a:txBody>
                  <a:tcPr anchor="ctr"/>
                </a:tc>
                <a:extLst>
                  <a:ext uri="{0D108BD9-81ED-4DB2-BD59-A6C34878D82A}">
                    <a16:rowId xmlns:a16="http://schemas.microsoft.com/office/drawing/2014/main" val="1638269360"/>
                  </a:ext>
                </a:extLst>
              </a:tr>
              <a:tr h="511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Record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Bread, Milk, Diapers, Beer</a:t>
                      </a:r>
                    </a:p>
                  </a:txBody>
                  <a:tcPr anchor="ctr"/>
                </a:tc>
                <a:extLst>
                  <a:ext uri="{0D108BD9-81ED-4DB2-BD59-A6C34878D82A}">
                    <a16:rowId xmlns:a16="http://schemas.microsoft.com/office/drawing/2014/main" val="905556226"/>
                  </a:ext>
                </a:extLst>
              </a:tr>
              <a:tr h="511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Record 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otham "/>
                        </a:rPr>
                        <a:t>Bread, Milk, Cola</a:t>
                      </a:r>
                    </a:p>
                  </a:txBody>
                  <a:tcPr anchor="ctr"/>
                </a:tc>
                <a:extLst>
                  <a:ext uri="{0D108BD9-81ED-4DB2-BD59-A6C34878D82A}">
                    <a16:rowId xmlns:a16="http://schemas.microsoft.com/office/drawing/2014/main" val="694553251"/>
                  </a:ext>
                </a:extLst>
              </a:tr>
            </a:tbl>
          </a:graphicData>
        </a:graphic>
      </p:graphicFrame>
    </p:spTree>
    <p:extLst>
      <p:ext uri="{BB962C8B-B14F-4D97-AF65-F5344CB8AC3E}">
        <p14:creationId xmlns:p14="http://schemas.microsoft.com/office/powerpoint/2010/main" val="255053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4F55-A39A-47B8-8CCF-DB8A055C4A7C}"/>
              </a:ext>
            </a:extLst>
          </p:cNvPr>
          <p:cNvSpPr>
            <a:spLocks noGrp="1"/>
          </p:cNvSpPr>
          <p:nvPr>
            <p:ph type="title"/>
          </p:nvPr>
        </p:nvSpPr>
        <p:spPr/>
        <p:txBody>
          <a:bodyPr>
            <a:normAutofit/>
          </a:bodyPr>
          <a:lstStyle/>
          <a:p>
            <a:r>
              <a:rPr lang="en-US" altLang="en-US" dirty="0">
                <a:solidFill>
                  <a:srgbClr val="0070C0"/>
                </a:solidFill>
              </a:rPr>
              <a:t>Support</a:t>
            </a:r>
            <a:r>
              <a:rPr lang="en-US" altLang="en-US" dirty="0"/>
              <a:t> - Rule </a:t>
            </a:r>
            <a:r>
              <a:rPr lang="en-US" altLang="en-US" b="1" dirty="0"/>
              <a:t>Evaluation Metrics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6F276D-9D5C-4D8B-9542-6EB3A2CF8D47}"/>
                  </a:ext>
                </a:extLst>
              </p:cNvPr>
              <p:cNvSpPr>
                <a:spLocks noGrp="1"/>
              </p:cNvSpPr>
              <p:nvPr>
                <p:ph idx="1"/>
              </p:nvPr>
            </p:nvSpPr>
            <p:spPr/>
            <p:txBody>
              <a:bodyPr>
                <a:normAutofit/>
              </a:bodyPr>
              <a:lstStyle/>
              <a:p>
                <a:r>
                  <a:rPr lang="en-US" altLang="en-US" dirty="0"/>
                  <a:t>Support (s) range[0,1]</a:t>
                </a:r>
              </a:p>
              <a:p>
                <a:pPr marL="0" indent="0">
                  <a:buNone/>
                </a:pPr>
                <a:endParaRPr lang="en-US" altLang="en-US" sz="1400" dirty="0"/>
              </a:p>
              <a:p>
                <a:pPr marL="457200" lvl="1" indent="0">
                  <a:buNone/>
                </a:pPr>
                <a:r>
                  <a:rPr lang="en-US" altLang="en-US" dirty="0"/>
                  <a:t>Fraction of transactions that contain both X and Y</a:t>
                </a:r>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𝑆𝑢𝑝𝑝</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𝑋</m:t>
                          </m:r>
                        </m:e>
                      </m:d>
                      <m:r>
                        <a:rPr lang="en-US" altLang="en-US" b="0" i="1" smtClean="0">
                          <a:latin typeface="Cambria Math" panose="02040503050406030204" pitchFamily="18" charset="0"/>
                          <a:ea typeface="Cambria Math" panose="02040503050406030204" pitchFamily="18" charset="0"/>
                        </a:rPr>
                        <m:t>= </m:t>
                      </m:r>
                      <m:f>
                        <m:fPr>
                          <m:ctrlPr>
                            <a:rPr lang="en-US" altLang="en-US" b="0" i="1" smtClean="0">
                              <a:latin typeface="Cambria Math" panose="02040503050406030204" pitchFamily="18" charset="0"/>
                              <a:ea typeface="Cambria Math" panose="02040503050406030204" pitchFamily="18" charset="0"/>
                            </a:rPr>
                          </m:ctrlPr>
                        </m:fPr>
                        <m:num>
                          <m:r>
                            <a:rPr lang="en-US" altLang="en-US" b="0" i="1" smtClean="0">
                              <a:latin typeface="Cambria Math" panose="02040503050406030204" pitchFamily="18" charset="0"/>
                              <a:ea typeface="Cambria Math" panose="02040503050406030204" pitchFamily="18" charset="0"/>
                            </a:rPr>
                            <m:t>𝑂𝑐𝑐𝑢𝑟𝑎𝑛𝑐𝑒</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𝑜𝑓</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𝑋</m:t>
                          </m:r>
                        </m:num>
                        <m:den>
                          <m:r>
                            <a:rPr lang="en-US" altLang="en-US" b="0" i="1" smtClean="0">
                              <a:latin typeface="Cambria Math" panose="02040503050406030204" pitchFamily="18" charset="0"/>
                              <a:ea typeface="Cambria Math" panose="02040503050406030204" pitchFamily="18" charset="0"/>
                            </a:rPr>
                            <m:t>𝑇𝑜𝑡𝑎𝑙</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𝑟𝑒𝑐𝑜𝑟𝑑𝑠</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𝑖𝑛</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𝐷𝑎𝑡𝑎𝑠𝑒𝑡</m:t>
                          </m:r>
                        </m:den>
                      </m:f>
                    </m:oMath>
                  </m:oMathPara>
                </a14:m>
                <a:endParaRPr lang="en-US" altLang="en-US" dirty="0">
                  <a:latin typeface="Gotham" pitchFamily="50" charset="0"/>
                </a:endParaRPr>
              </a:p>
              <a:p>
                <a:pPr marL="457200" lvl="1" indent="0">
                  <a:buNone/>
                </a:pPr>
                <a:endParaRPr lang="en-US" altLang="en-US" dirty="0">
                  <a:latin typeface="Gotham" pitchFamily="50" charset="0"/>
                </a:endParaRPr>
              </a:p>
              <a:p>
                <a:pPr marL="457200" lvl="1" indent="0">
                  <a:buNone/>
                </a:pPr>
                <a:r>
                  <a:rPr lang="en-US" altLang="en-US" dirty="0">
                    <a:solidFill>
                      <a:srgbClr val="F5F5F5"/>
                    </a:solidFill>
                    <a:latin typeface="Gotham" pitchFamily="50" charset="0"/>
                  </a:rPr>
                  <a:t>{Milk} = 4/5 = 0.8</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{Beer} = 3/5 = 0.6</a:t>
                </a:r>
              </a:p>
              <a:p>
                <a:pPr marL="457200" lvl="1" indent="0">
                  <a:buNone/>
                </a:pPr>
                <a:endParaRPr lang="en-US" altLang="en-US" dirty="0">
                  <a:solidFill>
                    <a:srgbClr val="F5F5F5"/>
                  </a:solidFill>
                  <a:latin typeface="Gotham" pitchFamily="50" charset="0"/>
                </a:endParaRPr>
              </a:p>
              <a:p>
                <a:pPr marL="457200" lvl="1" indent="0">
                  <a:buNone/>
                </a:pPr>
                <a:r>
                  <a:rPr lang="en-US" altLang="en-US" dirty="0">
                    <a:solidFill>
                      <a:srgbClr val="F5F5F5"/>
                    </a:solidFill>
                    <a:latin typeface="Gotham" pitchFamily="50" charset="0"/>
                  </a:rPr>
                  <a:t>{Beer, Milk} = 3/5 = 0.6</a:t>
                </a:r>
              </a:p>
              <a:p>
                <a:pPr marL="457200" lvl="1" indent="0">
                  <a:buNone/>
                </a:pPr>
                <a:endParaRPr lang="en-US" altLang="en-US" dirty="0">
                  <a:solidFill>
                    <a:srgbClr val="F5F5F5"/>
                  </a:solidFill>
                  <a:latin typeface="Gotham" pitchFamily="50" charset="0"/>
                </a:endParaRPr>
              </a:p>
              <a:p>
                <a:pPr marL="457200" lvl="1" indent="0" algn="ctr">
                  <a:buNone/>
                </a:pPr>
                <a:r>
                  <a:rPr lang="en-US" altLang="en-US" sz="1600" dirty="0">
                    <a:solidFill>
                      <a:srgbClr val="F5F5F5"/>
                    </a:solidFill>
                    <a:latin typeface="Gotham" pitchFamily="50" charset="0"/>
                  </a:rPr>
                  <a:t>Generally used to filter dataset with only significant items/</a:t>
                </a:r>
                <a:r>
                  <a:rPr lang="en-US" altLang="en-US" sz="1600" dirty="0" err="1">
                    <a:solidFill>
                      <a:srgbClr val="F5F5F5"/>
                    </a:solidFill>
                    <a:latin typeface="Gotham" pitchFamily="50" charset="0"/>
                  </a:rPr>
                  <a:t>itemsets</a:t>
                </a:r>
                <a:r>
                  <a:rPr lang="en-US" altLang="en-US" sz="1600" dirty="0">
                    <a:solidFill>
                      <a:srgbClr val="F5F5F5"/>
                    </a:solidFill>
                    <a:latin typeface="Gotham" pitchFamily="50" charset="0"/>
                  </a:rPr>
                  <a:t> </a:t>
                </a:r>
              </a:p>
              <a:p>
                <a:pPr marL="457200" lvl="1" indent="0">
                  <a:buNone/>
                </a:pPr>
                <a:endParaRPr lang="en-US" altLang="en-US" dirty="0"/>
              </a:p>
            </p:txBody>
          </p:sp>
        </mc:Choice>
        <mc:Fallback>
          <p:sp>
            <p:nvSpPr>
              <p:cNvPr id="3" name="Content Placeholder 2">
                <a:extLst>
                  <a:ext uri="{FF2B5EF4-FFF2-40B4-BE49-F238E27FC236}">
                    <a16:creationId xmlns:a16="http://schemas.microsoft.com/office/drawing/2014/main" id="{416F276D-9D5C-4D8B-9542-6EB3A2CF8D47}"/>
                  </a:ext>
                </a:extLst>
              </p:cNvPr>
              <p:cNvSpPr>
                <a:spLocks noGrp="1" noRot="1" noChangeAspect="1" noMove="1" noResize="1" noEditPoints="1" noAdjustHandles="1" noChangeArrowheads="1" noChangeShapeType="1" noTextEdit="1"/>
              </p:cNvSpPr>
              <p:nvPr>
                <p:ph idx="1"/>
              </p:nvPr>
            </p:nvSpPr>
            <p:spPr>
              <a:blipFill>
                <a:blip r:embed="rId2"/>
                <a:stretch>
                  <a:fillRect l="-1391" t="-2088"/>
                </a:stretch>
              </a:blipFill>
            </p:spPr>
            <p:txBody>
              <a:bodyPr/>
              <a:lstStyle/>
              <a:p>
                <a:r>
                  <a:rPr lang="en-IN">
                    <a:noFill/>
                  </a:rPr>
                  <a:t> </a:t>
                </a:r>
              </a:p>
            </p:txBody>
          </p:sp>
        </mc:Fallback>
      </mc:AlternateContent>
    </p:spTree>
    <p:extLst>
      <p:ext uri="{BB962C8B-B14F-4D97-AF65-F5344CB8AC3E}">
        <p14:creationId xmlns:p14="http://schemas.microsoft.com/office/powerpoint/2010/main" val="39166102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2685</TotalTime>
  <Words>777</Words>
  <Application>Microsoft Office PowerPoint</Application>
  <PresentationFormat>On-screen Show (4:3)</PresentationFormat>
  <Paragraphs>176</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Calibri</vt:lpstr>
      <vt:lpstr>Calibri </vt:lpstr>
      <vt:lpstr>Cambria Math</vt:lpstr>
      <vt:lpstr>Consolas</vt:lpstr>
      <vt:lpstr>Courier New</vt:lpstr>
      <vt:lpstr>Gotham</vt:lpstr>
      <vt:lpstr>Gotham </vt:lpstr>
      <vt:lpstr>Office Theme</vt:lpstr>
      <vt:lpstr>Association Learning</vt:lpstr>
      <vt:lpstr>Association Analysis</vt:lpstr>
      <vt:lpstr>Market Basket Analysis</vt:lpstr>
      <vt:lpstr>Concept</vt:lpstr>
      <vt:lpstr>Purchase Profiles</vt:lpstr>
      <vt:lpstr>Other Application Areas</vt:lpstr>
      <vt:lpstr>Association Rule</vt:lpstr>
      <vt:lpstr>Example 1 - Association Analysis</vt:lpstr>
      <vt:lpstr>Support - Rule Evaluation Metrics  -</vt:lpstr>
      <vt:lpstr>Confidence - Rule Evaluation Metrics</vt:lpstr>
      <vt:lpstr>Lift - Association Rule Metrics</vt:lpstr>
      <vt:lpstr>Leverage - Association Rule Metrics</vt:lpstr>
      <vt:lpstr>Conviction - Association Rule Metrics</vt:lpstr>
      <vt:lpstr>Available Algorithms </vt:lpstr>
      <vt:lpstr>Apriori algorithm</vt:lpstr>
      <vt:lpstr>Transaction Table (Transaction Encoder-Apriori)</vt:lpstr>
      <vt:lpstr>Limitation</vt:lpstr>
      <vt:lpstr>AssociationLearning_MarketBasketAnalysis.ipynb</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Ganesh Gore</dc:creator>
  <cp:lastModifiedBy>Vinay Kadam</cp:lastModifiedBy>
  <cp:revision>128</cp:revision>
  <dcterms:created xsi:type="dcterms:W3CDTF">2018-04-01T05:31:44Z</dcterms:created>
  <dcterms:modified xsi:type="dcterms:W3CDTF">2019-04-13T09:43:50Z</dcterms:modified>
</cp:coreProperties>
</file>