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81" r:id="rId3"/>
    <p:sldId id="266" r:id="rId4"/>
    <p:sldId id="275" r:id="rId5"/>
    <p:sldId id="263" r:id="rId6"/>
    <p:sldId id="267" r:id="rId7"/>
    <p:sldId id="260" r:id="rId8"/>
    <p:sldId id="276" r:id="rId9"/>
    <p:sldId id="282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21" autoAdjust="0"/>
    <p:restoredTop sz="91139" autoAdjust="0"/>
  </p:normalViewPr>
  <p:slideViewPr>
    <p:cSldViewPr snapToGrid="0">
      <p:cViewPr varScale="1">
        <p:scale>
          <a:sx n="112" d="100"/>
          <a:sy n="112" d="100"/>
        </p:scale>
        <p:origin x="1704" y="102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4C47C1-B5BE-4E1C-AB66-6DE98AAC202E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3499A0-3DD6-43F1-BE0D-B2849767E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710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For example, assume that you have a collection of pictures. Each picture depicts either a dog or cat. A task could be sorting the pictures into separate collections of dog and cat photos. A program could learn to perform this task by observing pictures that have already been sorted, and it could evaluate its performance by calculating the percentage of correctly classified pictures.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99A0-3DD6-43F1-BE0D-B2849767E78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726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Machine learning is the design and study of software artifacts that use past experience to make future decisions;</a:t>
            </a:r>
          </a:p>
          <a:p>
            <a:endParaRPr lang="en-US" dirty="0"/>
          </a:p>
          <a:p>
            <a:r>
              <a:rPr lang="en-US" dirty="0"/>
              <a:t>It is the study of programs that learn from data. </a:t>
            </a:r>
          </a:p>
          <a:p>
            <a:endParaRPr lang="en-US" dirty="0"/>
          </a:p>
          <a:p>
            <a:r>
              <a:rPr lang="en-US" dirty="0"/>
              <a:t>The fundamental goal of machine learning is to generalize, or to induce an unknown rule from examples of the rule's application.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canonical example of machine learning is spam filtering. </a:t>
            </a:r>
          </a:p>
          <a:p>
            <a:endParaRPr lang="en-US" dirty="0"/>
          </a:p>
          <a:p>
            <a:r>
              <a:rPr lang="en-US" dirty="0"/>
              <a:t>By observing thousands of emails that have been previously labeled as either spam or ham, spam filters learn to classify new messages.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99A0-3DD6-43F1-BE0D-B2849767E78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4196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User marking Get better at certain task</a:t>
            </a:r>
          </a:p>
          <a:p>
            <a:r>
              <a:rPr lang="en-US" dirty="0"/>
              <a:t>Remembering  experience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99A0-3DD6-43F1-BE0D-B2849767E78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9450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Sorting group of people into two groups</a:t>
            </a:r>
          </a:p>
          <a:p>
            <a:pPr marL="228600" indent="-228600">
              <a:buAutoNum type="arabicPeriod"/>
            </a:pPr>
            <a:r>
              <a:rPr lang="en-US" dirty="0"/>
              <a:t>Supervised </a:t>
            </a:r>
          </a:p>
          <a:p>
            <a:pPr marL="228600" indent="-228600">
              <a:buAutoNum type="arabicPeriod"/>
            </a:pPr>
            <a:r>
              <a:rPr lang="en-US" dirty="0"/>
              <a:t>Consider a system which attempts to play super Mario, which receives rewards when it completes stage or receives punishment when loose his wife or get bit by creature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99A0-3DD6-43F1-BE0D-B2849767E78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468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0DD69-2350-4AF1-AFBB-ECD30C2ADBA5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DDBFC-FAF3-4588-B9C9-4B3E2CBFF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733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0DD69-2350-4AF1-AFBB-ECD30C2ADBA5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DDBFC-FAF3-4588-B9C9-4B3E2CBFF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371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0DD69-2350-4AF1-AFBB-ECD30C2ADBA5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DDBFC-FAF3-4588-B9C9-4B3E2CBFF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706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0DD69-2350-4AF1-AFBB-ECD30C2ADBA5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DDBFC-FAF3-4588-B9C9-4B3E2CBFF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265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0DD69-2350-4AF1-AFBB-ECD30C2ADBA5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DDBFC-FAF3-4588-B9C9-4B3E2CBFF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087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0DD69-2350-4AF1-AFBB-ECD30C2ADBA5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DDBFC-FAF3-4588-B9C9-4B3E2CBFF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264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0DD69-2350-4AF1-AFBB-ECD30C2ADBA5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DDBFC-FAF3-4588-B9C9-4B3E2CBFF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504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0DD69-2350-4AF1-AFBB-ECD30C2ADBA5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DDBFC-FAF3-4588-B9C9-4B3E2CBFF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013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0DD69-2350-4AF1-AFBB-ECD30C2ADBA5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DDBFC-FAF3-4588-B9C9-4B3E2CBFF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203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0DD69-2350-4AF1-AFBB-ECD30C2ADBA5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DDBFC-FAF3-4588-B9C9-4B3E2CBFF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128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0DD69-2350-4AF1-AFBB-ECD30C2ADBA5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DDBFC-FAF3-4588-B9C9-4B3E2CBFF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578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4C158BA-9122-4996-8A2A-1249949241E0}"/>
              </a:ext>
            </a:extLst>
          </p:cNvPr>
          <p:cNvSpPr/>
          <p:nvPr userDrawn="1"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70057E-C6D4-4035-B945-4646679A41B5}"/>
              </a:ext>
            </a:extLst>
          </p:cNvPr>
          <p:cNvSpPr/>
          <p:nvPr userDrawn="1"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baseline="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339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95922"/>
            <a:ext cx="7886700" cy="49604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0DD69-2350-4AF1-AFBB-ECD30C2ADBA5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DDBFC-FAF3-4588-B9C9-4B3E2CBFF3D3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C3F8F67-EA2C-4AF4-AB8D-DD477AFC15BA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5970" y="6298842"/>
            <a:ext cx="1705743" cy="559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439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Gotham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otham Light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otham Light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otham Light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Light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Light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1197C-899A-4A20-9A2E-BB68FCD029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 with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137EF0-1C0C-4394-8522-282D259979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92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D6924-2710-4570-823C-E6B5D4772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else is it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39990-5DA2-4725-A987-049A99611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Face recognition</a:t>
            </a:r>
          </a:p>
          <a:p>
            <a:r>
              <a:rPr lang="en-US" dirty="0"/>
              <a:t>Speech recognition </a:t>
            </a:r>
          </a:p>
          <a:p>
            <a:r>
              <a:rPr lang="en-US" dirty="0"/>
              <a:t>Handwriting recognition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b="1" dirty="0">
                <a:latin typeface="Gotham Book" pitchFamily="50" charset="0"/>
              </a:rPr>
              <a:t>Real Life Examples</a:t>
            </a:r>
          </a:p>
          <a:p>
            <a:r>
              <a:rPr lang="en-US" dirty="0"/>
              <a:t>Facebook People You May Know</a:t>
            </a:r>
          </a:p>
          <a:p>
            <a:r>
              <a:rPr lang="en-US" dirty="0"/>
              <a:t>Product Recommendation</a:t>
            </a:r>
          </a:p>
          <a:p>
            <a:r>
              <a:rPr lang="en-US" dirty="0"/>
              <a:t>Virtual Assistants </a:t>
            </a:r>
          </a:p>
        </p:txBody>
      </p:sp>
    </p:spTree>
    <p:extLst>
      <p:ext uri="{BB962C8B-B14F-4D97-AF65-F5344CB8AC3E}">
        <p14:creationId xmlns:p14="http://schemas.microsoft.com/office/powerpoint/2010/main" val="3187978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E6137-AE67-4363-92E2-81C663432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982B8-385A-4A5A-BCCC-9FDC2CA18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j-lt"/>
              </a:rPr>
              <a:t>The machine learning is the field of study to give the ability to a Machine to learn without being explicitly programmed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en-US" dirty="0">
                <a:latin typeface="+mj-lt"/>
                <a:cs typeface="Times New Roman" panose="02020603050405020304" pitchFamily="18" charset="0"/>
              </a:rPr>
              <a:t>The ability of a machine to improve its performance based on previous results.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71320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5A063-AE0D-4D0E-B366-BAA5BD7B7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 Definition of 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15987-B536-49DE-ADA8-7C6E55E3B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95922"/>
            <a:ext cx="7886700" cy="2401163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dirty="0"/>
              <a:t>A program can be said to learn from experience </a:t>
            </a:r>
            <a:r>
              <a:rPr lang="en-US" sz="3200" b="1" dirty="0">
                <a:solidFill>
                  <a:schemeClr val="accent2"/>
                </a:solidFill>
                <a:latin typeface="Gotham Black" pitchFamily="50" charset="0"/>
              </a:rPr>
              <a:t>E</a:t>
            </a:r>
            <a:r>
              <a:rPr lang="en-US" dirty="0"/>
              <a:t> with respect to some class of tasks </a:t>
            </a:r>
            <a:r>
              <a:rPr lang="en-US" b="1" dirty="0">
                <a:solidFill>
                  <a:schemeClr val="accent2"/>
                </a:solidFill>
                <a:latin typeface="Gotham Black" pitchFamily="50" charset="0"/>
              </a:rPr>
              <a:t>T</a:t>
            </a:r>
            <a:r>
              <a:rPr lang="en-US" dirty="0"/>
              <a:t> and performance measure </a:t>
            </a:r>
            <a:r>
              <a:rPr lang="en-US" b="1" dirty="0">
                <a:solidFill>
                  <a:schemeClr val="accent2"/>
                </a:solidFill>
                <a:latin typeface="Gotham Black" pitchFamily="50" charset="0"/>
              </a:rPr>
              <a:t>P</a:t>
            </a:r>
            <a:r>
              <a:rPr lang="en-US" dirty="0"/>
              <a:t>, if its performance at tasks in </a:t>
            </a:r>
            <a:r>
              <a:rPr lang="en-US" dirty="0">
                <a:solidFill>
                  <a:schemeClr val="accent2"/>
                </a:solidFill>
                <a:latin typeface="Gotham Black" pitchFamily="50" charset="0"/>
              </a:rPr>
              <a:t>T</a:t>
            </a:r>
            <a:r>
              <a:rPr lang="en-US" dirty="0"/>
              <a:t>, as measured by </a:t>
            </a:r>
            <a:r>
              <a:rPr lang="en-US" b="1" dirty="0">
                <a:solidFill>
                  <a:schemeClr val="accent2"/>
                </a:solidFill>
                <a:latin typeface="Gotham Black" pitchFamily="50" charset="0"/>
              </a:rPr>
              <a:t>P</a:t>
            </a:r>
            <a:r>
              <a:rPr lang="en-US" dirty="0"/>
              <a:t>, improves with experience </a:t>
            </a:r>
            <a:r>
              <a:rPr lang="en-US" dirty="0">
                <a:solidFill>
                  <a:schemeClr val="accent2"/>
                </a:solidFill>
                <a:latin typeface="Gotham Black" pitchFamily="50" charset="0"/>
              </a:rPr>
              <a:t>E</a:t>
            </a:r>
          </a:p>
          <a:p>
            <a:pPr marL="0" indent="0" algn="r">
              <a:buNone/>
            </a:pPr>
            <a:r>
              <a:rPr lang="en-US" sz="1600" i="1" dirty="0"/>
              <a:t>- Tom Mitchell </a:t>
            </a:r>
          </a:p>
        </p:txBody>
      </p:sp>
    </p:spTree>
    <p:extLst>
      <p:ext uri="{BB962C8B-B14F-4D97-AF65-F5344CB8AC3E}">
        <p14:creationId xmlns:p14="http://schemas.microsoft.com/office/powerpoint/2010/main" val="4194901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F34C0-330B-468E-94A5-0A5BA8320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ML Application</a:t>
            </a:r>
          </a:p>
        </p:txBody>
      </p:sp>
      <p:pic>
        <p:nvPicPr>
          <p:cNvPr id="4" name="Picture 2" descr="Image result for Dog postcards">
            <a:extLst>
              <a:ext uri="{FF2B5EF4-FFF2-40B4-BE49-F238E27FC236}">
                <a16:creationId xmlns:a16="http://schemas.microsoft.com/office/drawing/2014/main" id="{C414708A-2E63-46AD-AD7A-5BA87D48EB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67" t="5473" r="28694" b="38264"/>
          <a:stretch/>
        </p:blipFill>
        <p:spPr bwMode="auto">
          <a:xfrm rot="19715483">
            <a:off x="647326" y="3357654"/>
            <a:ext cx="1345832" cy="157948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Related image">
            <a:extLst>
              <a:ext uri="{FF2B5EF4-FFF2-40B4-BE49-F238E27FC236}">
                <a16:creationId xmlns:a16="http://schemas.microsoft.com/office/drawing/2014/main" id="{86E50701-582E-4DAE-9C5C-1DE3154478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07" t="12079" r="7210" b="19040"/>
          <a:stretch/>
        </p:blipFill>
        <p:spPr bwMode="auto">
          <a:xfrm>
            <a:off x="1481589" y="2265807"/>
            <a:ext cx="1074796" cy="137387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Related image">
            <a:extLst>
              <a:ext uri="{FF2B5EF4-FFF2-40B4-BE49-F238E27FC236}">
                <a16:creationId xmlns:a16="http://schemas.microsoft.com/office/drawing/2014/main" id="{B4099690-BBF5-4416-904E-99ED9524A2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9" t="9588" r="3805" b="21948"/>
          <a:stretch/>
        </p:blipFill>
        <p:spPr bwMode="auto">
          <a:xfrm rot="20937590">
            <a:off x="3033161" y="3186584"/>
            <a:ext cx="1398069" cy="160532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Related image">
            <a:extLst>
              <a:ext uri="{FF2B5EF4-FFF2-40B4-BE49-F238E27FC236}">
                <a16:creationId xmlns:a16="http://schemas.microsoft.com/office/drawing/2014/main" id="{7F99FB38-7057-4CFE-8BE5-8E15DD2B21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38" t="3807" r="22368" b="5972"/>
          <a:stretch/>
        </p:blipFill>
        <p:spPr bwMode="auto">
          <a:xfrm rot="1230081">
            <a:off x="2062766" y="3365270"/>
            <a:ext cx="1046370" cy="1639112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mage result for cat postcard">
            <a:extLst>
              <a:ext uri="{FF2B5EF4-FFF2-40B4-BE49-F238E27FC236}">
                <a16:creationId xmlns:a16="http://schemas.microsoft.com/office/drawing/2014/main" id="{F81F149D-1E22-4736-AB8D-E6326B7D1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0219" y="1532130"/>
            <a:ext cx="1074796" cy="1640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Related image">
            <a:extLst>
              <a:ext uri="{FF2B5EF4-FFF2-40B4-BE49-F238E27FC236}">
                <a16:creationId xmlns:a16="http://schemas.microsoft.com/office/drawing/2014/main" id="{6BB8F7E1-8F13-4D94-9E1A-5FA8353B66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9" t="9588" r="3805" b="21948"/>
          <a:stretch/>
        </p:blipFill>
        <p:spPr bwMode="auto">
          <a:xfrm>
            <a:off x="6196599" y="1745894"/>
            <a:ext cx="1465812" cy="168310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Image result for Dog postcards">
            <a:extLst>
              <a:ext uri="{FF2B5EF4-FFF2-40B4-BE49-F238E27FC236}">
                <a16:creationId xmlns:a16="http://schemas.microsoft.com/office/drawing/2014/main" id="{F113EA52-2A4A-4962-8A2B-8C2D53DF77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67" t="5473" r="28694" b="38264"/>
          <a:stretch/>
        </p:blipFill>
        <p:spPr bwMode="auto">
          <a:xfrm>
            <a:off x="6050219" y="4147395"/>
            <a:ext cx="1345832" cy="157948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Image result for Dog postcards">
            <a:extLst>
              <a:ext uri="{FF2B5EF4-FFF2-40B4-BE49-F238E27FC236}">
                <a16:creationId xmlns:a16="http://schemas.microsoft.com/office/drawing/2014/main" id="{54A231ED-B5BA-4F59-82C4-84A9918EFB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67" t="5473" r="28694" b="38264"/>
          <a:stretch/>
        </p:blipFill>
        <p:spPr bwMode="auto">
          <a:xfrm>
            <a:off x="6202619" y="4299795"/>
            <a:ext cx="1345832" cy="157948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Image result for Dog postcards">
            <a:extLst>
              <a:ext uri="{FF2B5EF4-FFF2-40B4-BE49-F238E27FC236}">
                <a16:creationId xmlns:a16="http://schemas.microsoft.com/office/drawing/2014/main" id="{CFDC2F65-FCCD-4E1E-A5D0-CE81C624A8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67" t="5473" r="28694" b="38264"/>
          <a:stretch/>
        </p:blipFill>
        <p:spPr bwMode="auto">
          <a:xfrm>
            <a:off x="6355019" y="4452195"/>
            <a:ext cx="1345832" cy="157948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1660CD4-F937-4EE2-9F05-E304E121E3D0}"/>
              </a:ext>
            </a:extLst>
          </p:cNvPr>
          <p:cNvCxnSpPr/>
          <p:nvPr/>
        </p:nvCxnSpPr>
        <p:spPr>
          <a:xfrm flipV="1">
            <a:off x="4731891" y="2623805"/>
            <a:ext cx="852755" cy="4599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68A5AD1-FE15-43D1-8A3D-90F983387752}"/>
              </a:ext>
            </a:extLst>
          </p:cNvPr>
          <p:cNvCxnSpPr>
            <a:cxnSpLocks/>
          </p:cNvCxnSpPr>
          <p:nvPr/>
        </p:nvCxnSpPr>
        <p:spPr>
          <a:xfrm>
            <a:off x="4731891" y="4250419"/>
            <a:ext cx="846735" cy="4035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8243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167BD-C7EA-4AF5-ACEF-6378BD308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B1102-9552-4035-A03B-AF60951BF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 better at certain task with time</a:t>
            </a:r>
          </a:p>
          <a:p>
            <a:r>
              <a:rPr lang="en-US" dirty="0"/>
              <a:t>The act of remembering experience </a:t>
            </a:r>
          </a:p>
          <a:p>
            <a:r>
              <a:rPr lang="en-US" dirty="0"/>
              <a:t>Exploiting generalization similarity </a:t>
            </a:r>
          </a:p>
          <a:p>
            <a:r>
              <a:rPr lang="en-US" dirty="0"/>
              <a:t>Learning with adaptation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461281-C15F-4F40-9D69-841A61A733E5}"/>
              </a:ext>
            </a:extLst>
          </p:cNvPr>
          <p:cNvSpPr txBox="1"/>
          <p:nvPr/>
        </p:nvSpPr>
        <p:spPr>
          <a:xfrm rot="21138195">
            <a:off x="1971310" y="5368863"/>
            <a:ext cx="6968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Spam Email detection using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627398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CFAC0-B030-4507-9539-EA1C78E66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Spam email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5DFAC-3ABA-41F4-A547-F3EBA36E6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8698" y="1395922"/>
            <a:ext cx="4816652" cy="4960429"/>
          </a:xfrm>
        </p:spPr>
        <p:txBody>
          <a:bodyPr/>
          <a:lstStyle/>
          <a:p>
            <a:r>
              <a:rPr lang="en-US" dirty="0"/>
              <a:t>Email has title and  body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Spam emails contains some specific keywords </a:t>
            </a:r>
            <a:r>
              <a:rPr lang="en-US" sz="1800" dirty="0"/>
              <a:t>(like us, tweet, join today, offers, etc.)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Emails without specific text, which has been marked as spam </a:t>
            </a:r>
            <a:endParaRPr lang="en-US" sz="1800" dirty="0"/>
          </a:p>
        </p:txBody>
      </p:sp>
      <p:pic>
        <p:nvPicPr>
          <p:cNvPr id="2050" name="Picture 2" descr="Image result for Email wireframe">
            <a:extLst>
              <a:ext uri="{FF2B5EF4-FFF2-40B4-BE49-F238E27FC236}">
                <a16:creationId xmlns:a16="http://schemas.microsoft.com/office/drawing/2014/main" id="{CC25CF71-FC1E-45EB-88D8-A763D9D5FC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82" r="10110" b="12901"/>
          <a:stretch/>
        </p:blipFill>
        <p:spPr bwMode="auto">
          <a:xfrm>
            <a:off x="464263" y="1539385"/>
            <a:ext cx="2445249" cy="2868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spam emails">
            <a:extLst>
              <a:ext uri="{FF2B5EF4-FFF2-40B4-BE49-F238E27FC236}">
                <a16:creationId xmlns:a16="http://schemas.microsoft.com/office/drawing/2014/main" id="{64E558E7-9CD6-43D2-AF19-4D8D9F5C7A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263" y="4227290"/>
            <a:ext cx="1457968" cy="1490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2072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C3DF3-7FAD-4C8F-A9BE-27B5861EE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2CA7D-036D-4225-BEC0-44AA240D8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en-US" dirty="0"/>
              <a:t>Association</a:t>
            </a:r>
            <a:r>
              <a:rPr lang="en-US" altLang="en-US" dirty="0"/>
              <a:t> Analysis</a:t>
            </a:r>
            <a:endParaRPr lang="tr-TR" altLang="en-US" dirty="0"/>
          </a:p>
          <a:p>
            <a:r>
              <a:rPr lang="tr-TR" altLang="en-US" dirty="0"/>
              <a:t>Supervised Learning</a:t>
            </a:r>
          </a:p>
          <a:p>
            <a:pPr lvl="1"/>
            <a:r>
              <a:rPr lang="tr-TR" altLang="en-US" dirty="0"/>
              <a:t>Classification</a:t>
            </a:r>
          </a:p>
          <a:p>
            <a:pPr lvl="1"/>
            <a:r>
              <a:rPr lang="tr-TR" altLang="en-US" dirty="0"/>
              <a:t>Regression</a:t>
            </a:r>
            <a:r>
              <a:rPr lang="en-US" altLang="en-US" dirty="0"/>
              <a:t>/Prediction </a:t>
            </a:r>
            <a:endParaRPr lang="tr-TR" altLang="en-US" dirty="0"/>
          </a:p>
          <a:p>
            <a:r>
              <a:rPr lang="tr-TR" altLang="en-US" dirty="0"/>
              <a:t>Unsupervised Learning</a:t>
            </a:r>
          </a:p>
          <a:p>
            <a:r>
              <a:rPr lang="tr-TR" altLang="en-US" dirty="0"/>
              <a:t>Reinforcement Learning</a:t>
            </a:r>
            <a:r>
              <a:rPr lang="en-US" altLang="en-US" dirty="0"/>
              <a:t> </a:t>
            </a:r>
            <a:r>
              <a:rPr lang="en-US" altLang="en-US" sz="2000" dirty="0"/>
              <a:t>(Semi supervised)</a:t>
            </a:r>
          </a:p>
          <a:p>
            <a:pPr>
              <a:buNone/>
            </a:pPr>
            <a:endParaRPr lang="tr-TR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97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1EF6F-A258-4DB0-852A-AFFBCD7ED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178538"/>
          </a:xfrm>
        </p:spPr>
        <p:txBody>
          <a:bodyPr>
            <a:normAutofit/>
          </a:bodyPr>
          <a:lstStyle/>
          <a:p>
            <a:r>
              <a:rPr lang="en-US" dirty="0"/>
              <a:t>Machine Learning Vs Statistical Analysis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C4E9FB-2276-4EA8-BFD7-399A7414408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Gotham" pitchFamily="50" charset="0"/>
              </a:rPr>
              <a:t>Machine learning </a:t>
            </a:r>
            <a:r>
              <a:rPr lang="en-US" sz="2000" dirty="0"/>
              <a:t>is an algorithm that can learn from data without relying on rules-based programming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Subfield of computer science and artificial intelligence and explores the study and construction of algorithms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/>
              <a:t>Prediction</a:t>
            </a:r>
            <a:endParaRPr lang="en-US" sz="20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3ECEE0C-B04C-48CC-9893-C8A95ED9848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Gotham "/>
              </a:rPr>
              <a:t>Statistical modeling</a:t>
            </a:r>
            <a:r>
              <a:rPr lang="en-US" sz="2000" b="1" dirty="0"/>
              <a:t> </a:t>
            </a:r>
            <a:r>
              <a:rPr lang="en-US" sz="2000" dirty="0"/>
              <a:t>is the formalization of relationships between variables in the form of mathematical </a:t>
            </a:r>
            <a:r>
              <a:rPr lang="en-US" sz="2000" dirty="0" err="1"/>
              <a:t>equ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Subfield of mathematics and deals with finding relationships between variables to predict.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Estimation</a:t>
            </a:r>
          </a:p>
        </p:txBody>
      </p:sp>
    </p:spTree>
    <p:extLst>
      <p:ext uri="{BB962C8B-B14F-4D97-AF65-F5344CB8AC3E}">
        <p14:creationId xmlns:p14="http://schemas.microsoft.com/office/powerpoint/2010/main" val="260106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32023B8-0CF2-4027-A0B2-99518B092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are AI and ML different ?</a:t>
            </a:r>
          </a:p>
        </p:txBody>
      </p:sp>
      <p:pic>
        <p:nvPicPr>
          <p:cNvPr id="1032" name="Picture 8" descr="https://qph.fs.quoracdn.net/main-qimg-9854e5bb9573b26c66caffcf9cb9001a-c">
            <a:extLst>
              <a:ext uri="{FF2B5EF4-FFF2-40B4-BE49-F238E27FC236}">
                <a16:creationId xmlns:a16="http://schemas.microsoft.com/office/drawing/2014/main" id="{20561087-BF6F-46FB-B265-DEB98A7AC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945" y="1627929"/>
            <a:ext cx="7268110" cy="4479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6743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812</TotalTime>
  <Words>449</Words>
  <Application>Microsoft Office PowerPoint</Application>
  <PresentationFormat>On-screen Show (4:3)</PresentationFormat>
  <Paragraphs>73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Gotham</vt:lpstr>
      <vt:lpstr>Gotham </vt:lpstr>
      <vt:lpstr>Gotham Black</vt:lpstr>
      <vt:lpstr>Gotham Book</vt:lpstr>
      <vt:lpstr>Gotham Light</vt:lpstr>
      <vt:lpstr>Times New Roman</vt:lpstr>
      <vt:lpstr>Office Theme</vt:lpstr>
      <vt:lpstr>Machine Learning with Python</vt:lpstr>
      <vt:lpstr>Definition of ML</vt:lpstr>
      <vt:lpstr>Formal Definition of ML</vt:lpstr>
      <vt:lpstr>Simple ML Application</vt:lpstr>
      <vt:lpstr>What is Machine Learning</vt:lpstr>
      <vt:lpstr>Spam email detection</vt:lpstr>
      <vt:lpstr>Application</vt:lpstr>
      <vt:lpstr>Machine Learning Vs Statistical Analysis</vt:lpstr>
      <vt:lpstr>How are AI and ML different ?</vt:lpstr>
      <vt:lpstr>Where else is it used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with Python</dc:title>
  <dc:creator>Ganesh Gore</dc:creator>
  <cp:lastModifiedBy>Ganesh Gore</cp:lastModifiedBy>
  <cp:revision>52</cp:revision>
  <dcterms:created xsi:type="dcterms:W3CDTF">2018-04-01T05:31:44Z</dcterms:created>
  <dcterms:modified xsi:type="dcterms:W3CDTF">2018-06-24T17:12:04Z</dcterms:modified>
</cp:coreProperties>
</file>