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98" r:id="rId3"/>
    <p:sldId id="304" r:id="rId4"/>
    <p:sldId id="305" r:id="rId5"/>
    <p:sldId id="306" r:id="rId6"/>
    <p:sldId id="274" r:id="rId7"/>
    <p:sldId id="307" r:id="rId8"/>
    <p:sldId id="259" r:id="rId9"/>
    <p:sldId id="300" r:id="rId10"/>
    <p:sldId id="299" r:id="rId11"/>
    <p:sldId id="278" r:id="rId12"/>
    <p:sldId id="257" r:id="rId13"/>
    <p:sldId id="273" r:id="rId14"/>
    <p:sldId id="281" r:id="rId15"/>
    <p:sldId id="301" r:id="rId16"/>
    <p:sldId id="288" r:id="rId17"/>
    <p:sldId id="282" r:id="rId18"/>
    <p:sldId id="289" r:id="rId19"/>
    <p:sldId id="279" r:id="rId20"/>
    <p:sldId id="283" r:id="rId21"/>
    <p:sldId id="284" r:id="rId22"/>
    <p:sldId id="286" r:id="rId23"/>
    <p:sldId id="308" r:id="rId24"/>
    <p:sldId id="287" r:id="rId25"/>
    <p:sldId id="303" r:id="rId26"/>
    <p:sldId id="291" r:id="rId27"/>
    <p:sldId id="292" r:id="rId28"/>
    <p:sldId id="293" r:id="rId29"/>
    <p:sldId id="295" r:id="rId30"/>
    <p:sldId id="294" r:id="rId31"/>
    <p:sldId id="296" r:id="rId32"/>
    <p:sldId id="29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EAEAEA"/>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1139" autoAdjust="0"/>
  </p:normalViewPr>
  <p:slideViewPr>
    <p:cSldViewPr snapToGrid="0">
      <p:cViewPr>
        <p:scale>
          <a:sx n="100" d="100"/>
          <a:sy n="100" d="100"/>
        </p:scale>
        <p:origin x="2046" y="96"/>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Sheet1!$A$2:$A$8</c:f>
              <c:numCache>
                <c:formatCode>General</c:formatCode>
                <c:ptCount val="7"/>
                <c:pt idx="0">
                  <c:v>1</c:v>
                </c:pt>
                <c:pt idx="1">
                  <c:v>2</c:v>
                </c:pt>
                <c:pt idx="2">
                  <c:v>3</c:v>
                </c:pt>
                <c:pt idx="3">
                  <c:v>4</c:v>
                </c:pt>
                <c:pt idx="4">
                  <c:v>5</c:v>
                </c:pt>
                <c:pt idx="5">
                  <c:v>6</c:v>
                </c:pt>
                <c:pt idx="6">
                  <c:v>7</c:v>
                </c:pt>
              </c:numCache>
            </c:numRef>
          </c:xVal>
          <c:yVal>
            <c:numRef>
              <c:f>Sheet1!$B$2:$B$8</c:f>
              <c:numCache>
                <c:formatCode>General</c:formatCode>
                <c:ptCount val="7"/>
                <c:pt idx="0">
                  <c:v>2</c:v>
                </c:pt>
                <c:pt idx="1">
                  <c:v>5</c:v>
                </c:pt>
                <c:pt idx="2">
                  <c:v>8</c:v>
                </c:pt>
                <c:pt idx="3">
                  <c:v>17</c:v>
                </c:pt>
                <c:pt idx="4">
                  <c:v>24</c:v>
                </c:pt>
                <c:pt idx="5">
                  <c:v>37</c:v>
                </c:pt>
                <c:pt idx="6">
                  <c:v>48</c:v>
                </c:pt>
              </c:numCache>
            </c:numRef>
          </c:yVal>
          <c:smooth val="0"/>
          <c:extLst>
            <c:ext xmlns:c16="http://schemas.microsoft.com/office/drawing/2014/chart" uri="{C3380CC4-5D6E-409C-BE32-E72D297353CC}">
              <c16:uniqueId val="{00000000-84CD-4C8B-B3D1-A36B83D07FAA}"/>
            </c:ext>
          </c:extLst>
        </c:ser>
        <c:dLbls>
          <c:showLegendKey val="0"/>
          <c:showVal val="0"/>
          <c:showCatName val="0"/>
          <c:showSerName val="0"/>
          <c:showPercent val="0"/>
          <c:showBubbleSize val="0"/>
        </c:dLbls>
        <c:axId val="159135791"/>
        <c:axId val="80307135"/>
      </c:scatterChart>
      <c:valAx>
        <c:axId val="1591357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07135"/>
        <c:crosses val="autoZero"/>
        <c:crossBetween val="midCat"/>
      </c:valAx>
      <c:valAx>
        <c:axId val="80307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91357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C47C1-B5BE-4E1C-AB66-6DE98AAC202E}" type="datetimeFigureOut">
              <a:rPr lang="en-US" smtClean="0"/>
              <a:t>6/26/2018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499A0-3DD6-43F1-BE0D-B2849767E784}" type="slidenum">
              <a:rPr lang="en-US" smtClean="0"/>
              <a:t>‹#›</a:t>
            </a:fld>
            <a:endParaRPr lang="en-US"/>
          </a:p>
        </p:txBody>
      </p:sp>
    </p:spTree>
    <p:extLst>
      <p:ext uri="{BB962C8B-B14F-4D97-AF65-F5344CB8AC3E}">
        <p14:creationId xmlns:p14="http://schemas.microsoft.com/office/powerpoint/2010/main" val="365571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7173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123437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125670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0DD69-2350-4AF1-AFBB-ECD30C2ADBA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47726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A0DD69-2350-4AF1-AFBB-ECD30C2ADBA5}" type="datetimeFigureOut">
              <a:rPr lang="en-US" smtClean="0"/>
              <a:t>6/26/2018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2208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0DD69-2350-4AF1-AFBB-ECD30C2ADBA5}"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65026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0DD69-2350-4AF1-AFBB-ECD30C2ADBA5}" type="datetimeFigureOut">
              <a:rPr lang="en-US" smtClean="0"/>
              <a:t>6/26/2018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75350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0DD69-2350-4AF1-AFBB-ECD30C2ADBA5}" type="datetimeFigureOut">
              <a:rPr lang="en-US" smtClean="0"/>
              <a:t>6/26/2018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14101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0DD69-2350-4AF1-AFBB-ECD30C2ADBA5}" type="datetimeFigureOut">
              <a:rPr lang="en-US" smtClean="0"/>
              <a:t>6/26/2018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259020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A0DD69-2350-4AF1-AFBB-ECD30C2ADBA5}"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365012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A0DD69-2350-4AF1-AFBB-ECD30C2ADBA5}" type="datetimeFigureOut">
              <a:rPr lang="en-US" smtClean="0"/>
              <a:t>6/26/2018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2DDBFC-FAF3-4588-B9C9-4B3E2CBFF3D3}" type="slidenum">
              <a:rPr lang="en-US" smtClean="0"/>
              <a:t>‹#›</a:t>
            </a:fld>
            <a:endParaRPr lang="en-US"/>
          </a:p>
        </p:txBody>
      </p:sp>
    </p:spTree>
    <p:extLst>
      <p:ext uri="{BB962C8B-B14F-4D97-AF65-F5344CB8AC3E}">
        <p14:creationId xmlns:p14="http://schemas.microsoft.com/office/powerpoint/2010/main" val="71557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C158BA-9122-4996-8A2A-1249949241E0}"/>
              </a:ext>
            </a:extLst>
          </p:cNvPr>
          <p:cNvSpPr/>
          <p:nvPr userDrawn="1"/>
        </p:nvSpPr>
        <p:spPr>
          <a:xfrm>
            <a:off x="0" y="0"/>
            <a:ext cx="91440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Rectangle 7">
            <a:extLst>
              <a:ext uri="{FF2B5EF4-FFF2-40B4-BE49-F238E27FC236}">
                <a16:creationId xmlns:a16="http://schemas.microsoft.com/office/drawing/2014/main" id="{7170057E-C6D4-4035-B945-4646679A41B5}"/>
              </a:ext>
            </a:extLst>
          </p:cNvPr>
          <p:cNvSpPr/>
          <p:nvPr userDrawn="1"/>
        </p:nvSpPr>
        <p:spPr>
          <a:xfrm>
            <a:off x="0" y="6553200"/>
            <a:ext cx="9144000" cy="3048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baseline="0" dirty="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2" name="Title Placeholder 1"/>
          <p:cNvSpPr>
            <a:spLocks noGrp="1"/>
          </p:cNvSpPr>
          <p:nvPr>
            <p:ph type="title"/>
          </p:nvPr>
        </p:nvSpPr>
        <p:spPr>
          <a:xfrm>
            <a:off x="628650" y="365127"/>
            <a:ext cx="7886700" cy="8339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95922"/>
            <a:ext cx="7886700" cy="496042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0DD69-2350-4AF1-AFBB-ECD30C2ADBA5}" type="datetimeFigureOut">
              <a:rPr lang="en-US" smtClean="0"/>
              <a:t>6/26/2018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DDBFC-FAF3-4588-B9C9-4B3E2CBFF3D3}" type="slidenum">
              <a:rPr lang="en-US" smtClean="0"/>
              <a:t>‹#›</a:t>
            </a:fld>
            <a:endParaRPr lang="en-US"/>
          </a:p>
        </p:txBody>
      </p:sp>
      <p:pic>
        <p:nvPicPr>
          <p:cNvPr id="12" name="Picture 11">
            <a:extLst>
              <a:ext uri="{FF2B5EF4-FFF2-40B4-BE49-F238E27FC236}">
                <a16:creationId xmlns:a16="http://schemas.microsoft.com/office/drawing/2014/main" id="{7C3F8F67-EA2C-4AF4-AB8D-DD477AFC15B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435970" y="6298842"/>
            <a:ext cx="1705743" cy="559157"/>
          </a:xfrm>
          <a:prstGeom prst="rect">
            <a:avLst/>
          </a:prstGeom>
        </p:spPr>
      </p:pic>
    </p:spTree>
    <p:extLst>
      <p:ext uri="{BB962C8B-B14F-4D97-AF65-F5344CB8AC3E}">
        <p14:creationId xmlns:p14="http://schemas.microsoft.com/office/powerpoint/2010/main" val="25204393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Gotham"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tham Light"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tham Light"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tham Light"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Light"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tham Light"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IyDwQNXDW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197C-899A-4A20-9A2E-BB68FCD02975}"/>
              </a:ext>
            </a:extLst>
          </p:cNvPr>
          <p:cNvSpPr>
            <a:spLocks noGrp="1"/>
          </p:cNvSpPr>
          <p:nvPr>
            <p:ph type="ctrTitle"/>
          </p:nvPr>
        </p:nvSpPr>
        <p:spPr>
          <a:xfrm>
            <a:off x="685800" y="1122363"/>
            <a:ext cx="7772400" cy="1725612"/>
          </a:xfrm>
        </p:spPr>
        <p:txBody>
          <a:bodyPr/>
          <a:lstStyle/>
          <a:p>
            <a:r>
              <a:rPr lang="en-US" dirty="0"/>
              <a:t>Supervised Learning</a:t>
            </a:r>
          </a:p>
        </p:txBody>
      </p:sp>
    </p:spTree>
    <p:extLst>
      <p:ext uri="{BB962C8B-B14F-4D97-AF65-F5344CB8AC3E}">
        <p14:creationId xmlns:p14="http://schemas.microsoft.com/office/powerpoint/2010/main" val="325392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48D3F-2EC6-4D64-ACE4-1C187B8F4E53}"/>
              </a:ext>
            </a:extLst>
          </p:cNvPr>
          <p:cNvSpPr>
            <a:spLocks noGrp="1"/>
          </p:cNvSpPr>
          <p:nvPr>
            <p:ph type="title"/>
          </p:nvPr>
        </p:nvSpPr>
        <p:spPr/>
        <p:txBody>
          <a:bodyPr/>
          <a:lstStyle/>
          <a:p>
            <a:r>
              <a:rPr lang="en-US" dirty="0"/>
              <a:t>Supervised Learning </a:t>
            </a:r>
          </a:p>
        </p:txBody>
      </p:sp>
      <p:sp>
        <p:nvSpPr>
          <p:cNvPr id="3" name="Content Placeholder 2">
            <a:extLst>
              <a:ext uri="{FF2B5EF4-FFF2-40B4-BE49-F238E27FC236}">
                <a16:creationId xmlns:a16="http://schemas.microsoft.com/office/drawing/2014/main" id="{72D6879A-718B-42EC-96D5-6E0E24751EA3}"/>
              </a:ext>
            </a:extLst>
          </p:cNvPr>
          <p:cNvSpPr>
            <a:spLocks noGrp="1"/>
          </p:cNvSpPr>
          <p:nvPr>
            <p:ph idx="1"/>
          </p:nvPr>
        </p:nvSpPr>
        <p:spPr/>
        <p:txBody>
          <a:bodyPr>
            <a:normAutofit/>
          </a:bodyPr>
          <a:lstStyle/>
          <a:p>
            <a:r>
              <a:rPr lang="en-US" dirty="0"/>
              <a:t>Regression</a:t>
            </a:r>
          </a:p>
          <a:p>
            <a:pPr lvl="1"/>
            <a:r>
              <a:rPr lang="en-US" dirty="0"/>
              <a:t>Continuous variable</a:t>
            </a:r>
          </a:p>
          <a:p>
            <a:pPr marL="0" indent="0">
              <a:buNone/>
            </a:pPr>
            <a:endParaRPr lang="en-US" dirty="0"/>
          </a:p>
          <a:p>
            <a:pPr marL="0" indent="0">
              <a:buNone/>
            </a:pPr>
            <a:r>
              <a:rPr lang="en-US" sz="1800" dirty="0"/>
              <a:t>Example: What be price of 10 item? How much gold cost after 2 years? </a:t>
            </a:r>
          </a:p>
          <a:p>
            <a:pPr marL="0" indent="0">
              <a:buNone/>
            </a:pPr>
            <a:endParaRPr lang="en-US" sz="1800" dirty="0"/>
          </a:p>
          <a:p>
            <a:r>
              <a:rPr lang="en-US" dirty="0"/>
              <a:t>Classification</a:t>
            </a:r>
          </a:p>
          <a:p>
            <a:pPr lvl="1"/>
            <a:r>
              <a:rPr lang="en-US" dirty="0"/>
              <a:t>Discrete answers </a:t>
            </a:r>
          </a:p>
          <a:p>
            <a:endParaRPr lang="en-US" dirty="0"/>
          </a:p>
          <a:p>
            <a:endParaRPr lang="en-US" dirty="0"/>
          </a:p>
          <a:p>
            <a:pPr marL="0" indent="0">
              <a:buNone/>
            </a:pPr>
            <a:r>
              <a:rPr lang="en-US" sz="1800" dirty="0"/>
              <a:t>Example: Stock trendline?, can India win world cup?</a:t>
            </a:r>
          </a:p>
        </p:txBody>
      </p:sp>
    </p:spTree>
    <p:extLst>
      <p:ext uri="{BB962C8B-B14F-4D97-AF65-F5344CB8AC3E}">
        <p14:creationId xmlns:p14="http://schemas.microsoft.com/office/powerpoint/2010/main" val="179546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197C-899A-4A20-9A2E-BB68FCD02975}"/>
              </a:ext>
            </a:extLst>
          </p:cNvPr>
          <p:cNvSpPr>
            <a:spLocks noGrp="1"/>
          </p:cNvSpPr>
          <p:nvPr>
            <p:ph type="ctrTitle"/>
          </p:nvPr>
        </p:nvSpPr>
        <p:spPr/>
        <p:txBody>
          <a:bodyPr/>
          <a:lstStyle/>
          <a:p>
            <a:r>
              <a:rPr lang="en-US" dirty="0"/>
              <a:t>Linear Regression</a:t>
            </a:r>
          </a:p>
        </p:txBody>
      </p:sp>
      <p:sp>
        <p:nvSpPr>
          <p:cNvPr id="3" name="Subtitle 2">
            <a:extLst>
              <a:ext uri="{FF2B5EF4-FFF2-40B4-BE49-F238E27FC236}">
                <a16:creationId xmlns:a16="http://schemas.microsoft.com/office/drawing/2014/main" id="{5A137EF0-1C0C-4394-8522-282D259979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79807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4D7C-398D-42A2-86F2-53A9CDBF8294}"/>
              </a:ext>
            </a:extLst>
          </p:cNvPr>
          <p:cNvSpPr>
            <a:spLocks noGrp="1"/>
          </p:cNvSpPr>
          <p:nvPr>
            <p:ph type="title"/>
          </p:nvPr>
        </p:nvSpPr>
        <p:spPr/>
        <p:txBody>
          <a:bodyPr/>
          <a:lstStyle/>
          <a:p>
            <a:r>
              <a:rPr lang="en-US" dirty="0"/>
              <a:t>Some definitions		</a:t>
            </a:r>
          </a:p>
        </p:txBody>
      </p:sp>
      <p:sp>
        <p:nvSpPr>
          <p:cNvPr id="3" name="Content Placeholder 2">
            <a:extLst>
              <a:ext uri="{FF2B5EF4-FFF2-40B4-BE49-F238E27FC236}">
                <a16:creationId xmlns:a16="http://schemas.microsoft.com/office/drawing/2014/main" id="{30E69C66-1F89-4FBC-BC9E-FAD6512EF155}"/>
              </a:ext>
            </a:extLst>
          </p:cNvPr>
          <p:cNvSpPr>
            <a:spLocks noGrp="1"/>
          </p:cNvSpPr>
          <p:nvPr>
            <p:ph idx="1"/>
          </p:nvPr>
        </p:nvSpPr>
        <p:spPr/>
        <p:txBody>
          <a:bodyPr>
            <a:normAutofit/>
          </a:bodyPr>
          <a:lstStyle/>
          <a:p>
            <a:r>
              <a:rPr lang="en-US" sz="2400" dirty="0"/>
              <a:t>Dependent Variable (Single Explanatory Variable)</a:t>
            </a:r>
          </a:p>
          <a:p>
            <a:endParaRPr lang="en-US" sz="2400" dirty="0"/>
          </a:p>
          <a:p>
            <a:endParaRPr lang="en-US" sz="2400" dirty="0"/>
          </a:p>
          <a:p>
            <a:endParaRPr lang="en-US" sz="2400" dirty="0"/>
          </a:p>
          <a:p>
            <a:endParaRPr lang="en-US" sz="2400" dirty="0"/>
          </a:p>
          <a:p>
            <a:r>
              <a:rPr lang="en-US" sz="2400" dirty="0"/>
              <a:t>Independent Variable (Response Variable)</a:t>
            </a:r>
          </a:p>
        </p:txBody>
      </p:sp>
    </p:spTree>
    <p:extLst>
      <p:ext uri="{BB962C8B-B14F-4D97-AF65-F5344CB8AC3E}">
        <p14:creationId xmlns:p14="http://schemas.microsoft.com/office/powerpoint/2010/main" val="121302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33B3B-EE2D-4394-9CF3-C9FD61439F0F}"/>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BD1A1507-F339-4DD1-AC1E-A73593A2B36B}"/>
              </a:ext>
            </a:extLst>
          </p:cNvPr>
          <p:cNvSpPr>
            <a:spLocks noGrp="1"/>
          </p:cNvSpPr>
          <p:nvPr>
            <p:ph idx="1"/>
          </p:nvPr>
        </p:nvSpPr>
        <p:spPr>
          <a:xfrm>
            <a:off x="628650" y="1395922"/>
            <a:ext cx="7886700" cy="1149102"/>
          </a:xfrm>
        </p:spPr>
        <p:txBody>
          <a:bodyPr>
            <a:normAutofit fontScale="92500" lnSpcReduction="20000"/>
          </a:bodyPr>
          <a:lstStyle/>
          <a:p>
            <a:r>
              <a:rPr lang="en-US" dirty="0"/>
              <a:t>Suppose you wish to know the price of a pizza</a:t>
            </a:r>
          </a:p>
          <a:p>
            <a:r>
              <a:rPr lang="en-US" dirty="0"/>
              <a:t>Estimation based on linear regression</a:t>
            </a:r>
          </a:p>
        </p:txBody>
      </p:sp>
      <p:pic>
        <p:nvPicPr>
          <p:cNvPr id="5122" name="Picture 2" descr="Image result for Pizza clipart round">
            <a:extLst>
              <a:ext uri="{FF2B5EF4-FFF2-40B4-BE49-F238E27FC236}">
                <a16:creationId xmlns:a16="http://schemas.microsoft.com/office/drawing/2014/main" id="{F80A9EB4-A328-43FF-AE5A-4D8D7DF4F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351" y="2537182"/>
            <a:ext cx="2101654" cy="219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izza clipart round">
            <a:extLst>
              <a:ext uri="{FF2B5EF4-FFF2-40B4-BE49-F238E27FC236}">
                <a16:creationId xmlns:a16="http://schemas.microsoft.com/office/drawing/2014/main" id="{66C8EC9B-D570-48AF-9421-3E5ED288C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792" y="5216134"/>
            <a:ext cx="944489" cy="9850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Pizza clipart round">
            <a:extLst>
              <a:ext uri="{FF2B5EF4-FFF2-40B4-BE49-F238E27FC236}">
                <a16:creationId xmlns:a16="http://schemas.microsoft.com/office/drawing/2014/main" id="{06E78711-C131-423C-A363-E2407AB52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5322" y="4474668"/>
            <a:ext cx="1101786" cy="1149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7768AC-C0A6-4D77-83BE-E7F31863EE75}"/>
              </a:ext>
            </a:extLst>
          </p:cNvPr>
          <p:cNvSpPr txBox="1"/>
          <p:nvPr/>
        </p:nvSpPr>
        <p:spPr>
          <a:xfrm>
            <a:off x="7242792" y="6171146"/>
            <a:ext cx="944489" cy="369332"/>
          </a:xfrm>
          <a:prstGeom prst="rect">
            <a:avLst/>
          </a:prstGeom>
          <a:noFill/>
        </p:spPr>
        <p:txBody>
          <a:bodyPr wrap="none" rtlCol="0">
            <a:spAutoFit/>
          </a:bodyPr>
          <a:lstStyle/>
          <a:p>
            <a:r>
              <a:rPr lang="en-US" dirty="0">
                <a:latin typeface="Consolas" panose="020B0609020204030204" pitchFamily="49" charset="0"/>
              </a:rPr>
              <a:t>6 Inch</a:t>
            </a:r>
          </a:p>
        </p:txBody>
      </p:sp>
      <p:sp>
        <p:nvSpPr>
          <p:cNvPr id="8" name="TextBox 7">
            <a:extLst>
              <a:ext uri="{FF2B5EF4-FFF2-40B4-BE49-F238E27FC236}">
                <a16:creationId xmlns:a16="http://schemas.microsoft.com/office/drawing/2014/main" id="{381BBA02-287B-41DE-AF31-921E3BE206F3}"/>
              </a:ext>
            </a:extLst>
          </p:cNvPr>
          <p:cNvSpPr txBox="1"/>
          <p:nvPr/>
        </p:nvSpPr>
        <p:spPr>
          <a:xfrm>
            <a:off x="5640024" y="5708659"/>
            <a:ext cx="944489" cy="369332"/>
          </a:xfrm>
          <a:prstGeom prst="rect">
            <a:avLst/>
          </a:prstGeom>
          <a:noFill/>
        </p:spPr>
        <p:txBody>
          <a:bodyPr wrap="none" rtlCol="0">
            <a:spAutoFit/>
          </a:bodyPr>
          <a:lstStyle/>
          <a:p>
            <a:r>
              <a:rPr lang="en-US" dirty="0">
                <a:latin typeface="Consolas" panose="020B0609020204030204" pitchFamily="49" charset="0"/>
              </a:rPr>
              <a:t>8 Inch</a:t>
            </a:r>
          </a:p>
        </p:txBody>
      </p:sp>
      <p:sp>
        <p:nvSpPr>
          <p:cNvPr id="9" name="TextBox 8">
            <a:extLst>
              <a:ext uri="{FF2B5EF4-FFF2-40B4-BE49-F238E27FC236}">
                <a16:creationId xmlns:a16="http://schemas.microsoft.com/office/drawing/2014/main" id="{C8C6310B-95C4-4377-911D-268DD93E99CE}"/>
              </a:ext>
            </a:extLst>
          </p:cNvPr>
          <p:cNvSpPr txBox="1"/>
          <p:nvPr/>
        </p:nvSpPr>
        <p:spPr>
          <a:xfrm>
            <a:off x="7950639" y="4474667"/>
            <a:ext cx="1071127" cy="369332"/>
          </a:xfrm>
          <a:prstGeom prst="rect">
            <a:avLst/>
          </a:prstGeom>
          <a:noFill/>
        </p:spPr>
        <p:txBody>
          <a:bodyPr wrap="none" rtlCol="0">
            <a:spAutoFit/>
          </a:bodyPr>
          <a:lstStyle/>
          <a:p>
            <a:r>
              <a:rPr lang="en-US" dirty="0">
                <a:latin typeface="Consolas" panose="020B0609020204030204" pitchFamily="49" charset="0"/>
              </a:rPr>
              <a:t>14 Inch</a:t>
            </a:r>
          </a:p>
        </p:txBody>
      </p:sp>
      <p:graphicFrame>
        <p:nvGraphicFramePr>
          <p:cNvPr id="7" name="Table 6">
            <a:extLst>
              <a:ext uri="{FF2B5EF4-FFF2-40B4-BE49-F238E27FC236}">
                <a16:creationId xmlns:a16="http://schemas.microsoft.com/office/drawing/2014/main" id="{97E470B4-50FA-4C91-9A99-3894C72BABB0}"/>
              </a:ext>
            </a:extLst>
          </p:cNvPr>
          <p:cNvGraphicFramePr>
            <a:graphicFrameLocks noGrp="1"/>
          </p:cNvGraphicFramePr>
          <p:nvPr>
            <p:extLst/>
          </p:nvPr>
        </p:nvGraphicFramePr>
        <p:xfrm>
          <a:off x="887474" y="3315228"/>
          <a:ext cx="3512538" cy="1995498"/>
        </p:xfrm>
        <a:graphic>
          <a:graphicData uri="http://schemas.openxmlformats.org/drawingml/2006/table">
            <a:tbl>
              <a:tblPr>
                <a:tableStyleId>{5C22544A-7EE6-4342-B048-85BDC9FD1C3A}</a:tableStyleId>
              </a:tblPr>
              <a:tblGrid>
                <a:gridCol w="1170846">
                  <a:extLst>
                    <a:ext uri="{9D8B030D-6E8A-4147-A177-3AD203B41FA5}">
                      <a16:colId xmlns:a16="http://schemas.microsoft.com/office/drawing/2014/main" val="2379135684"/>
                    </a:ext>
                  </a:extLst>
                </a:gridCol>
                <a:gridCol w="1375922">
                  <a:extLst>
                    <a:ext uri="{9D8B030D-6E8A-4147-A177-3AD203B41FA5}">
                      <a16:colId xmlns:a16="http://schemas.microsoft.com/office/drawing/2014/main" val="3344335677"/>
                    </a:ext>
                  </a:extLst>
                </a:gridCol>
                <a:gridCol w="965770">
                  <a:extLst>
                    <a:ext uri="{9D8B030D-6E8A-4147-A177-3AD203B41FA5}">
                      <a16:colId xmlns:a16="http://schemas.microsoft.com/office/drawing/2014/main" val="2837358893"/>
                    </a:ext>
                  </a:extLst>
                </a:gridCol>
              </a:tblGrid>
              <a:tr h="332583">
                <a:tc>
                  <a:txBody>
                    <a:bodyPr/>
                    <a:lstStyle/>
                    <a:p>
                      <a:pPr algn="ctr"/>
                      <a:r>
                        <a:rPr lang="en-US" b="1" dirty="0"/>
                        <a:t>Record</a:t>
                      </a:r>
                    </a:p>
                  </a:txBody>
                  <a:tcPr marL="9525" marR="9525" marT="9525" marB="0" anchor="ctr">
                    <a:solidFill>
                      <a:schemeClr val="accent5">
                        <a:lumMod val="60000"/>
                        <a:lumOff val="40000"/>
                      </a:schemeClr>
                    </a:solidFill>
                  </a:tcPr>
                </a:tc>
                <a:tc>
                  <a:txBody>
                    <a:bodyPr/>
                    <a:lstStyle/>
                    <a:p>
                      <a:pPr algn="ctr"/>
                      <a:r>
                        <a:rPr lang="en-US" b="1" dirty="0"/>
                        <a:t>Pizza Size</a:t>
                      </a:r>
                    </a:p>
                  </a:txBody>
                  <a:tcPr marL="9525" marR="9525" marT="9525" marB="0" anchor="ctr">
                    <a:solidFill>
                      <a:schemeClr val="accent5">
                        <a:lumMod val="60000"/>
                        <a:lumOff val="40000"/>
                      </a:schemeClr>
                    </a:solidFill>
                  </a:tcPr>
                </a:tc>
                <a:tc>
                  <a:txBody>
                    <a:bodyPr/>
                    <a:lstStyle/>
                    <a:p>
                      <a:pPr algn="ctr"/>
                      <a:r>
                        <a:rPr lang="en-US" b="1" dirty="0"/>
                        <a:t>Price</a:t>
                      </a:r>
                    </a:p>
                  </a:txBody>
                  <a:tcPr marL="9525" marR="9525" marT="9525" marB="0" anchor="ctr">
                    <a:solidFill>
                      <a:schemeClr val="accent5">
                        <a:lumMod val="60000"/>
                        <a:lumOff val="40000"/>
                      </a:schemeClr>
                    </a:solidFill>
                  </a:tcPr>
                </a:tc>
                <a:extLst>
                  <a:ext uri="{0D108BD9-81ED-4DB2-BD59-A6C34878D82A}">
                    <a16:rowId xmlns:a16="http://schemas.microsoft.com/office/drawing/2014/main" val="2125826602"/>
                  </a:ext>
                </a:extLst>
              </a:tr>
              <a:tr h="332583">
                <a:tc>
                  <a:txBody>
                    <a:bodyPr/>
                    <a:lstStyle/>
                    <a:p>
                      <a:pPr algn="ctr" fontAlgn="b"/>
                      <a:r>
                        <a:rPr lang="en-US" sz="1400" b="1" u="none" strike="noStrike" dirty="0">
                          <a:effectLst/>
                          <a:latin typeface="Gotham Book" pitchFamily="50" charset="0"/>
                        </a:rPr>
                        <a:t>1</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6</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7</a:t>
                      </a:r>
                      <a:endParaRPr lang="en-US" sz="1400" b="1" i="0" u="none" strike="noStrike" dirty="0">
                        <a:solidFill>
                          <a:srgbClr val="000000"/>
                        </a:solidFill>
                        <a:effectLst/>
                        <a:latin typeface="Gotham Book" pitchFamily="50" charset="0"/>
                      </a:endParaRPr>
                    </a:p>
                  </a:txBody>
                  <a:tcPr marL="9525" marR="9525" marT="9525" marB="0" anchor="ctr"/>
                </a:tc>
                <a:extLst>
                  <a:ext uri="{0D108BD9-81ED-4DB2-BD59-A6C34878D82A}">
                    <a16:rowId xmlns:a16="http://schemas.microsoft.com/office/drawing/2014/main" val="1333939256"/>
                  </a:ext>
                </a:extLst>
              </a:tr>
              <a:tr h="332583">
                <a:tc>
                  <a:txBody>
                    <a:bodyPr/>
                    <a:lstStyle/>
                    <a:p>
                      <a:pPr algn="ctr" fontAlgn="b"/>
                      <a:r>
                        <a:rPr lang="en-US" sz="1400" b="1" u="none" strike="noStrike" dirty="0">
                          <a:effectLst/>
                          <a:latin typeface="Gotham Book" pitchFamily="50" charset="0"/>
                        </a:rPr>
                        <a:t>2</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8</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9</a:t>
                      </a:r>
                      <a:endParaRPr lang="en-US" sz="1400" b="1" i="0" u="none" strike="noStrike" dirty="0">
                        <a:solidFill>
                          <a:srgbClr val="000000"/>
                        </a:solidFill>
                        <a:effectLst/>
                        <a:latin typeface="Gotham Book" pitchFamily="50" charset="0"/>
                      </a:endParaRPr>
                    </a:p>
                  </a:txBody>
                  <a:tcPr marL="9525" marR="9525" marT="9525" marB="0" anchor="ctr"/>
                </a:tc>
                <a:extLst>
                  <a:ext uri="{0D108BD9-81ED-4DB2-BD59-A6C34878D82A}">
                    <a16:rowId xmlns:a16="http://schemas.microsoft.com/office/drawing/2014/main" val="1422421216"/>
                  </a:ext>
                </a:extLst>
              </a:tr>
              <a:tr h="332583">
                <a:tc>
                  <a:txBody>
                    <a:bodyPr/>
                    <a:lstStyle/>
                    <a:p>
                      <a:pPr algn="ctr" fontAlgn="b"/>
                      <a:r>
                        <a:rPr lang="en-US" sz="1400" b="1" u="none" strike="noStrike">
                          <a:effectLst/>
                          <a:latin typeface="Gotham Book" pitchFamily="50" charset="0"/>
                        </a:rPr>
                        <a:t>3</a:t>
                      </a:r>
                      <a:endParaRPr lang="en-US" sz="1400" b="1" i="0" u="none" strike="noStrike">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10</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a:effectLst/>
                          <a:latin typeface="Gotham Book" pitchFamily="50" charset="0"/>
                        </a:rPr>
                        <a:t>13</a:t>
                      </a:r>
                      <a:endParaRPr lang="en-US" sz="1400" b="1" i="0" u="none" strike="noStrike">
                        <a:solidFill>
                          <a:srgbClr val="000000"/>
                        </a:solidFill>
                        <a:effectLst/>
                        <a:latin typeface="Gotham Book" pitchFamily="50" charset="0"/>
                      </a:endParaRPr>
                    </a:p>
                  </a:txBody>
                  <a:tcPr marL="9525" marR="9525" marT="9525" marB="0" anchor="ctr"/>
                </a:tc>
                <a:extLst>
                  <a:ext uri="{0D108BD9-81ED-4DB2-BD59-A6C34878D82A}">
                    <a16:rowId xmlns:a16="http://schemas.microsoft.com/office/drawing/2014/main" val="1428635430"/>
                  </a:ext>
                </a:extLst>
              </a:tr>
              <a:tr h="332583">
                <a:tc>
                  <a:txBody>
                    <a:bodyPr/>
                    <a:lstStyle/>
                    <a:p>
                      <a:pPr algn="ctr" fontAlgn="b"/>
                      <a:r>
                        <a:rPr lang="en-US" sz="1400" b="1" u="none" strike="noStrike">
                          <a:effectLst/>
                          <a:latin typeface="Gotham Book" pitchFamily="50" charset="0"/>
                        </a:rPr>
                        <a:t>4</a:t>
                      </a:r>
                      <a:endParaRPr lang="en-US" sz="1400" b="1" i="0" u="none" strike="noStrike">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14</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17.5</a:t>
                      </a:r>
                      <a:endParaRPr lang="en-US" sz="1400" b="1" i="0" u="none" strike="noStrike" dirty="0">
                        <a:solidFill>
                          <a:srgbClr val="000000"/>
                        </a:solidFill>
                        <a:effectLst/>
                        <a:latin typeface="Gotham Book" pitchFamily="50" charset="0"/>
                      </a:endParaRPr>
                    </a:p>
                  </a:txBody>
                  <a:tcPr marL="9525" marR="9525" marT="9525" marB="0" anchor="ctr"/>
                </a:tc>
                <a:extLst>
                  <a:ext uri="{0D108BD9-81ED-4DB2-BD59-A6C34878D82A}">
                    <a16:rowId xmlns:a16="http://schemas.microsoft.com/office/drawing/2014/main" val="3755087303"/>
                  </a:ext>
                </a:extLst>
              </a:tr>
              <a:tr h="332583">
                <a:tc>
                  <a:txBody>
                    <a:bodyPr/>
                    <a:lstStyle/>
                    <a:p>
                      <a:pPr algn="ctr" fontAlgn="b"/>
                      <a:r>
                        <a:rPr lang="en-US" sz="1400" b="1" u="none" strike="noStrike">
                          <a:effectLst/>
                          <a:latin typeface="Gotham Book" pitchFamily="50" charset="0"/>
                        </a:rPr>
                        <a:t>5</a:t>
                      </a:r>
                      <a:endParaRPr lang="en-US" sz="1400" b="1" i="0" u="none" strike="noStrike">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18</a:t>
                      </a:r>
                      <a:endParaRPr lang="en-US" sz="1400" b="1" i="0" u="none" strike="noStrike" dirty="0">
                        <a:solidFill>
                          <a:srgbClr val="000000"/>
                        </a:solidFill>
                        <a:effectLst/>
                        <a:latin typeface="Gotham Book" pitchFamily="50" charset="0"/>
                      </a:endParaRPr>
                    </a:p>
                  </a:txBody>
                  <a:tcPr marL="9525" marR="9525" marT="9525" marB="0" anchor="ctr"/>
                </a:tc>
                <a:tc>
                  <a:txBody>
                    <a:bodyPr/>
                    <a:lstStyle/>
                    <a:p>
                      <a:pPr algn="ctr" fontAlgn="b"/>
                      <a:r>
                        <a:rPr lang="en-US" sz="1400" b="1" u="none" strike="noStrike" dirty="0">
                          <a:effectLst/>
                          <a:latin typeface="Gotham Book" pitchFamily="50" charset="0"/>
                        </a:rPr>
                        <a:t>18</a:t>
                      </a:r>
                      <a:endParaRPr lang="en-US" sz="1400" b="1" i="0" u="none" strike="noStrike" dirty="0">
                        <a:solidFill>
                          <a:srgbClr val="000000"/>
                        </a:solidFill>
                        <a:effectLst/>
                        <a:latin typeface="Gotham Book" pitchFamily="50" charset="0"/>
                      </a:endParaRPr>
                    </a:p>
                  </a:txBody>
                  <a:tcPr marL="9525" marR="9525" marT="9525" marB="0" anchor="ctr"/>
                </a:tc>
                <a:extLst>
                  <a:ext uri="{0D108BD9-81ED-4DB2-BD59-A6C34878D82A}">
                    <a16:rowId xmlns:a16="http://schemas.microsoft.com/office/drawing/2014/main" val="550504843"/>
                  </a:ext>
                </a:extLst>
              </a:tr>
            </a:tbl>
          </a:graphicData>
        </a:graphic>
      </p:graphicFrame>
      <p:sp>
        <p:nvSpPr>
          <p:cNvPr id="10" name="TextBox 9">
            <a:extLst>
              <a:ext uri="{FF2B5EF4-FFF2-40B4-BE49-F238E27FC236}">
                <a16:creationId xmlns:a16="http://schemas.microsoft.com/office/drawing/2014/main" id="{F120CBEF-FF64-47E9-9F21-F893A4B61244}"/>
              </a:ext>
            </a:extLst>
          </p:cNvPr>
          <p:cNvSpPr txBox="1"/>
          <p:nvPr/>
        </p:nvSpPr>
        <p:spPr>
          <a:xfrm>
            <a:off x="3173330" y="5310726"/>
            <a:ext cx="1226682" cy="369332"/>
          </a:xfrm>
          <a:prstGeom prst="rect">
            <a:avLst/>
          </a:prstGeom>
          <a:noFill/>
        </p:spPr>
        <p:txBody>
          <a:bodyPr wrap="none" rtlCol="0">
            <a:spAutoFit/>
          </a:bodyPr>
          <a:lstStyle/>
          <a:p>
            <a:r>
              <a:rPr lang="en-US" dirty="0"/>
              <a:t>Menu Card</a:t>
            </a:r>
          </a:p>
        </p:txBody>
      </p:sp>
    </p:spTree>
    <p:extLst>
      <p:ext uri="{BB962C8B-B14F-4D97-AF65-F5344CB8AC3E}">
        <p14:creationId xmlns:p14="http://schemas.microsoft.com/office/powerpoint/2010/main" val="263689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18C4-FC2D-4E9C-9B4C-69E27C3EF871}"/>
              </a:ext>
            </a:extLst>
          </p:cNvPr>
          <p:cNvSpPr>
            <a:spLocks noGrp="1"/>
          </p:cNvSpPr>
          <p:nvPr>
            <p:ph type="title"/>
          </p:nvPr>
        </p:nvSpPr>
        <p:spPr/>
        <p:txBody>
          <a:bodyPr>
            <a:normAutofit fontScale="90000"/>
          </a:bodyPr>
          <a:lstStyle/>
          <a:p>
            <a:r>
              <a:rPr lang="en-US" dirty="0"/>
              <a:t>Ordinary Least Square Estimation</a:t>
            </a:r>
          </a:p>
        </p:txBody>
      </p:sp>
      <p:sp>
        <p:nvSpPr>
          <p:cNvPr id="3" name="Content Placeholder 2">
            <a:extLst>
              <a:ext uri="{FF2B5EF4-FFF2-40B4-BE49-F238E27FC236}">
                <a16:creationId xmlns:a16="http://schemas.microsoft.com/office/drawing/2014/main" id="{A436A992-8B39-4465-A6F7-6234FC4560E1}"/>
              </a:ext>
            </a:extLst>
          </p:cNvPr>
          <p:cNvSpPr>
            <a:spLocks noGrp="1"/>
          </p:cNvSpPr>
          <p:nvPr>
            <p:ph idx="1"/>
          </p:nvPr>
        </p:nvSpPr>
        <p:spPr>
          <a:xfrm>
            <a:off x="142875" y="6115049"/>
            <a:ext cx="3257550" cy="279401"/>
          </a:xfrm>
        </p:spPr>
        <p:txBody>
          <a:bodyPr>
            <a:normAutofit fontScale="62500" lnSpcReduction="20000"/>
          </a:bodyPr>
          <a:lstStyle/>
          <a:p>
            <a:pPr marL="0" indent="0">
              <a:buNone/>
            </a:pPr>
            <a:r>
              <a:rPr lang="en-US" sz="1800" i="1" dirty="0"/>
              <a:t>Analytical Solution | Cost Function (MSE)</a:t>
            </a:r>
          </a:p>
        </p:txBody>
      </p:sp>
      <p:sp>
        <p:nvSpPr>
          <p:cNvPr id="4" name="TextBox 3">
            <a:extLst>
              <a:ext uri="{FF2B5EF4-FFF2-40B4-BE49-F238E27FC236}">
                <a16:creationId xmlns:a16="http://schemas.microsoft.com/office/drawing/2014/main" id="{4D8EB321-0CEF-488B-BF6D-DA1B569CE203}"/>
              </a:ext>
            </a:extLst>
          </p:cNvPr>
          <p:cNvSpPr txBox="1"/>
          <p:nvPr/>
        </p:nvSpPr>
        <p:spPr>
          <a:xfrm>
            <a:off x="285750" y="3848100"/>
            <a:ext cx="184731" cy="369332"/>
          </a:xfrm>
          <a:prstGeom prst="rect">
            <a:avLst/>
          </a:prstGeom>
          <a:noFill/>
        </p:spPr>
        <p:txBody>
          <a:bodyPr wrap="none" rtlCol="0">
            <a:spAutoFit/>
          </a:bodyPr>
          <a:lstStyle/>
          <a:p>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9467A45-9DDB-4908-BF29-5411C0D47790}"/>
                  </a:ext>
                </a:extLst>
              </p:cNvPr>
              <p:cNvSpPr txBox="1"/>
              <p:nvPr/>
            </p:nvSpPr>
            <p:spPr>
              <a:xfrm>
                <a:off x="1771650" y="1695450"/>
                <a:ext cx="5039812" cy="2632516"/>
              </a:xfrm>
              <a:prstGeom prst="rect">
                <a:avLst/>
              </a:prstGeom>
              <a:noFill/>
            </p:spPr>
            <p:txBody>
              <a:bodyPr wrap="square" lIns="0" tIns="0" rIns="0" bIns="0" rtlCol="0">
                <a:spAutoFit/>
              </a:bodyPr>
              <a:lstStyle/>
              <a:p>
                <a:pPr algn="ctr"/>
                <a:r>
                  <a:rPr lang="en-US" sz="2800" i="1" dirty="0">
                    <a:latin typeface="Cambria Math" panose="02040503050406030204" pitchFamily="18" charset="0"/>
                  </a:rPr>
                  <a:t>Y = mx + c</a:t>
                </a:r>
              </a:p>
              <a:p>
                <a:pPr algn="ctr"/>
                <a:endParaRPr lang="en-US"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d>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e>
                              </m:d>
                            </m:e>
                          </m:nary>
                        </m:num>
                        <m:den>
                          <m:nary>
                            <m:naryPr>
                              <m:chr m:val="∑"/>
                              <m:subHide m:val="on"/>
                              <m:supHide m:val="on"/>
                              <m:ctrlPr>
                                <a:rPr lang="en-US" sz="2800" i="1" smtClean="0">
                                  <a:latin typeface="Cambria Math" panose="02040503050406030204" pitchFamily="18" charset="0"/>
                                </a:rPr>
                              </m:ctrlPr>
                            </m:naryPr>
                            <m:sub/>
                            <m:sup/>
                            <m:e>
                              <m:sSup>
                                <m:sSupPr>
                                  <m:ctrlPr>
                                    <a:rPr lang="en-US" sz="2800" i="1" smtClean="0">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b="0" i="1" smtClean="0">
                                      <a:latin typeface="Cambria Math" panose="02040503050406030204" pitchFamily="18" charset="0"/>
                                    </a:rPr>
                                    <m:t>2</m:t>
                                  </m:r>
                                </m:sup>
                              </m:sSup>
                            </m:e>
                          </m:nary>
                        </m:den>
                      </m:f>
                    </m:oMath>
                  </m:oMathPara>
                </a14:m>
                <a:endParaRPr lang="en-US" sz="2800" b="0" dirty="0"/>
              </a:p>
              <a:p>
                <a:pPr algn="ctr"/>
                <a:endParaRPr lang="en-US" sz="2800" dirty="0"/>
              </a:p>
              <a:p>
                <a:pPr algn="ctr"/>
                <a:r>
                  <a:rPr lang="en-US" sz="2800" dirty="0"/>
                  <a:t>c =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𝑦</m:t>
                        </m:r>
                      </m:e>
                    </m:acc>
                  </m:oMath>
                </a14:m>
                <a:r>
                  <a:rPr lang="en-US" sz="2800" dirty="0"/>
                  <a:t> - m. </a:t>
                </a:r>
                <a14:m>
                  <m:oMath xmlns:m="http://schemas.openxmlformats.org/officeDocument/2006/math">
                    <m:acc>
                      <m:accPr>
                        <m:chr m:val="̅"/>
                        <m:ctrlPr>
                          <a:rPr lang="en-US" sz="2800" i="1">
                            <a:latin typeface="Cambria Math" panose="02040503050406030204" pitchFamily="18" charset="0"/>
                          </a:rPr>
                        </m:ctrlPr>
                      </m:accPr>
                      <m:e>
                        <m:r>
                          <a:rPr lang="en-US" sz="2800" b="0" i="1" smtClean="0">
                            <a:latin typeface="Cambria Math" panose="02040503050406030204" pitchFamily="18" charset="0"/>
                          </a:rPr>
                          <m:t>𝑥</m:t>
                        </m:r>
                      </m:e>
                    </m:acc>
                  </m:oMath>
                </a14:m>
                <a:endParaRPr lang="en-US" sz="2800" dirty="0"/>
              </a:p>
            </p:txBody>
          </p:sp>
        </mc:Choice>
        <mc:Fallback>
          <p:sp>
            <p:nvSpPr>
              <p:cNvPr id="5" name="TextBox 4">
                <a:extLst>
                  <a:ext uri="{FF2B5EF4-FFF2-40B4-BE49-F238E27FC236}">
                    <a16:creationId xmlns:a16="http://schemas.microsoft.com/office/drawing/2014/main" id="{89467A45-9DDB-4908-BF29-5411C0D47790}"/>
                  </a:ext>
                </a:extLst>
              </p:cNvPr>
              <p:cNvSpPr txBox="1">
                <a:spLocks noRot="1" noChangeAspect="1" noMove="1" noResize="1" noEditPoints="1" noAdjustHandles="1" noChangeArrowheads="1" noChangeShapeType="1" noTextEdit="1"/>
              </p:cNvSpPr>
              <p:nvPr/>
            </p:nvSpPr>
            <p:spPr>
              <a:xfrm>
                <a:off x="1771650" y="1695450"/>
                <a:ext cx="5039812" cy="2632516"/>
              </a:xfrm>
              <a:prstGeom prst="rect">
                <a:avLst/>
              </a:prstGeom>
              <a:blipFill>
                <a:blip r:embed="rId2"/>
                <a:stretch>
                  <a:fillRect t="-4167" b="-7407"/>
                </a:stretch>
              </a:blipFill>
            </p:spPr>
            <p:txBody>
              <a:bodyPr/>
              <a:lstStyle/>
              <a:p>
                <a:r>
                  <a:rPr lang="en-US">
                    <a:noFill/>
                  </a:rPr>
                  <a:t> </a:t>
                </a:r>
              </a:p>
            </p:txBody>
          </p:sp>
        </mc:Fallback>
      </mc:AlternateContent>
    </p:spTree>
    <p:extLst>
      <p:ext uri="{BB962C8B-B14F-4D97-AF65-F5344CB8AC3E}">
        <p14:creationId xmlns:p14="http://schemas.microsoft.com/office/powerpoint/2010/main" val="242968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774C-4E46-4D90-A8BD-C2A6EAA0707D}"/>
              </a:ext>
            </a:extLst>
          </p:cNvPr>
          <p:cNvSpPr>
            <a:spLocks noGrp="1"/>
          </p:cNvSpPr>
          <p:nvPr>
            <p:ph type="title"/>
          </p:nvPr>
        </p:nvSpPr>
        <p:spPr/>
        <p:txBody>
          <a:bodyPr>
            <a:normAutofit fontScale="90000"/>
          </a:bodyPr>
          <a:lstStyle/>
          <a:p>
            <a:r>
              <a:rPr lang="en-US" dirty="0"/>
              <a:t>Mean Squared Error (Loss Function) </a:t>
            </a:r>
          </a:p>
        </p:txBody>
      </p:sp>
      <p:sp>
        <p:nvSpPr>
          <p:cNvPr id="3" name="Content Placeholder 2">
            <a:extLst>
              <a:ext uri="{FF2B5EF4-FFF2-40B4-BE49-F238E27FC236}">
                <a16:creationId xmlns:a16="http://schemas.microsoft.com/office/drawing/2014/main" id="{04F9EE1E-2F9C-4611-AFFB-465DAF895A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6374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40A679-C4D0-4573-85E0-B0DF0E8F6584}"/>
              </a:ext>
            </a:extLst>
          </p:cNvPr>
          <p:cNvSpPr>
            <a:spLocks noGrp="1"/>
          </p:cNvSpPr>
          <p:nvPr>
            <p:ph type="title"/>
          </p:nvPr>
        </p:nvSpPr>
        <p:spPr/>
        <p:txBody>
          <a:bodyPr/>
          <a:lstStyle/>
          <a:p>
            <a:r>
              <a:rPr lang="en-US" dirty="0"/>
              <a:t>Stochastic Gradient Decent</a:t>
            </a:r>
          </a:p>
        </p:txBody>
      </p:sp>
      <p:sp>
        <p:nvSpPr>
          <p:cNvPr id="4" name="Content Placeholder 3">
            <a:extLst>
              <a:ext uri="{FF2B5EF4-FFF2-40B4-BE49-F238E27FC236}">
                <a16:creationId xmlns:a16="http://schemas.microsoft.com/office/drawing/2014/main" id="{55D25DE7-3066-4EAB-8CB0-5E3E8DE4FD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710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9323-6B3F-4C9C-BF92-135152227224}"/>
              </a:ext>
            </a:extLst>
          </p:cNvPr>
          <p:cNvSpPr>
            <a:spLocks noGrp="1"/>
          </p:cNvSpPr>
          <p:nvPr>
            <p:ph type="title"/>
          </p:nvPr>
        </p:nvSpPr>
        <p:spPr/>
        <p:txBody>
          <a:bodyPr>
            <a:normAutofit fontScale="90000"/>
          </a:bodyPr>
          <a:lstStyle/>
          <a:p>
            <a:r>
              <a:rPr lang="en-US" dirty="0"/>
              <a:t>Evaluating Performance (R Square)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7ABBF3-7B8A-4701-BB12-048CDEDBCFDD}"/>
                  </a:ext>
                </a:extLst>
              </p:cNvPr>
              <p:cNvSpPr txBox="1"/>
              <p:nvPr/>
            </p:nvSpPr>
            <p:spPr>
              <a:xfrm>
                <a:off x="6577029" y="1732137"/>
                <a:ext cx="211833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𝑡𝑜𝑡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b="0" i="1" smtClean="0">
                                  <a:latin typeface="Cambria Math" panose="02040503050406030204" pitchFamily="18" charset="0"/>
                                </a:rPr>
                                <m:t>2</m:t>
                              </m:r>
                            </m:sup>
                          </m:sSup>
                        </m:e>
                      </m:nary>
                    </m:oMath>
                  </m:oMathPara>
                </a14:m>
                <a:endParaRPr lang="en-US" dirty="0"/>
              </a:p>
            </p:txBody>
          </p:sp>
        </mc:Choice>
        <mc:Fallback xmlns="">
          <p:sp>
            <p:nvSpPr>
              <p:cNvPr id="4" name="TextBox 3">
                <a:extLst>
                  <a:ext uri="{FF2B5EF4-FFF2-40B4-BE49-F238E27FC236}">
                    <a16:creationId xmlns:a16="http://schemas.microsoft.com/office/drawing/2014/main" id="{6B7ABBF3-7B8A-4701-BB12-048CDEDBCFDD}"/>
                  </a:ext>
                </a:extLst>
              </p:cNvPr>
              <p:cNvSpPr txBox="1">
                <a:spLocks noRot="1" noChangeAspect="1" noMove="1" noResize="1" noEditPoints="1" noAdjustHandles="1" noChangeArrowheads="1" noChangeShapeType="1" noTextEdit="1"/>
              </p:cNvSpPr>
              <p:nvPr/>
            </p:nvSpPr>
            <p:spPr>
              <a:xfrm>
                <a:off x="6577029" y="1732137"/>
                <a:ext cx="2118337" cy="7562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8751B9-017E-4CF6-A9BF-B472181C59F0}"/>
                  </a:ext>
                </a:extLst>
              </p:cNvPr>
              <p:cNvSpPr txBox="1"/>
              <p:nvPr/>
            </p:nvSpPr>
            <p:spPr>
              <a:xfrm>
                <a:off x="6216995" y="3053767"/>
                <a:ext cx="247837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𝑆𝑆</m:t>
                          </m:r>
                        </m:e>
                        <m:sub>
                          <m:r>
                            <a:rPr lang="en-US" b="0" i="1" smtClean="0">
                              <a:latin typeface="Cambria Math" panose="02040503050406030204" pitchFamily="18" charset="0"/>
                            </a:rPr>
                            <m:t>𝑟𝑒𝑠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d>
                            </m:e>
                            <m:sup>
                              <m:r>
                                <a:rPr lang="en-US" b="0" i="1" smtClean="0">
                                  <a:latin typeface="Cambria Math" panose="02040503050406030204" pitchFamily="18" charset="0"/>
                                </a:rPr>
                                <m:t>2</m:t>
                              </m:r>
                            </m:sup>
                          </m:sSup>
                        </m:e>
                      </m:nary>
                    </m:oMath>
                  </m:oMathPara>
                </a14:m>
                <a:endParaRPr lang="en-US" dirty="0"/>
              </a:p>
            </p:txBody>
          </p:sp>
        </mc:Choice>
        <mc:Fallback xmlns="">
          <p:sp>
            <p:nvSpPr>
              <p:cNvPr id="5" name="TextBox 4">
                <a:extLst>
                  <a:ext uri="{FF2B5EF4-FFF2-40B4-BE49-F238E27FC236}">
                    <a16:creationId xmlns:a16="http://schemas.microsoft.com/office/drawing/2014/main" id="{4C8751B9-017E-4CF6-A9BF-B472181C59F0}"/>
                  </a:ext>
                </a:extLst>
              </p:cNvPr>
              <p:cNvSpPr txBox="1">
                <a:spLocks noRot="1" noChangeAspect="1" noMove="1" noResize="1" noEditPoints="1" noAdjustHandles="1" noChangeArrowheads="1" noChangeShapeType="1" noTextEdit="1"/>
              </p:cNvSpPr>
              <p:nvPr/>
            </p:nvSpPr>
            <p:spPr>
              <a:xfrm>
                <a:off x="6216995" y="3053767"/>
                <a:ext cx="2478371" cy="75623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5CB17B-79D7-4675-AA83-D77009A163B4}"/>
                  </a:ext>
                </a:extLst>
              </p:cNvPr>
              <p:cNvSpPr txBox="1"/>
              <p:nvPr/>
            </p:nvSpPr>
            <p:spPr>
              <a:xfrm>
                <a:off x="6986150" y="4527461"/>
                <a:ext cx="1529200"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=1−</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𝑟𝑒𝑠</m:t>
                              </m:r>
                            </m:sub>
                          </m:sSub>
                        </m:num>
                        <m:den>
                          <m:sSub>
                            <m:sSubPr>
                              <m:ctrlPr>
                                <a:rPr lang="en-US" i="1">
                                  <a:latin typeface="Cambria Math" panose="02040503050406030204" pitchFamily="18" charset="0"/>
                                </a:rPr>
                              </m:ctrlPr>
                            </m:sSubPr>
                            <m:e>
                              <m:r>
                                <a:rPr lang="en-US" i="1">
                                  <a:latin typeface="Cambria Math" panose="02040503050406030204" pitchFamily="18" charset="0"/>
                                </a:rPr>
                                <m:t>𝑆𝑆</m:t>
                              </m:r>
                            </m:e>
                            <m:sub>
                              <m:r>
                                <a:rPr lang="en-US" i="1">
                                  <a:latin typeface="Cambria Math" panose="02040503050406030204" pitchFamily="18" charset="0"/>
                                </a:rPr>
                                <m:t>𝑡𝑜𝑡</m:t>
                              </m:r>
                            </m:sub>
                          </m:sSub>
                        </m:den>
                      </m:f>
                    </m:oMath>
                  </m:oMathPara>
                </a14:m>
                <a:endParaRPr lang="en-US" dirty="0"/>
              </a:p>
            </p:txBody>
          </p:sp>
        </mc:Choice>
        <mc:Fallback xmlns="">
          <p:sp>
            <p:nvSpPr>
              <p:cNvPr id="6" name="TextBox 5">
                <a:extLst>
                  <a:ext uri="{FF2B5EF4-FFF2-40B4-BE49-F238E27FC236}">
                    <a16:creationId xmlns:a16="http://schemas.microsoft.com/office/drawing/2014/main" id="{8F5CB17B-79D7-4675-AA83-D77009A163B4}"/>
                  </a:ext>
                </a:extLst>
              </p:cNvPr>
              <p:cNvSpPr txBox="1">
                <a:spLocks noRot="1" noChangeAspect="1" noMove="1" noResize="1" noEditPoints="1" noAdjustHandles="1" noChangeArrowheads="1" noChangeShapeType="1" noTextEdit="1"/>
              </p:cNvSpPr>
              <p:nvPr/>
            </p:nvSpPr>
            <p:spPr>
              <a:xfrm>
                <a:off x="6986150" y="4527461"/>
                <a:ext cx="1529200" cy="56720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2820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E9323-6B3F-4C9C-BF92-135152227224}"/>
              </a:ext>
            </a:extLst>
          </p:cNvPr>
          <p:cNvSpPr>
            <a:spLocks noGrp="1"/>
          </p:cNvSpPr>
          <p:nvPr>
            <p:ph type="title"/>
          </p:nvPr>
        </p:nvSpPr>
        <p:spPr>
          <a:xfrm>
            <a:off x="628650" y="365127"/>
            <a:ext cx="7886700" cy="1377948"/>
          </a:xfrm>
        </p:spPr>
        <p:txBody>
          <a:bodyPr>
            <a:normAutofit/>
          </a:bodyPr>
          <a:lstStyle/>
          <a:p>
            <a:r>
              <a:rPr lang="en-US" sz="3200" dirty="0"/>
              <a:t>Evaluating Performance </a:t>
            </a:r>
            <a:br>
              <a:rPr lang="en-US" sz="3200" dirty="0"/>
            </a:br>
            <a:r>
              <a:rPr lang="en-US" sz="3200" dirty="0"/>
              <a:t>(K-Fold Cross Validation)</a:t>
            </a:r>
          </a:p>
        </p:txBody>
      </p:sp>
      <p:sp>
        <p:nvSpPr>
          <p:cNvPr id="3" name="Content Placeholder 2">
            <a:extLst>
              <a:ext uri="{FF2B5EF4-FFF2-40B4-BE49-F238E27FC236}">
                <a16:creationId xmlns:a16="http://schemas.microsoft.com/office/drawing/2014/main" id="{D635D1E8-C21E-4003-AEDD-D64A427498D0}"/>
              </a:ext>
            </a:extLst>
          </p:cNvPr>
          <p:cNvSpPr>
            <a:spLocks noGrp="1"/>
          </p:cNvSpPr>
          <p:nvPr>
            <p:ph idx="1"/>
          </p:nvPr>
        </p:nvSpPr>
        <p:spPr>
          <a:xfrm>
            <a:off x="628650" y="1743075"/>
            <a:ext cx="3600450" cy="4613276"/>
          </a:xfrm>
        </p:spPr>
        <p:txBody>
          <a:bodyPr/>
          <a:lstStyle/>
          <a:p>
            <a:endParaRPr lang="en-US" dirty="0"/>
          </a:p>
        </p:txBody>
      </p:sp>
      <p:sp>
        <p:nvSpPr>
          <p:cNvPr id="4" name="TextBox 3">
            <a:extLst>
              <a:ext uri="{FF2B5EF4-FFF2-40B4-BE49-F238E27FC236}">
                <a16:creationId xmlns:a16="http://schemas.microsoft.com/office/drawing/2014/main" id="{75BA98B2-7258-4914-ACE4-F93D7E7681A3}"/>
              </a:ext>
            </a:extLst>
          </p:cNvPr>
          <p:cNvSpPr txBox="1"/>
          <p:nvPr/>
        </p:nvSpPr>
        <p:spPr>
          <a:xfrm>
            <a:off x="6773071" y="5086352"/>
            <a:ext cx="2084225" cy="369332"/>
          </a:xfrm>
          <a:prstGeom prst="rect">
            <a:avLst/>
          </a:prstGeom>
          <a:noFill/>
        </p:spPr>
        <p:txBody>
          <a:bodyPr wrap="none" rtlCol="0">
            <a:spAutoFit/>
          </a:bodyPr>
          <a:lstStyle/>
          <a:p>
            <a:r>
              <a:rPr lang="en-US" dirty="0" err="1">
                <a:latin typeface="Consolas" panose="020B0609020204030204" pitchFamily="49" charset="0"/>
              </a:rPr>
              <a:t>cross_val_score</a:t>
            </a:r>
            <a:endParaRPr lang="en-US" dirty="0">
              <a:latin typeface="Consolas" panose="020B0609020204030204" pitchFamily="49" charset="0"/>
            </a:endParaRPr>
          </a:p>
        </p:txBody>
      </p:sp>
      <p:sp>
        <p:nvSpPr>
          <p:cNvPr id="5" name="TextBox 4">
            <a:extLst>
              <a:ext uri="{FF2B5EF4-FFF2-40B4-BE49-F238E27FC236}">
                <a16:creationId xmlns:a16="http://schemas.microsoft.com/office/drawing/2014/main" id="{81F79CBD-E5BE-48E8-B1CF-36AACCF3E6AC}"/>
              </a:ext>
            </a:extLst>
          </p:cNvPr>
          <p:cNvSpPr txBox="1"/>
          <p:nvPr/>
        </p:nvSpPr>
        <p:spPr>
          <a:xfrm>
            <a:off x="6519797" y="5643087"/>
            <a:ext cx="2337499" cy="369332"/>
          </a:xfrm>
          <a:prstGeom prst="rect">
            <a:avLst/>
          </a:prstGeom>
          <a:noFill/>
        </p:spPr>
        <p:txBody>
          <a:bodyPr wrap="none" rtlCol="0">
            <a:spAutoFit/>
          </a:bodyPr>
          <a:lstStyle/>
          <a:p>
            <a:r>
              <a:rPr lang="en-US" dirty="0" err="1">
                <a:latin typeface="Consolas" panose="020B0609020204030204" pitchFamily="49" charset="0"/>
              </a:rPr>
              <a:t>cross_val_predict</a:t>
            </a:r>
            <a:endParaRPr lang="en-US" dirty="0">
              <a:latin typeface="Consolas" panose="020B0609020204030204" pitchFamily="49" charset="0"/>
            </a:endParaRPr>
          </a:p>
        </p:txBody>
      </p:sp>
    </p:spTree>
    <p:extLst>
      <p:ext uri="{BB962C8B-B14F-4D97-AF65-F5344CB8AC3E}">
        <p14:creationId xmlns:p14="http://schemas.microsoft.com/office/powerpoint/2010/main" val="74472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9DBC2-E688-4850-83E8-AEC479E6818A}"/>
              </a:ext>
            </a:extLst>
          </p:cNvPr>
          <p:cNvSpPr>
            <a:spLocks noGrp="1"/>
          </p:cNvSpPr>
          <p:nvPr>
            <p:ph type="title"/>
          </p:nvPr>
        </p:nvSpPr>
        <p:spPr>
          <a:xfrm>
            <a:off x="628650" y="2563288"/>
            <a:ext cx="7886700" cy="1731423"/>
          </a:xfrm>
        </p:spPr>
        <p:txBody>
          <a:bodyPr>
            <a:normAutofit/>
          </a:bodyPr>
          <a:lstStyle/>
          <a:p>
            <a:pPr algn="ctr"/>
            <a:r>
              <a:rPr lang="en-US" i="1" dirty="0" err="1">
                <a:solidFill>
                  <a:schemeClr val="tx1">
                    <a:lumMod val="65000"/>
                    <a:lumOff val="35000"/>
                  </a:schemeClr>
                </a:solidFill>
                <a:latin typeface="Gotham Book" pitchFamily="50" charset="0"/>
              </a:rPr>
              <a:t>Regression.ipynb</a:t>
            </a:r>
            <a:endParaRPr lang="en-US" i="1" dirty="0">
              <a:solidFill>
                <a:schemeClr val="tx1">
                  <a:lumMod val="65000"/>
                  <a:lumOff val="35000"/>
                </a:schemeClr>
              </a:solidFill>
              <a:latin typeface="Gotham Book" pitchFamily="50" charset="0"/>
            </a:endParaRPr>
          </a:p>
        </p:txBody>
      </p:sp>
    </p:spTree>
    <p:extLst>
      <p:ext uri="{BB962C8B-B14F-4D97-AF65-F5344CB8AC3E}">
        <p14:creationId xmlns:p14="http://schemas.microsoft.com/office/powerpoint/2010/main" val="98030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AB36-44BD-4531-84C9-93BF3DF5D6EE}"/>
              </a:ext>
            </a:extLst>
          </p:cNvPr>
          <p:cNvSpPr>
            <a:spLocks noGrp="1"/>
          </p:cNvSpPr>
          <p:nvPr>
            <p:ph type="title"/>
          </p:nvPr>
        </p:nvSpPr>
        <p:spPr/>
        <p:txBody>
          <a:bodyPr>
            <a:normAutofit fontScale="90000"/>
          </a:bodyPr>
          <a:lstStyle/>
          <a:p>
            <a:r>
              <a:rPr lang="en-US" dirty="0"/>
              <a:t>Learning from experience is the key</a:t>
            </a:r>
          </a:p>
        </p:txBody>
      </p:sp>
      <p:sp>
        <p:nvSpPr>
          <p:cNvPr id="3" name="Content Placeholder 2">
            <a:extLst>
              <a:ext uri="{FF2B5EF4-FFF2-40B4-BE49-F238E27FC236}">
                <a16:creationId xmlns:a16="http://schemas.microsoft.com/office/drawing/2014/main" id="{32241C06-95F8-4567-BAAB-F97E8DA7189A}"/>
              </a:ext>
            </a:extLst>
          </p:cNvPr>
          <p:cNvSpPr>
            <a:spLocks noGrp="1"/>
          </p:cNvSpPr>
          <p:nvPr>
            <p:ph idx="1"/>
          </p:nvPr>
        </p:nvSpPr>
        <p:spPr/>
        <p:txBody>
          <a:bodyPr/>
          <a:lstStyle/>
          <a:p>
            <a:r>
              <a:rPr lang="en-US" dirty="0"/>
              <a:t>Learn from past experience  - In case of Machine learning it’s past labeled data</a:t>
            </a:r>
          </a:p>
          <a:p>
            <a:endParaRPr lang="en-US" dirty="0"/>
          </a:p>
        </p:txBody>
      </p:sp>
    </p:spTree>
    <p:extLst>
      <p:ext uri="{BB962C8B-B14F-4D97-AF65-F5344CB8AC3E}">
        <p14:creationId xmlns:p14="http://schemas.microsoft.com/office/powerpoint/2010/main" val="3812108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0F45AE-4997-4564-8559-9A1B4655BD6C}"/>
              </a:ext>
            </a:extLst>
          </p:cNvPr>
          <p:cNvSpPr>
            <a:spLocks noGrp="1"/>
          </p:cNvSpPr>
          <p:nvPr>
            <p:ph type="title"/>
          </p:nvPr>
        </p:nvSpPr>
        <p:spPr/>
        <p:txBody>
          <a:bodyPr/>
          <a:lstStyle/>
          <a:p>
            <a:r>
              <a:rPr lang="en-US"/>
              <a:t>Multivariate Linear </a:t>
            </a:r>
            <a:r>
              <a:rPr lang="en-US" dirty="0"/>
              <a:t>Regression</a:t>
            </a:r>
          </a:p>
        </p:txBody>
      </p:sp>
      <p:sp>
        <p:nvSpPr>
          <p:cNvPr id="4" name="Content Placeholder 3">
            <a:extLst>
              <a:ext uri="{FF2B5EF4-FFF2-40B4-BE49-F238E27FC236}">
                <a16:creationId xmlns:a16="http://schemas.microsoft.com/office/drawing/2014/main" id="{EDD6D8DF-65AE-407A-B979-FD88640AA1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9658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9DBC2-E688-4850-83E8-AEC479E6818A}"/>
              </a:ext>
            </a:extLst>
          </p:cNvPr>
          <p:cNvSpPr>
            <a:spLocks noGrp="1"/>
          </p:cNvSpPr>
          <p:nvPr>
            <p:ph type="title"/>
          </p:nvPr>
        </p:nvSpPr>
        <p:spPr>
          <a:xfrm>
            <a:off x="628650" y="2563288"/>
            <a:ext cx="7886700" cy="1731423"/>
          </a:xfrm>
        </p:spPr>
        <p:txBody>
          <a:bodyPr>
            <a:normAutofit/>
          </a:bodyPr>
          <a:lstStyle/>
          <a:p>
            <a:pPr algn="ctr"/>
            <a:r>
              <a:rPr lang="en-US" i="1" dirty="0" err="1">
                <a:solidFill>
                  <a:schemeClr val="tx1">
                    <a:lumMod val="65000"/>
                    <a:lumOff val="35000"/>
                  </a:schemeClr>
                </a:solidFill>
                <a:latin typeface="Gotham Book" pitchFamily="50" charset="0"/>
              </a:rPr>
              <a:t>Regression.ipynb</a:t>
            </a:r>
            <a:endParaRPr lang="en-US" i="1" dirty="0">
              <a:solidFill>
                <a:schemeClr val="tx1">
                  <a:lumMod val="65000"/>
                  <a:lumOff val="35000"/>
                </a:schemeClr>
              </a:solidFill>
              <a:latin typeface="Gotham Book" pitchFamily="50" charset="0"/>
            </a:endParaRPr>
          </a:p>
        </p:txBody>
      </p:sp>
    </p:spTree>
    <p:extLst>
      <p:ext uri="{BB962C8B-B14F-4D97-AF65-F5344CB8AC3E}">
        <p14:creationId xmlns:p14="http://schemas.microsoft.com/office/powerpoint/2010/main" val="2770771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0F45AE-4997-4564-8559-9A1B4655BD6C}"/>
              </a:ext>
            </a:extLst>
          </p:cNvPr>
          <p:cNvSpPr>
            <a:spLocks noGrp="1"/>
          </p:cNvSpPr>
          <p:nvPr>
            <p:ph type="ctrTitle"/>
          </p:nvPr>
        </p:nvSpPr>
        <p:spPr/>
        <p:txBody>
          <a:bodyPr/>
          <a:lstStyle/>
          <a:p>
            <a:r>
              <a:rPr lang="en-US" dirty="0"/>
              <a:t>Non-Linear (Polynomial) Regression </a:t>
            </a:r>
          </a:p>
        </p:txBody>
      </p:sp>
      <p:sp>
        <p:nvSpPr>
          <p:cNvPr id="2" name="Subtitle 1">
            <a:extLst>
              <a:ext uri="{FF2B5EF4-FFF2-40B4-BE49-F238E27FC236}">
                <a16:creationId xmlns:a16="http://schemas.microsoft.com/office/drawing/2014/main" id="{C04A7458-65B2-4818-A407-9519405033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863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3B1C-D6E4-4C53-8B7D-DA765EA3C73B}"/>
              </a:ext>
            </a:extLst>
          </p:cNvPr>
          <p:cNvSpPr>
            <a:spLocks noGrp="1"/>
          </p:cNvSpPr>
          <p:nvPr>
            <p:ph type="title"/>
          </p:nvPr>
        </p:nvSpPr>
        <p:spPr/>
        <p:txBody>
          <a:bodyPr/>
          <a:lstStyle/>
          <a:p>
            <a:r>
              <a:rPr lang="en-US" dirty="0"/>
              <a:t>Converting Non-Linear to Linear</a:t>
            </a:r>
          </a:p>
        </p:txBody>
      </p:sp>
      <p:graphicFrame>
        <p:nvGraphicFramePr>
          <p:cNvPr id="6" name="Content Placeholder 5">
            <a:extLst>
              <a:ext uri="{FF2B5EF4-FFF2-40B4-BE49-F238E27FC236}">
                <a16:creationId xmlns:a16="http://schemas.microsoft.com/office/drawing/2014/main" id="{9B355730-FE4F-4E5C-82B1-470B9C9D4922}"/>
              </a:ext>
            </a:extLst>
          </p:cNvPr>
          <p:cNvGraphicFramePr>
            <a:graphicFrameLocks noGrp="1"/>
          </p:cNvGraphicFramePr>
          <p:nvPr>
            <p:ph idx="1"/>
            <p:extLst>
              <p:ext uri="{D42A27DB-BD31-4B8C-83A1-F6EECF244321}">
                <p14:modId xmlns:p14="http://schemas.microsoft.com/office/powerpoint/2010/main" val="586653554"/>
              </p:ext>
            </p:extLst>
          </p:nvPr>
        </p:nvGraphicFramePr>
        <p:xfrm>
          <a:off x="628649" y="1199073"/>
          <a:ext cx="3171825" cy="1963227"/>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3C277D48-F7E0-48E5-B602-DFB9BA4281DE}"/>
              </a:ext>
            </a:extLst>
          </p:cNvPr>
          <p:cNvSpPr/>
          <p:nvPr/>
        </p:nvSpPr>
        <p:spPr>
          <a:xfrm>
            <a:off x="628649" y="3238501"/>
            <a:ext cx="1295400" cy="3046988"/>
          </a:xfrm>
          <a:prstGeom prst="rect">
            <a:avLst/>
          </a:prstGeom>
        </p:spPr>
        <p:txBody>
          <a:bodyPr wrap="square">
            <a:spAutoFit/>
          </a:bodyPr>
          <a:lstStyle/>
          <a:p>
            <a:pPr algn="ctr"/>
            <a:r>
              <a:rPr lang="en-US" sz="2400" dirty="0">
                <a:solidFill>
                  <a:srgbClr val="F5F5F5"/>
                </a:solidFill>
                <a:latin typeface="Calibri" panose="020F0502020204030204" pitchFamily="34" charset="0"/>
              </a:rPr>
              <a:t>X	Y	</a:t>
            </a:r>
          </a:p>
          <a:p>
            <a:pPr algn="ctr"/>
            <a:r>
              <a:rPr lang="en-US" sz="2400" dirty="0">
                <a:solidFill>
                  <a:srgbClr val="F5F5F5"/>
                </a:solidFill>
                <a:latin typeface="Calibri" panose="020F0502020204030204" pitchFamily="34" charset="0"/>
              </a:rPr>
              <a:t>1	2	</a:t>
            </a:r>
          </a:p>
          <a:p>
            <a:pPr algn="ctr"/>
            <a:r>
              <a:rPr lang="en-US" sz="2400" dirty="0">
                <a:solidFill>
                  <a:srgbClr val="F5F5F5"/>
                </a:solidFill>
                <a:latin typeface="Calibri" panose="020F0502020204030204" pitchFamily="34" charset="0"/>
              </a:rPr>
              <a:t>2	5	</a:t>
            </a:r>
          </a:p>
          <a:p>
            <a:pPr algn="ctr"/>
            <a:r>
              <a:rPr lang="en-US" sz="2400" dirty="0">
                <a:solidFill>
                  <a:srgbClr val="F5F5F5"/>
                </a:solidFill>
                <a:latin typeface="Calibri" panose="020F0502020204030204" pitchFamily="34" charset="0"/>
              </a:rPr>
              <a:t>3	8	</a:t>
            </a:r>
          </a:p>
          <a:p>
            <a:pPr algn="ctr"/>
            <a:r>
              <a:rPr lang="en-US" sz="2400" dirty="0">
                <a:solidFill>
                  <a:srgbClr val="F5F5F5"/>
                </a:solidFill>
                <a:latin typeface="Calibri" panose="020F0502020204030204" pitchFamily="34" charset="0"/>
              </a:rPr>
              <a:t>4	17	</a:t>
            </a:r>
          </a:p>
          <a:p>
            <a:pPr algn="ctr"/>
            <a:r>
              <a:rPr lang="en-US" sz="2400" dirty="0">
                <a:solidFill>
                  <a:srgbClr val="F5F5F5"/>
                </a:solidFill>
                <a:latin typeface="Calibri" panose="020F0502020204030204" pitchFamily="34" charset="0"/>
              </a:rPr>
              <a:t>5	24	</a:t>
            </a:r>
          </a:p>
          <a:p>
            <a:pPr algn="ctr"/>
            <a:r>
              <a:rPr lang="en-US" sz="2400" dirty="0">
                <a:solidFill>
                  <a:srgbClr val="F5F5F5"/>
                </a:solidFill>
                <a:latin typeface="Calibri" panose="020F0502020204030204" pitchFamily="34" charset="0"/>
              </a:rPr>
              <a:t>6	37	</a:t>
            </a:r>
          </a:p>
          <a:p>
            <a:pPr algn="ctr"/>
            <a:r>
              <a:rPr lang="en-US" sz="2400" dirty="0">
                <a:solidFill>
                  <a:srgbClr val="F5F5F5"/>
                </a:solidFill>
                <a:latin typeface="Calibri" panose="020F0502020204030204" pitchFamily="34" charset="0"/>
              </a:rPr>
              <a:t>7	48	</a:t>
            </a:r>
          </a:p>
        </p:txBody>
      </p:sp>
    </p:spTree>
    <p:extLst>
      <p:ext uri="{BB962C8B-B14F-4D97-AF65-F5344CB8AC3E}">
        <p14:creationId xmlns:p14="http://schemas.microsoft.com/office/powerpoint/2010/main" val="42583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0F45AE-4997-4564-8559-9A1B4655BD6C}"/>
              </a:ext>
            </a:extLst>
          </p:cNvPr>
          <p:cNvSpPr>
            <a:spLocks noGrp="1"/>
          </p:cNvSpPr>
          <p:nvPr>
            <p:ph type="title"/>
          </p:nvPr>
        </p:nvSpPr>
        <p:spPr>
          <a:xfrm>
            <a:off x="628650" y="365127"/>
            <a:ext cx="7886700" cy="833946"/>
          </a:xfrm>
        </p:spPr>
        <p:txBody>
          <a:bodyPr/>
          <a:lstStyle/>
          <a:p>
            <a:r>
              <a:rPr lang="en-US" dirty="0"/>
              <a:t>Overfitting of polynomial </a:t>
            </a:r>
          </a:p>
        </p:txBody>
      </p:sp>
    </p:spTree>
    <p:extLst>
      <p:ext uri="{BB962C8B-B14F-4D97-AF65-F5344CB8AC3E}">
        <p14:creationId xmlns:p14="http://schemas.microsoft.com/office/powerpoint/2010/main" val="1981173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A3A83-A321-4271-AA55-76677D6218DE}"/>
              </a:ext>
            </a:extLst>
          </p:cNvPr>
          <p:cNvSpPr>
            <a:spLocks noGrp="1"/>
          </p:cNvSpPr>
          <p:nvPr>
            <p:ph type="title"/>
          </p:nvPr>
        </p:nvSpPr>
        <p:spPr/>
        <p:txBody>
          <a:bodyPr/>
          <a:lstStyle/>
          <a:p>
            <a:r>
              <a:rPr lang="en-US" dirty="0"/>
              <a:t>Logistic Regression</a:t>
            </a:r>
          </a:p>
        </p:txBody>
      </p:sp>
      <p:sp>
        <p:nvSpPr>
          <p:cNvPr id="4" name="Text Placeholder 3">
            <a:extLst>
              <a:ext uri="{FF2B5EF4-FFF2-40B4-BE49-F238E27FC236}">
                <a16:creationId xmlns:a16="http://schemas.microsoft.com/office/drawing/2014/main" id="{92FCD593-30BC-42C2-9D79-7317185DA3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8417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00B1-0CF3-44B8-A0DA-D5930311222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96640FDD-6CFB-41F9-ABFD-D9ECEF3D0F4C}"/>
              </a:ext>
            </a:extLst>
          </p:cNvPr>
          <p:cNvSpPr>
            <a:spLocks noGrp="1"/>
          </p:cNvSpPr>
          <p:nvPr>
            <p:ph idx="1"/>
          </p:nvPr>
        </p:nvSpPr>
        <p:spPr/>
        <p:txBody>
          <a:bodyPr/>
          <a:lstStyle/>
          <a:p>
            <a:r>
              <a:rPr lang="en-US" dirty="0"/>
              <a:t>LOGIT Function Explanation</a:t>
            </a:r>
          </a:p>
        </p:txBody>
      </p:sp>
    </p:spTree>
    <p:extLst>
      <p:ext uri="{BB962C8B-B14F-4D97-AF65-F5344CB8AC3E}">
        <p14:creationId xmlns:p14="http://schemas.microsoft.com/office/powerpoint/2010/main" val="142249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3DE0-0501-47A8-A875-0AD0D66D9FDF}"/>
              </a:ext>
            </a:extLst>
          </p:cNvPr>
          <p:cNvSpPr>
            <a:spLocks noGrp="1"/>
          </p:cNvSpPr>
          <p:nvPr>
            <p:ph type="title"/>
          </p:nvPr>
        </p:nvSpPr>
        <p:spPr/>
        <p:txBody>
          <a:bodyPr/>
          <a:lstStyle/>
          <a:p>
            <a:r>
              <a:rPr lang="en-US" dirty="0"/>
              <a:t>Performance Metrics	</a:t>
            </a:r>
          </a:p>
        </p:txBody>
      </p:sp>
      <p:sp>
        <p:nvSpPr>
          <p:cNvPr id="3" name="Content Placeholder 2">
            <a:extLst>
              <a:ext uri="{FF2B5EF4-FFF2-40B4-BE49-F238E27FC236}">
                <a16:creationId xmlns:a16="http://schemas.microsoft.com/office/drawing/2014/main" id="{3DF99DA7-3FBC-4BE3-BA39-4890B9737E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2006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999E-A216-4DC4-8260-C5596A52BB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C4AE5A-7908-4CE3-AF89-556C55BC9245}"/>
              </a:ext>
            </a:extLst>
          </p:cNvPr>
          <p:cNvSpPr>
            <a:spLocks noGrp="1"/>
          </p:cNvSpPr>
          <p:nvPr>
            <p:ph idx="1"/>
          </p:nvPr>
        </p:nvSpPr>
        <p:spPr/>
        <p:txBody>
          <a:bodyPr/>
          <a:lstStyle/>
          <a:p>
            <a:r>
              <a:rPr lang="en-US" dirty="0"/>
              <a:t>Confusion Matrix</a:t>
            </a:r>
          </a:p>
          <a:p>
            <a:pPr lvl="1"/>
            <a:r>
              <a:rPr lang="en-US" dirty="0"/>
              <a:t>False Positives</a:t>
            </a:r>
          </a:p>
          <a:p>
            <a:pPr lvl="1"/>
            <a:r>
              <a:rPr lang="en-US" dirty="0"/>
              <a:t>True Negatives </a:t>
            </a:r>
          </a:p>
          <a:p>
            <a:r>
              <a:rPr lang="en-US" dirty="0"/>
              <a:t>Accuracy</a:t>
            </a:r>
          </a:p>
          <a:p>
            <a:r>
              <a:rPr lang="en-US" dirty="0"/>
              <a:t>Precision and Recall</a:t>
            </a:r>
          </a:p>
          <a:p>
            <a:r>
              <a:rPr lang="en-US" dirty="0"/>
              <a:t>F1-Score</a:t>
            </a:r>
          </a:p>
          <a:p>
            <a:r>
              <a:rPr lang="en-US" dirty="0"/>
              <a:t>ROC Curve</a:t>
            </a:r>
          </a:p>
        </p:txBody>
      </p:sp>
    </p:spTree>
    <p:extLst>
      <p:ext uri="{BB962C8B-B14F-4D97-AF65-F5344CB8AC3E}">
        <p14:creationId xmlns:p14="http://schemas.microsoft.com/office/powerpoint/2010/main" val="1719069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692B-4969-42D6-9EC1-54E2E647CE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4C2027-126C-4BEF-A540-AFC95543BA08}"/>
              </a:ext>
            </a:extLst>
          </p:cNvPr>
          <p:cNvSpPr>
            <a:spLocks noGrp="1"/>
          </p:cNvSpPr>
          <p:nvPr>
            <p:ph idx="1"/>
          </p:nvPr>
        </p:nvSpPr>
        <p:spPr/>
        <p:txBody>
          <a:bodyPr>
            <a:normAutofit fontScale="92500" lnSpcReduction="10000"/>
          </a:bodyPr>
          <a:lstStyle/>
          <a:p>
            <a:pPr fontAlgn="base"/>
            <a:r>
              <a:rPr lang="en-US" b="1" dirty="0"/>
              <a:t>Accuracy</a:t>
            </a:r>
            <a:r>
              <a:rPr lang="en-US" dirty="0"/>
              <a:t> - 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For our model, we have got 0.803 which means our model is approx. 80% accurate.</a:t>
            </a:r>
          </a:p>
          <a:p>
            <a:pPr fontAlgn="base"/>
            <a:r>
              <a:rPr lang="en-US" dirty="0"/>
              <a:t>Accuracy = TP+TN/TP+FP+FN+TN</a:t>
            </a:r>
          </a:p>
          <a:p>
            <a:endParaRPr lang="en-US" dirty="0"/>
          </a:p>
        </p:txBody>
      </p:sp>
    </p:spTree>
    <p:extLst>
      <p:ext uri="{BB962C8B-B14F-4D97-AF65-F5344CB8AC3E}">
        <p14:creationId xmlns:p14="http://schemas.microsoft.com/office/powerpoint/2010/main" val="337473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C5D-EE2D-4325-960A-B1F0653CC2DE}"/>
              </a:ext>
            </a:extLst>
          </p:cNvPr>
          <p:cNvSpPr>
            <a:spLocks noGrp="1"/>
          </p:cNvSpPr>
          <p:nvPr>
            <p:ph type="title"/>
          </p:nvPr>
        </p:nvSpPr>
        <p:spPr>
          <a:xfrm>
            <a:off x="628650" y="365127"/>
            <a:ext cx="7886700" cy="768348"/>
          </a:xfrm>
        </p:spPr>
        <p:txBody>
          <a:bodyPr/>
          <a:lstStyle/>
          <a:p>
            <a:r>
              <a:rPr lang="en-US" dirty="0"/>
              <a:t>Experience </a:t>
            </a:r>
          </a:p>
        </p:txBody>
      </p:sp>
      <p:graphicFrame>
        <p:nvGraphicFramePr>
          <p:cNvPr id="5" name="Content Placeholder 4">
            <a:extLst>
              <a:ext uri="{FF2B5EF4-FFF2-40B4-BE49-F238E27FC236}">
                <a16:creationId xmlns:a16="http://schemas.microsoft.com/office/drawing/2014/main" id="{61D9C46F-B2E9-4D99-96E5-645061C27811}"/>
              </a:ext>
            </a:extLst>
          </p:cNvPr>
          <p:cNvGraphicFramePr>
            <a:graphicFrameLocks noGrp="1"/>
          </p:cNvGraphicFramePr>
          <p:nvPr>
            <p:ph idx="1"/>
            <p:extLst>
              <p:ext uri="{D42A27DB-BD31-4B8C-83A1-F6EECF244321}">
                <p14:modId xmlns:p14="http://schemas.microsoft.com/office/powerpoint/2010/main" val="1573411078"/>
              </p:ext>
            </p:extLst>
          </p:nvPr>
        </p:nvGraphicFramePr>
        <p:xfrm>
          <a:off x="628650" y="3508216"/>
          <a:ext cx="7886700" cy="2743200"/>
        </p:xfrm>
        <a:graphic>
          <a:graphicData uri="http://schemas.openxmlformats.org/drawingml/2006/table">
            <a:tbl>
              <a:tblPr>
                <a:tableStyleId>{5940675A-B579-460E-94D1-54222C63F5DA}</a:tableStyleId>
              </a:tblPr>
              <a:tblGrid>
                <a:gridCol w="600075">
                  <a:extLst>
                    <a:ext uri="{9D8B030D-6E8A-4147-A177-3AD203B41FA5}">
                      <a16:colId xmlns:a16="http://schemas.microsoft.com/office/drawing/2014/main" val="3895567825"/>
                    </a:ext>
                  </a:extLst>
                </a:gridCol>
                <a:gridCol w="1076325">
                  <a:extLst>
                    <a:ext uri="{9D8B030D-6E8A-4147-A177-3AD203B41FA5}">
                      <a16:colId xmlns:a16="http://schemas.microsoft.com/office/drawing/2014/main" val="1776891849"/>
                    </a:ext>
                  </a:extLst>
                </a:gridCol>
                <a:gridCol w="1019175">
                  <a:extLst>
                    <a:ext uri="{9D8B030D-6E8A-4147-A177-3AD203B41FA5}">
                      <a16:colId xmlns:a16="http://schemas.microsoft.com/office/drawing/2014/main" val="2699522752"/>
                    </a:ext>
                  </a:extLst>
                </a:gridCol>
                <a:gridCol w="3495675">
                  <a:extLst>
                    <a:ext uri="{9D8B030D-6E8A-4147-A177-3AD203B41FA5}">
                      <a16:colId xmlns:a16="http://schemas.microsoft.com/office/drawing/2014/main" val="1909162037"/>
                    </a:ext>
                  </a:extLst>
                </a:gridCol>
                <a:gridCol w="1695450">
                  <a:extLst>
                    <a:ext uri="{9D8B030D-6E8A-4147-A177-3AD203B41FA5}">
                      <a16:colId xmlns:a16="http://schemas.microsoft.com/office/drawing/2014/main" val="2373542619"/>
                    </a:ext>
                  </a:extLst>
                </a:gridCol>
              </a:tblGrid>
              <a:tr h="0">
                <a:tc>
                  <a:txBody>
                    <a:bodyPr/>
                    <a:lstStyle/>
                    <a:p>
                      <a:r>
                        <a:rPr lang="en-US" b="1" dirty="0">
                          <a:solidFill>
                            <a:schemeClr val="bg1"/>
                          </a:solidFill>
                          <a:effectLst/>
                        </a:rPr>
                        <a:t>NO.</a:t>
                      </a:r>
                    </a:p>
                  </a:txBody>
                  <a:tcPr anchor="ctr">
                    <a:solidFill>
                      <a:srgbClr val="2E75B6"/>
                    </a:solidFill>
                  </a:tcPr>
                </a:tc>
                <a:tc>
                  <a:txBody>
                    <a:bodyPr/>
                    <a:lstStyle/>
                    <a:p>
                      <a:r>
                        <a:rPr lang="en-US" b="1">
                          <a:solidFill>
                            <a:schemeClr val="bg1"/>
                          </a:solidFill>
                          <a:effectLst/>
                        </a:rPr>
                        <a:t>SIZE</a:t>
                      </a:r>
                    </a:p>
                  </a:txBody>
                  <a:tcPr anchor="ctr">
                    <a:solidFill>
                      <a:srgbClr val="2E75B6"/>
                    </a:solidFill>
                  </a:tcPr>
                </a:tc>
                <a:tc>
                  <a:txBody>
                    <a:bodyPr/>
                    <a:lstStyle/>
                    <a:p>
                      <a:r>
                        <a:rPr lang="en-US" b="1">
                          <a:solidFill>
                            <a:schemeClr val="bg1"/>
                          </a:solidFill>
                          <a:effectLst/>
                        </a:rPr>
                        <a:t>COLOR</a:t>
                      </a:r>
                    </a:p>
                  </a:txBody>
                  <a:tcPr anchor="ctr">
                    <a:solidFill>
                      <a:srgbClr val="2E75B6"/>
                    </a:solidFill>
                  </a:tcPr>
                </a:tc>
                <a:tc>
                  <a:txBody>
                    <a:bodyPr/>
                    <a:lstStyle/>
                    <a:p>
                      <a:r>
                        <a:rPr lang="en-US" b="1">
                          <a:solidFill>
                            <a:schemeClr val="bg1"/>
                          </a:solidFill>
                          <a:effectLst/>
                        </a:rPr>
                        <a:t>SHAPE</a:t>
                      </a:r>
                    </a:p>
                  </a:txBody>
                  <a:tcPr anchor="ctr">
                    <a:solidFill>
                      <a:srgbClr val="2E75B6"/>
                    </a:solidFill>
                  </a:tcPr>
                </a:tc>
                <a:tc>
                  <a:txBody>
                    <a:bodyPr/>
                    <a:lstStyle/>
                    <a:p>
                      <a:r>
                        <a:rPr lang="en-US" b="1" dirty="0">
                          <a:solidFill>
                            <a:schemeClr val="bg1"/>
                          </a:solidFill>
                          <a:effectLst/>
                        </a:rPr>
                        <a:t>FRUIT NAME</a:t>
                      </a:r>
                    </a:p>
                  </a:txBody>
                  <a:tcPr anchor="ctr">
                    <a:solidFill>
                      <a:srgbClr val="2E75B6"/>
                    </a:solidFill>
                  </a:tcPr>
                </a:tc>
                <a:extLst>
                  <a:ext uri="{0D108BD9-81ED-4DB2-BD59-A6C34878D82A}">
                    <a16:rowId xmlns:a16="http://schemas.microsoft.com/office/drawing/2014/main" val="2200553700"/>
                  </a:ext>
                </a:extLst>
              </a:tr>
              <a:tr h="0">
                <a:tc>
                  <a:txBody>
                    <a:bodyPr/>
                    <a:lstStyle/>
                    <a:p>
                      <a:r>
                        <a:rPr lang="en-US" dirty="0">
                          <a:effectLst/>
                        </a:rPr>
                        <a:t>1</a:t>
                      </a:r>
                    </a:p>
                  </a:txBody>
                  <a:tcPr anchor="ctr"/>
                </a:tc>
                <a:tc>
                  <a:txBody>
                    <a:bodyPr/>
                    <a:lstStyle/>
                    <a:p>
                      <a:r>
                        <a:rPr lang="en-US" dirty="0">
                          <a:effectLst/>
                        </a:rPr>
                        <a:t>Big</a:t>
                      </a:r>
                    </a:p>
                  </a:txBody>
                  <a:tcPr anchor="ctr"/>
                </a:tc>
                <a:tc>
                  <a:txBody>
                    <a:bodyPr/>
                    <a:lstStyle/>
                    <a:p>
                      <a:r>
                        <a:rPr lang="en-US" dirty="0">
                          <a:effectLst/>
                        </a:rPr>
                        <a:t>Red</a:t>
                      </a:r>
                    </a:p>
                  </a:txBody>
                  <a:tcPr anchor="ctr"/>
                </a:tc>
                <a:tc>
                  <a:txBody>
                    <a:bodyPr/>
                    <a:lstStyle/>
                    <a:p>
                      <a:r>
                        <a:rPr lang="en-US">
                          <a:effectLst/>
                        </a:rPr>
                        <a:t>Rounded shape with a depression at the top</a:t>
                      </a:r>
                    </a:p>
                  </a:txBody>
                  <a:tcPr anchor="ctr"/>
                </a:tc>
                <a:tc>
                  <a:txBody>
                    <a:bodyPr/>
                    <a:lstStyle/>
                    <a:p>
                      <a:r>
                        <a:rPr lang="en-US" dirty="0">
                          <a:effectLst/>
                        </a:rPr>
                        <a:t>Apple</a:t>
                      </a:r>
                    </a:p>
                  </a:txBody>
                  <a:tcPr anchor="ctr"/>
                </a:tc>
                <a:extLst>
                  <a:ext uri="{0D108BD9-81ED-4DB2-BD59-A6C34878D82A}">
                    <a16:rowId xmlns:a16="http://schemas.microsoft.com/office/drawing/2014/main" val="1813760012"/>
                  </a:ext>
                </a:extLst>
              </a:tr>
              <a:tr h="0">
                <a:tc>
                  <a:txBody>
                    <a:bodyPr/>
                    <a:lstStyle/>
                    <a:p>
                      <a:r>
                        <a:rPr lang="en-US" dirty="0">
                          <a:effectLst/>
                        </a:rPr>
                        <a:t>2</a:t>
                      </a:r>
                    </a:p>
                  </a:txBody>
                  <a:tcPr anchor="ctr"/>
                </a:tc>
                <a:tc>
                  <a:txBody>
                    <a:bodyPr/>
                    <a:lstStyle/>
                    <a:p>
                      <a:r>
                        <a:rPr lang="en-US">
                          <a:effectLst/>
                        </a:rPr>
                        <a:t>Small</a:t>
                      </a:r>
                    </a:p>
                  </a:txBody>
                  <a:tcPr anchor="ctr"/>
                </a:tc>
                <a:tc>
                  <a:txBody>
                    <a:bodyPr/>
                    <a:lstStyle/>
                    <a:p>
                      <a:r>
                        <a:rPr lang="en-US">
                          <a:effectLst/>
                        </a:rPr>
                        <a:t>Red</a:t>
                      </a:r>
                    </a:p>
                  </a:txBody>
                  <a:tcPr anchor="ctr"/>
                </a:tc>
                <a:tc>
                  <a:txBody>
                    <a:bodyPr/>
                    <a:lstStyle/>
                    <a:p>
                      <a:r>
                        <a:rPr lang="en-US" dirty="0">
                          <a:effectLst/>
                        </a:rPr>
                        <a:t>Heart-shaped to nearly globular</a:t>
                      </a:r>
                    </a:p>
                  </a:txBody>
                  <a:tcPr anchor="ctr"/>
                </a:tc>
                <a:tc>
                  <a:txBody>
                    <a:bodyPr/>
                    <a:lstStyle/>
                    <a:p>
                      <a:r>
                        <a:rPr lang="en-US" dirty="0">
                          <a:effectLst/>
                        </a:rPr>
                        <a:t>Cherry</a:t>
                      </a:r>
                    </a:p>
                  </a:txBody>
                  <a:tcPr anchor="ctr"/>
                </a:tc>
                <a:extLst>
                  <a:ext uri="{0D108BD9-81ED-4DB2-BD59-A6C34878D82A}">
                    <a16:rowId xmlns:a16="http://schemas.microsoft.com/office/drawing/2014/main" val="3393881599"/>
                  </a:ext>
                </a:extLst>
              </a:tr>
              <a:tr h="0">
                <a:tc>
                  <a:txBody>
                    <a:bodyPr/>
                    <a:lstStyle/>
                    <a:p>
                      <a:r>
                        <a:rPr lang="en-US" dirty="0">
                          <a:effectLst/>
                        </a:rPr>
                        <a:t>3</a:t>
                      </a:r>
                    </a:p>
                  </a:txBody>
                  <a:tcPr anchor="ctr"/>
                </a:tc>
                <a:tc>
                  <a:txBody>
                    <a:bodyPr/>
                    <a:lstStyle/>
                    <a:p>
                      <a:r>
                        <a:rPr lang="en-US">
                          <a:effectLst/>
                        </a:rPr>
                        <a:t>Big</a:t>
                      </a:r>
                    </a:p>
                  </a:txBody>
                  <a:tcPr anchor="ctr"/>
                </a:tc>
                <a:tc>
                  <a:txBody>
                    <a:bodyPr/>
                    <a:lstStyle/>
                    <a:p>
                      <a:r>
                        <a:rPr lang="en-US">
                          <a:effectLst/>
                        </a:rPr>
                        <a:t>Green</a:t>
                      </a:r>
                    </a:p>
                  </a:txBody>
                  <a:tcPr anchor="ctr"/>
                </a:tc>
                <a:tc>
                  <a:txBody>
                    <a:bodyPr/>
                    <a:lstStyle/>
                    <a:p>
                      <a:r>
                        <a:rPr lang="en-US" dirty="0">
                          <a:effectLst/>
                        </a:rPr>
                        <a:t>Long curving cylinder</a:t>
                      </a:r>
                    </a:p>
                  </a:txBody>
                  <a:tcPr anchor="ctr"/>
                </a:tc>
                <a:tc>
                  <a:txBody>
                    <a:bodyPr/>
                    <a:lstStyle/>
                    <a:p>
                      <a:r>
                        <a:rPr lang="en-US" dirty="0">
                          <a:effectLst/>
                        </a:rPr>
                        <a:t>Banana</a:t>
                      </a:r>
                    </a:p>
                  </a:txBody>
                  <a:tcPr anchor="ctr"/>
                </a:tc>
                <a:extLst>
                  <a:ext uri="{0D108BD9-81ED-4DB2-BD59-A6C34878D82A}">
                    <a16:rowId xmlns:a16="http://schemas.microsoft.com/office/drawing/2014/main" val="1550244713"/>
                  </a:ext>
                </a:extLst>
              </a:tr>
              <a:tr h="0">
                <a:tc>
                  <a:txBody>
                    <a:bodyPr/>
                    <a:lstStyle/>
                    <a:p>
                      <a:r>
                        <a:rPr lang="en-US" dirty="0">
                          <a:effectLst/>
                        </a:rPr>
                        <a:t>4</a:t>
                      </a:r>
                    </a:p>
                  </a:txBody>
                  <a:tcPr anchor="ctr"/>
                </a:tc>
                <a:tc>
                  <a:txBody>
                    <a:bodyPr/>
                    <a:lstStyle/>
                    <a:p>
                      <a:r>
                        <a:rPr lang="en-US">
                          <a:effectLst/>
                        </a:rPr>
                        <a:t>Small</a:t>
                      </a:r>
                    </a:p>
                  </a:txBody>
                  <a:tcPr anchor="ctr"/>
                </a:tc>
                <a:tc>
                  <a:txBody>
                    <a:bodyPr/>
                    <a:lstStyle/>
                    <a:p>
                      <a:r>
                        <a:rPr lang="en-US">
                          <a:effectLst/>
                        </a:rPr>
                        <a:t>Green</a:t>
                      </a:r>
                    </a:p>
                  </a:txBody>
                  <a:tcPr anchor="ctr"/>
                </a:tc>
                <a:tc>
                  <a:txBody>
                    <a:bodyPr/>
                    <a:lstStyle/>
                    <a:p>
                      <a:r>
                        <a:rPr lang="en-US" dirty="0">
                          <a:effectLst/>
                        </a:rPr>
                        <a:t>Round to oval, Bunch shape Cylindrical</a:t>
                      </a:r>
                    </a:p>
                  </a:txBody>
                  <a:tcPr anchor="ctr"/>
                </a:tc>
                <a:tc>
                  <a:txBody>
                    <a:bodyPr/>
                    <a:lstStyle/>
                    <a:p>
                      <a:r>
                        <a:rPr lang="en-US" dirty="0">
                          <a:effectLst/>
                        </a:rPr>
                        <a:t>Grape</a:t>
                      </a:r>
                    </a:p>
                  </a:txBody>
                  <a:tcPr anchor="ctr"/>
                </a:tc>
                <a:extLst>
                  <a:ext uri="{0D108BD9-81ED-4DB2-BD59-A6C34878D82A}">
                    <a16:rowId xmlns:a16="http://schemas.microsoft.com/office/drawing/2014/main" val="1159959427"/>
                  </a:ext>
                </a:extLst>
              </a:tr>
              <a:tr h="0">
                <a:tc>
                  <a:txBody>
                    <a:bodyPr/>
                    <a:lstStyle/>
                    <a:p>
                      <a:r>
                        <a:rPr lang="en-US" dirty="0">
                          <a:effectLst/>
                        </a:rPr>
                        <a:t>5</a:t>
                      </a:r>
                    </a:p>
                  </a:txBody>
                  <a:tcPr anchor="ctr"/>
                </a:tc>
                <a:tc>
                  <a:txBody>
                    <a:bodyPr/>
                    <a:lstStyle/>
                    <a:p>
                      <a:r>
                        <a:rPr lang="en-US" dirty="0">
                          <a:effectLst/>
                        </a:rPr>
                        <a:t>Medium </a:t>
                      </a:r>
                    </a:p>
                  </a:txBody>
                  <a:tcPr anchor="ctr"/>
                </a:tc>
                <a:tc>
                  <a:txBody>
                    <a:bodyPr/>
                    <a:lstStyle/>
                    <a:p>
                      <a:r>
                        <a:rPr lang="en-US" dirty="0">
                          <a:effectLst/>
                        </a:rPr>
                        <a:t>Red </a:t>
                      </a:r>
                    </a:p>
                  </a:txBody>
                  <a:tcPr anchor="ctr"/>
                </a:tc>
                <a:tc>
                  <a:txBody>
                    <a:bodyPr/>
                    <a:lstStyle/>
                    <a:p>
                      <a:r>
                        <a:rPr lang="en-US" dirty="0">
                          <a:effectLst/>
                        </a:rPr>
                        <a:t>Round</a:t>
                      </a:r>
                    </a:p>
                  </a:txBody>
                  <a:tcPr anchor="ctr"/>
                </a:tc>
                <a:tc>
                  <a:txBody>
                    <a:bodyPr/>
                    <a:lstStyle/>
                    <a:p>
                      <a:r>
                        <a:rPr lang="en-US" dirty="0">
                          <a:effectLst/>
                        </a:rPr>
                        <a:t>??????</a:t>
                      </a:r>
                    </a:p>
                  </a:txBody>
                  <a:tcPr anchor="ctr"/>
                </a:tc>
                <a:extLst>
                  <a:ext uri="{0D108BD9-81ED-4DB2-BD59-A6C34878D82A}">
                    <a16:rowId xmlns:a16="http://schemas.microsoft.com/office/drawing/2014/main" val="1354648750"/>
                  </a:ext>
                </a:extLst>
              </a:tr>
            </a:tbl>
          </a:graphicData>
        </a:graphic>
      </p:graphicFrame>
      <p:pic>
        <p:nvPicPr>
          <p:cNvPr id="1026" name="Picture 2" descr="basket">
            <a:extLst>
              <a:ext uri="{FF2B5EF4-FFF2-40B4-BE49-F238E27FC236}">
                <a16:creationId xmlns:a16="http://schemas.microsoft.com/office/drawing/2014/main" id="{521B25B3-526F-4820-8EEB-BAC25DE3C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5" y="962025"/>
            <a:ext cx="3305175" cy="21748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93BF37-24F2-44E1-92C4-26874310FAD8}"/>
              </a:ext>
            </a:extLst>
          </p:cNvPr>
          <p:cNvSpPr txBox="1"/>
          <p:nvPr/>
        </p:nvSpPr>
        <p:spPr>
          <a:xfrm>
            <a:off x="923925" y="3165118"/>
            <a:ext cx="5206362" cy="369332"/>
          </a:xfrm>
          <a:prstGeom prst="rect">
            <a:avLst/>
          </a:prstGeom>
          <a:noFill/>
        </p:spPr>
        <p:txBody>
          <a:bodyPr wrap="none" rtlCol="0">
            <a:spAutoFit/>
          </a:bodyPr>
          <a:lstStyle/>
          <a:p>
            <a:r>
              <a:rPr lang="en-US" dirty="0">
                <a:solidFill>
                  <a:srgbClr val="F5F5F5"/>
                </a:solidFill>
              </a:rPr>
              <a:t>-------------------------Features---------------------------------- </a:t>
            </a:r>
          </a:p>
        </p:txBody>
      </p:sp>
      <p:sp>
        <p:nvSpPr>
          <p:cNvPr id="8" name="TextBox 7">
            <a:extLst>
              <a:ext uri="{FF2B5EF4-FFF2-40B4-BE49-F238E27FC236}">
                <a16:creationId xmlns:a16="http://schemas.microsoft.com/office/drawing/2014/main" id="{BA04FCEE-D8A6-46C5-9490-56D9BE453D99}"/>
              </a:ext>
            </a:extLst>
          </p:cNvPr>
          <p:cNvSpPr txBox="1"/>
          <p:nvPr/>
        </p:nvSpPr>
        <p:spPr>
          <a:xfrm>
            <a:off x="6425562" y="3136056"/>
            <a:ext cx="2546659" cy="369332"/>
          </a:xfrm>
          <a:prstGeom prst="rect">
            <a:avLst/>
          </a:prstGeom>
          <a:noFill/>
        </p:spPr>
        <p:txBody>
          <a:bodyPr wrap="none" rtlCol="0">
            <a:spAutoFit/>
          </a:bodyPr>
          <a:lstStyle/>
          <a:p>
            <a:r>
              <a:rPr lang="en-US" dirty="0">
                <a:solidFill>
                  <a:srgbClr val="F5F5F5"/>
                </a:solidFill>
              </a:rPr>
              <a:t>Response Variable / label</a:t>
            </a:r>
          </a:p>
        </p:txBody>
      </p:sp>
    </p:spTree>
    <p:extLst>
      <p:ext uri="{BB962C8B-B14F-4D97-AF65-F5344CB8AC3E}">
        <p14:creationId xmlns:p14="http://schemas.microsoft.com/office/powerpoint/2010/main" val="1436104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1678-1744-4192-A3C8-2D58813445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593A89-A30D-4782-BB5B-51D2F46D0509}"/>
              </a:ext>
            </a:extLst>
          </p:cNvPr>
          <p:cNvSpPr>
            <a:spLocks noGrp="1"/>
          </p:cNvSpPr>
          <p:nvPr>
            <p:ph idx="1"/>
          </p:nvPr>
        </p:nvSpPr>
        <p:spPr/>
        <p:txBody>
          <a:bodyPr/>
          <a:lstStyle/>
          <a:p>
            <a:r>
              <a:rPr lang="en-US" b="1" dirty="0"/>
              <a:t>Precision</a:t>
            </a:r>
            <a:r>
              <a:rPr lang="en-US" dirty="0"/>
              <a:t> - Precision is the ratio of correctly predicted positive observations to the total predicted positive observations. The question that this metric answer is of all passengers that labeled as survived, how many actually survived? High precision relates to the low false positive rate. We have got 0.788 precision which is pretty good.</a:t>
            </a:r>
          </a:p>
        </p:txBody>
      </p:sp>
    </p:spTree>
    <p:extLst>
      <p:ext uri="{BB962C8B-B14F-4D97-AF65-F5344CB8AC3E}">
        <p14:creationId xmlns:p14="http://schemas.microsoft.com/office/powerpoint/2010/main" val="3350596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D73E-FBD8-4119-B224-A4ABDA199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A13C74-F486-44B7-80D6-68F846D7257E}"/>
              </a:ext>
            </a:extLst>
          </p:cNvPr>
          <p:cNvSpPr>
            <a:spLocks noGrp="1"/>
          </p:cNvSpPr>
          <p:nvPr>
            <p:ph idx="1"/>
          </p:nvPr>
        </p:nvSpPr>
        <p:spPr/>
        <p:txBody>
          <a:bodyPr/>
          <a:lstStyle/>
          <a:p>
            <a:pPr fontAlgn="base"/>
            <a:r>
              <a:rPr lang="en-US" b="1" dirty="0"/>
              <a:t>Recall </a:t>
            </a:r>
            <a:r>
              <a:rPr lang="en-US" dirty="0"/>
              <a:t>(Sensitivity) - Recall is the ratio of correctly predicted positive observations to the all observations in actual class - yes. The question recall answers is: Of all the passengers that truly survived, how many did we label? We have got recall of 0.631 which is good for this model as it’s above 0.5.</a:t>
            </a:r>
          </a:p>
          <a:p>
            <a:pPr fontAlgn="base"/>
            <a:r>
              <a:rPr lang="en-US" dirty="0"/>
              <a:t>Recall = TP/TP+FN</a:t>
            </a:r>
          </a:p>
          <a:p>
            <a:endParaRPr lang="en-US" dirty="0"/>
          </a:p>
        </p:txBody>
      </p:sp>
    </p:spTree>
    <p:extLst>
      <p:ext uri="{BB962C8B-B14F-4D97-AF65-F5344CB8AC3E}">
        <p14:creationId xmlns:p14="http://schemas.microsoft.com/office/powerpoint/2010/main" val="1600482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1412-CC3D-4F99-99E8-BE32DEAFC533}"/>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9A650CC3-417C-484F-9E5E-3902B8CE3E68}"/>
              </a:ext>
            </a:extLst>
          </p:cNvPr>
          <p:cNvSpPr>
            <a:spLocks noGrp="1"/>
          </p:cNvSpPr>
          <p:nvPr>
            <p:ph idx="1"/>
          </p:nvPr>
        </p:nvSpPr>
        <p:spPr>
          <a:xfrm>
            <a:off x="628650" y="1395923"/>
            <a:ext cx="7886700" cy="4795328"/>
          </a:xfrm>
        </p:spPr>
        <p:txBody>
          <a:bodyPr/>
          <a:lstStyle/>
          <a:p>
            <a:pPr marL="342900" indent="-342900">
              <a:buFont typeface="+mj-lt"/>
              <a:buAutoNum type="arabicPeriod"/>
            </a:pPr>
            <a:r>
              <a:rPr lang="en-US" sz="1600" dirty="0">
                <a:hlinkClick r:id="rId2"/>
              </a:rPr>
              <a:t>https://www.youtube.com/watch?v=IyDwQNXDWns</a:t>
            </a:r>
            <a:endParaRPr lang="en-US" sz="1600" dirty="0"/>
          </a:p>
          <a:p>
            <a:endParaRPr lang="en-US" dirty="0"/>
          </a:p>
        </p:txBody>
      </p:sp>
      <p:sp>
        <p:nvSpPr>
          <p:cNvPr id="4" name="TextBox 3">
            <a:extLst>
              <a:ext uri="{FF2B5EF4-FFF2-40B4-BE49-F238E27FC236}">
                <a16:creationId xmlns:a16="http://schemas.microsoft.com/office/drawing/2014/main" id="{B3178E4F-B8DC-4CDC-8AC2-70296B76BCA2}"/>
              </a:ext>
            </a:extLst>
          </p:cNvPr>
          <p:cNvSpPr txBox="1"/>
          <p:nvPr/>
        </p:nvSpPr>
        <p:spPr>
          <a:xfrm>
            <a:off x="0" y="6337756"/>
            <a:ext cx="6187912" cy="215444"/>
          </a:xfrm>
          <a:prstGeom prst="rect">
            <a:avLst/>
          </a:prstGeom>
          <a:noFill/>
        </p:spPr>
        <p:txBody>
          <a:bodyPr wrap="none" rtlCol="0">
            <a:spAutoFit/>
          </a:bodyPr>
          <a:lstStyle/>
          <a:p>
            <a:r>
              <a:rPr lang="en-US" sz="800" i="1" dirty="0">
                <a:latin typeface="Consolas" panose="020B0609020204030204" pitchFamily="49" charset="0"/>
              </a:rPr>
              <a:t>Ref: http://blog.exsilio.com/all/accuracy-precision-recall-f1-score-interpretation-of-performance-measures/</a:t>
            </a:r>
          </a:p>
        </p:txBody>
      </p:sp>
    </p:spTree>
    <p:extLst>
      <p:ext uri="{BB962C8B-B14F-4D97-AF65-F5344CB8AC3E}">
        <p14:creationId xmlns:p14="http://schemas.microsoft.com/office/powerpoint/2010/main" val="233285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6B1C-D3F4-49D2-8176-B97A82E0C04F}"/>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F8E2D4E2-789C-4B93-9D42-856D6F079460}"/>
              </a:ext>
            </a:extLst>
          </p:cNvPr>
          <p:cNvSpPr>
            <a:spLocks noGrp="1"/>
          </p:cNvSpPr>
          <p:nvPr>
            <p:ph idx="1"/>
          </p:nvPr>
        </p:nvSpPr>
        <p:spPr/>
        <p:txBody>
          <a:bodyPr>
            <a:normAutofit/>
          </a:bodyPr>
          <a:lstStyle/>
          <a:p>
            <a:r>
              <a:rPr lang="en-US" dirty="0"/>
              <a:t>A </a:t>
            </a:r>
            <a:r>
              <a:rPr lang="en-US" b="1" dirty="0"/>
              <a:t>Credit card </a:t>
            </a:r>
            <a:r>
              <a:rPr lang="en-US" dirty="0"/>
              <a:t>company receives thousands of applications for new cards. Each application contains information about an applicant, </a:t>
            </a:r>
          </a:p>
          <a:p>
            <a:pPr lvl="1"/>
            <a:r>
              <a:rPr lang="en-US" dirty="0"/>
              <a:t>Age </a:t>
            </a:r>
          </a:p>
          <a:p>
            <a:pPr lvl="1"/>
            <a:r>
              <a:rPr lang="en-US" dirty="0"/>
              <a:t>Marital status</a:t>
            </a:r>
          </a:p>
          <a:p>
            <a:pPr lvl="1"/>
            <a:r>
              <a:rPr lang="en-US" dirty="0"/>
              <a:t>Annual Income</a:t>
            </a:r>
          </a:p>
          <a:p>
            <a:pPr lvl="1"/>
            <a:r>
              <a:rPr lang="en-US" dirty="0"/>
              <a:t>Outstanding debts</a:t>
            </a:r>
          </a:p>
          <a:p>
            <a:pPr lvl="1"/>
            <a:r>
              <a:rPr lang="en-US" dirty="0"/>
              <a:t>Credit rating</a:t>
            </a:r>
          </a:p>
          <a:p>
            <a:pPr marL="0" indent="0">
              <a:buNone/>
            </a:pPr>
            <a:r>
              <a:rPr lang="en-US" b="1" dirty="0">
                <a:solidFill>
                  <a:srgbClr val="0070C0"/>
                </a:solidFill>
              </a:rPr>
              <a:t>Problem: To decide whether an application should approved or rejected</a:t>
            </a:r>
            <a:endParaRPr lang="en-US" dirty="0"/>
          </a:p>
        </p:txBody>
      </p:sp>
    </p:spTree>
    <p:extLst>
      <p:ext uri="{BB962C8B-B14F-4D97-AF65-F5344CB8AC3E}">
        <p14:creationId xmlns:p14="http://schemas.microsoft.com/office/powerpoint/2010/main" val="170320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CE2B-365E-4C6B-B4F1-9D39A7160EC6}"/>
              </a:ext>
            </a:extLst>
          </p:cNvPr>
          <p:cNvSpPr>
            <a:spLocks noGrp="1"/>
          </p:cNvSpPr>
          <p:nvPr>
            <p:ph type="title"/>
          </p:nvPr>
        </p:nvSpPr>
        <p:spPr>
          <a:xfrm>
            <a:off x="628650" y="365127"/>
            <a:ext cx="7886700" cy="833946"/>
          </a:xfrm>
        </p:spPr>
        <p:txBody>
          <a:bodyPr/>
          <a:lstStyle/>
          <a:p>
            <a:r>
              <a:rPr lang="en-US" dirty="0"/>
              <a:t>Supervised  Learning System </a:t>
            </a:r>
          </a:p>
        </p:txBody>
      </p:sp>
      <p:sp>
        <p:nvSpPr>
          <p:cNvPr id="4" name="Rectangle: Rounded Corners 3">
            <a:extLst>
              <a:ext uri="{FF2B5EF4-FFF2-40B4-BE49-F238E27FC236}">
                <a16:creationId xmlns:a16="http://schemas.microsoft.com/office/drawing/2014/main" id="{EF5F8518-A91E-40F7-8385-DD6ABEE95BE7}"/>
              </a:ext>
            </a:extLst>
          </p:cNvPr>
          <p:cNvSpPr/>
          <p:nvPr/>
        </p:nvSpPr>
        <p:spPr>
          <a:xfrm>
            <a:off x="4902791" y="1704975"/>
            <a:ext cx="1743075" cy="833946"/>
          </a:xfrm>
          <a:prstGeom prst="roundRect">
            <a:avLst>
              <a:gd name="adj" fmla="val 1324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3175">
                  <a:noFill/>
                </a:ln>
              </a:rPr>
              <a:t>No - Experience</a:t>
            </a:r>
          </a:p>
        </p:txBody>
      </p:sp>
      <p:sp>
        <p:nvSpPr>
          <p:cNvPr id="5" name="Rectangle: Rounded Corners 4">
            <a:extLst>
              <a:ext uri="{FF2B5EF4-FFF2-40B4-BE49-F238E27FC236}">
                <a16:creationId xmlns:a16="http://schemas.microsoft.com/office/drawing/2014/main" id="{C903BCC8-BA9E-4B60-B2A3-3F47EA369318}"/>
              </a:ext>
            </a:extLst>
          </p:cNvPr>
          <p:cNvSpPr/>
          <p:nvPr/>
        </p:nvSpPr>
        <p:spPr>
          <a:xfrm>
            <a:off x="4902791" y="3705772"/>
            <a:ext cx="1743075" cy="833946"/>
          </a:xfrm>
          <a:prstGeom prst="roundRect">
            <a:avLst>
              <a:gd name="adj" fmla="val 13241"/>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n w="3175">
                  <a:noFill/>
                </a:ln>
              </a:rPr>
              <a:t>Model Parameter</a:t>
            </a:r>
          </a:p>
        </p:txBody>
      </p:sp>
      <p:sp>
        <p:nvSpPr>
          <p:cNvPr id="7" name="TextBox 6">
            <a:extLst>
              <a:ext uri="{FF2B5EF4-FFF2-40B4-BE49-F238E27FC236}">
                <a16:creationId xmlns:a16="http://schemas.microsoft.com/office/drawing/2014/main" id="{E863A5A5-C0ED-432D-8790-3C544AB0A081}"/>
              </a:ext>
            </a:extLst>
          </p:cNvPr>
          <p:cNvSpPr txBox="1"/>
          <p:nvPr/>
        </p:nvSpPr>
        <p:spPr>
          <a:xfrm>
            <a:off x="628650" y="1937282"/>
            <a:ext cx="1869486" cy="369332"/>
          </a:xfrm>
          <a:prstGeom prst="rect">
            <a:avLst/>
          </a:prstGeom>
          <a:noFill/>
        </p:spPr>
        <p:txBody>
          <a:bodyPr wrap="none" rtlCol="0">
            <a:spAutoFit/>
          </a:bodyPr>
          <a:lstStyle/>
          <a:p>
            <a:r>
              <a:rPr lang="en-US" dirty="0">
                <a:latin typeface="Gotham" pitchFamily="50" charset="0"/>
              </a:rPr>
              <a:t>Training Phase</a:t>
            </a:r>
          </a:p>
        </p:txBody>
      </p:sp>
      <p:sp>
        <p:nvSpPr>
          <p:cNvPr id="8" name="TextBox 7">
            <a:extLst>
              <a:ext uri="{FF2B5EF4-FFF2-40B4-BE49-F238E27FC236}">
                <a16:creationId xmlns:a16="http://schemas.microsoft.com/office/drawing/2014/main" id="{7066CB0B-3EA2-4BE1-BE89-26524C7CEB46}"/>
              </a:ext>
            </a:extLst>
          </p:cNvPr>
          <p:cNvSpPr txBox="1"/>
          <p:nvPr/>
        </p:nvSpPr>
        <p:spPr>
          <a:xfrm>
            <a:off x="628650" y="3993647"/>
            <a:ext cx="2221121" cy="369332"/>
          </a:xfrm>
          <a:prstGeom prst="rect">
            <a:avLst/>
          </a:prstGeom>
          <a:noFill/>
        </p:spPr>
        <p:txBody>
          <a:bodyPr wrap="none" rtlCol="0">
            <a:spAutoFit/>
          </a:bodyPr>
          <a:lstStyle/>
          <a:p>
            <a:r>
              <a:rPr lang="en-US" dirty="0">
                <a:latin typeface="Gotham" pitchFamily="50" charset="0"/>
              </a:rPr>
              <a:t>Production Phase</a:t>
            </a:r>
          </a:p>
        </p:txBody>
      </p:sp>
      <p:cxnSp>
        <p:nvCxnSpPr>
          <p:cNvPr id="11" name="Straight Arrow Connector 10">
            <a:extLst>
              <a:ext uri="{FF2B5EF4-FFF2-40B4-BE49-F238E27FC236}">
                <a16:creationId xmlns:a16="http://schemas.microsoft.com/office/drawing/2014/main" id="{0F42628D-785C-4D9D-B144-1D447A335F16}"/>
              </a:ext>
            </a:extLst>
          </p:cNvPr>
          <p:cNvCxnSpPr>
            <a:cxnSpLocks/>
            <a:endCxn id="4" idx="1"/>
          </p:cNvCxnSpPr>
          <p:nvPr/>
        </p:nvCxnSpPr>
        <p:spPr>
          <a:xfrm>
            <a:off x="4045541" y="2121948"/>
            <a:ext cx="85725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191719F5-FBD1-44E1-A9A8-3264503BDDB7}"/>
              </a:ext>
            </a:extLst>
          </p:cNvPr>
          <p:cNvCxnSpPr>
            <a:cxnSpLocks/>
            <a:endCxn id="4" idx="3"/>
          </p:cNvCxnSpPr>
          <p:nvPr/>
        </p:nvCxnSpPr>
        <p:spPr>
          <a:xfrm flipH="1">
            <a:off x="6645866" y="2121948"/>
            <a:ext cx="774109"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D2BAEA7F-1AB8-4A92-BE5C-B819608B0A42}"/>
              </a:ext>
            </a:extLst>
          </p:cNvPr>
          <p:cNvCxnSpPr>
            <a:cxnSpLocks/>
          </p:cNvCxnSpPr>
          <p:nvPr/>
        </p:nvCxnSpPr>
        <p:spPr>
          <a:xfrm>
            <a:off x="4045541" y="4141795"/>
            <a:ext cx="85725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DE75CE10-27CC-457E-A29A-DF45A1E4D690}"/>
              </a:ext>
            </a:extLst>
          </p:cNvPr>
          <p:cNvCxnSpPr>
            <a:cxnSpLocks/>
          </p:cNvCxnSpPr>
          <p:nvPr/>
        </p:nvCxnSpPr>
        <p:spPr>
          <a:xfrm>
            <a:off x="6645866" y="4141795"/>
            <a:ext cx="857250" cy="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C3ECE02D-8638-419E-8FE2-FCD8D73D85DD}"/>
              </a:ext>
            </a:extLst>
          </p:cNvPr>
          <p:cNvSpPr txBox="1"/>
          <p:nvPr/>
        </p:nvSpPr>
        <p:spPr>
          <a:xfrm>
            <a:off x="628650" y="6123541"/>
            <a:ext cx="4418967" cy="369332"/>
          </a:xfrm>
          <a:prstGeom prst="rect">
            <a:avLst/>
          </a:prstGeom>
          <a:noFill/>
        </p:spPr>
        <p:txBody>
          <a:bodyPr wrap="none" rtlCol="0">
            <a:spAutoFit/>
          </a:bodyPr>
          <a:lstStyle/>
          <a:p>
            <a:r>
              <a:rPr lang="en-US" dirty="0">
                <a:solidFill>
                  <a:srgbClr val="F5F5F5"/>
                </a:solidFill>
              </a:rPr>
              <a:t>Gathering Knowledge / Creating Memories  </a:t>
            </a:r>
          </a:p>
        </p:txBody>
      </p:sp>
      <p:sp>
        <p:nvSpPr>
          <p:cNvPr id="23" name="TextBox 22">
            <a:extLst>
              <a:ext uri="{FF2B5EF4-FFF2-40B4-BE49-F238E27FC236}">
                <a16:creationId xmlns:a16="http://schemas.microsoft.com/office/drawing/2014/main" id="{32747A2E-AF98-4FC0-94D1-1CF8EF9EAE98}"/>
              </a:ext>
            </a:extLst>
          </p:cNvPr>
          <p:cNvSpPr txBox="1"/>
          <p:nvPr/>
        </p:nvSpPr>
        <p:spPr>
          <a:xfrm>
            <a:off x="5216322" y="1267358"/>
            <a:ext cx="1116011" cy="369332"/>
          </a:xfrm>
          <a:prstGeom prst="rect">
            <a:avLst/>
          </a:prstGeom>
          <a:noFill/>
        </p:spPr>
        <p:txBody>
          <a:bodyPr wrap="none" rtlCol="0">
            <a:spAutoFit/>
          </a:bodyPr>
          <a:lstStyle/>
          <a:p>
            <a:r>
              <a:rPr lang="en-US" dirty="0">
                <a:solidFill>
                  <a:srgbClr val="F5F5F5"/>
                </a:solidFill>
              </a:rPr>
              <a:t>Algorithm</a:t>
            </a:r>
          </a:p>
        </p:txBody>
      </p:sp>
    </p:spTree>
    <p:extLst>
      <p:ext uri="{BB962C8B-B14F-4D97-AF65-F5344CB8AC3E}">
        <p14:creationId xmlns:p14="http://schemas.microsoft.com/office/powerpoint/2010/main" val="86842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1D12-9F5A-4E32-A366-B8DA1D205895}"/>
              </a:ext>
            </a:extLst>
          </p:cNvPr>
          <p:cNvSpPr>
            <a:spLocks noGrp="1"/>
          </p:cNvSpPr>
          <p:nvPr>
            <p:ph type="title"/>
          </p:nvPr>
        </p:nvSpPr>
        <p:spPr/>
        <p:txBody>
          <a:bodyPr/>
          <a:lstStyle/>
          <a:p>
            <a:r>
              <a:rPr lang="tr-TR" altLang="en-US" dirty="0"/>
              <a:t>Supervised Learnin</a:t>
            </a:r>
            <a:r>
              <a:rPr lang="en-US" altLang="en-US" dirty="0"/>
              <a:t>g</a:t>
            </a:r>
            <a:endParaRPr lang="en-US" dirty="0"/>
          </a:p>
        </p:txBody>
      </p:sp>
      <p:sp>
        <p:nvSpPr>
          <p:cNvPr id="5" name="Rectangle: Rounded Corners 4">
            <a:extLst>
              <a:ext uri="{FF2B5EF4-FFF2-40B4-BE49-F238E27FC236}">
                <a16:creationId xmlns:a16="http://schemas.microsoft.com/office/drawing/2014/main" id="{EDE8C1A3-2024-4864-AB6C-EC6CC36B0657}"/>
              </a:ext>
            </a:extLst>
          </p:cNvPr>
          <p:cNvSpPr/>
          <p:nvPr/>
        </p:nvSpPr>
        <p:spPr>
          <a:xfrm>
            <a:off x="744222" y="4510355"/>
            <a:ext cx="1141437" cy="1582220"/>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Unseen Input</a:t>
            </a:r>
          </a:p>
        </p:txBody>
      </p:sp>
      <p:sp>
        <p:nvSpPr>
          <p:cNvPr id="6" name="Rectangle: Rounded Corners 5">
            <a:extLst>
              <a:ext uri="{FF2B5EF4-FFF2-40B4-BE49-F238E27FC236}">
                <a16:creationId xmlns:a16="http://schemas.microsoft.com/office/drawing/2014/main" id="{908FD829-3E87-40F3-8115-1C193C5ACF7A}"/>
              </a:ext>
            </a:extLst>
          </p:cNvPr>
          <p:cNvSpPr/>
          <p:nvPr/>
        </p:nvSpPr>
        <p:spPr>
          <a:xfrm>
            <a:off x="2657258" y="3294379"/>
            <a:ext cx="1152419" cy="988431"/>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Test </a:t>
            </a:r>
          </a:p>
          <a:p>
            <a:pPr algn="ctr"/>
            <a:r>
              <a:rPr lang="en-US" sz="1600" dirty="0">
                <a:latin typeface="Gotham" pitchFamily="50" charset="0"/>
              </a:rPr>
              <a:t>Set</a:t>
            </a:r>
          </a:p>
        </p:txBody>
      </p:sp>
      <p:sp>
        <p:nvSpPr>
          <p:cNvPr id="7" name="Rectangle: Rounded Corners 6">
            <a:extLst>
              <a:ext uri="{FF2B5EF4-FFF2-40B4-BE49-F238E27FC236}">
                <a16:creationId xmlns:a16="http://schemas.microsoft.com/office/drawing/2014/main" id="{BF07093B-29F8-4A58-B1EA-9ED5118BA514}"/>
              </a:ext>
            </a:extLst>
          </p:cNvPr>
          <p:cNvSpPr/>
          <p:nvPr/>
        </p:nvSpPr>
        <p:spPr>
          <a:xfrm>
            <a:off x="4368229" y="1613042"/>
            <a:ext cx="1719210" cy="1284269"/>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ML</a:t>
            </a:r>
          </a:p>
          <a:p>
            <a:pPr algn="ctr"/>
            <a:r>
              <a:rPr lang="en-US" sz="1600" dirty="0">
                <a:latin typeface="Gotham" pitchFamily="50" charset="0"/>
              </a:rPr>
              <a:t>Algorithm</a:t>
            </a:r>
          </a:p>
        </p:txBody>
      </p:sp>
      <p:sp>
        <p:nvSpPr>
          <p:cNvPr id="8" name="Rectangle: Rounded Corners 7">
            <a:extLst>
              <a:ext uri="{FF2B5EF4-FFF2-40B4-BE49-F238E27FC236}">
                <a16:creationId xmlns:a16="http://schemas.microsoft.com/office/drawing/2014/main" id="{3784DA16-1B5C-4A07-95DB-D6E60F712D7C}"/>
              </a:ext>
            </a:extLst>
          </p:cNvPr>
          <p:cNvSpPr/>
          <p:nvPr/>
        </p:nvSpPr>
        <p:spPr>
          <a:xfrm>
            <a:off x="2669565" y="1613043"/>
            <a:ext cx="1152419" cy="1681331"/>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Training </a:t>
            </a:r>
          </a:p>
          <a:p>
            <a:pPr algn="ctr"/>
            <a:r>
              <a:rPr lang="en-US" sz="1600" dirty="0">
                <a:latin typeface="Gotham" pitchFamily="50" charset="0"/>
              </a:rPr>
              <a:t>Set</a:t>
            </a:r>
          </a:p>
          <a:p>
            <a:pPr algn="ctr"/>
            <a:endParaRPr lang="en-US" sz="1600" dirty="0">
              <a:latin typeface="Gotham" pitchFamily="50" charset="0"/>
            </a:endParaRPr>
          </a:p>
        </p:txBody>
      </p:sp>
      <p:sp>
        <p:nvSpPr>
          <p:cNvPr id="10" name="Rectangle: Rounded Corners 9">
            <a:extLst>
              <a:ext uri="{FF2B5EF4-FFF2-40B4-BE49-F238E27FC236}">
                <a16:creationId xmlns:a16="http://schemas.microsoft.com/office/drawing/2014/main" id="{6BEF1CF3-A114-4E36-8677-3EE56E592E6C}"/>
              </a:ext>
            </a:extLst>
          </p:cNvPr>
          <p:cNvSpPr/>
          <p:nvPr/>
        </p:nvSpPr>
        <p:spPr>
          <a:xfrm>
            <a:off x="744223" y="1613043"/>
            <a:ext cx="1413347" cy="2897312"/>
          </a:xfrm>
          <a:prstGeom prst="round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Recorded Data</a:t>
            </a:r>
          </a:p>
        </p:txBody>
      </p:sp>
      <p:cxnSp>
        <p:nvCxnSpPr>
          <p:cNvPr id="14" name="Straight Arrow Connector 13">
            <a:extLst>
              <a:ext uri="{FF2B5EF4-FFF2-40B4-BE49-F238E27FC236}">
                <a16:creationId xmlns:a16="http://schemas.microsoft.com/office/drawing/2014/main" id="{2CFFFF9D-4A84-4A61-964E-B224A181CE4D}"/>
              </a:ext>
            </a:extLst>
          </p:cNvPr>
          <p:cNvCxnSpPr/>
          <p:nvPr/>
        </p:nvCxnSpPr>
        <p:spPr>
          <a:xfrm>
            <a:off x="2157570" y="2275724"/>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A5533BE7-80BA-42D7-AD62-C1D47E53E3E1}"/>
              </a:ext>
            </a:extLst>
          </p:cNvPr>
          <p:cNvCxnSpPr/>
          <p:nvPr/>
        </p:nvCxnSpPr>
        <p:spPr>
          <a:xfrm>
            <a:off x="2157570" y="3951696"/>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8F7C9F57-F6D6-4202-B98E-05CADA1F6C00}"/>
              </a:ext>
            </a:extLst>
          </p:cNvPr>
          <p:cNvCxnSpPr/>
          <p:nvPr/>
        </p:nvCxnSpPr>
        <p:spPr>
          <a:xfrm>
            <a:off x="3856234" y="2275724"/>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35C02B40-B7E0-4A3B-813C-E3D754C3E165}"/>
              </a:ext>
            </a:extLst>
          </p:cNvPr>
          <p:cNvCxnSpPr/>
          <p:nvPr/>
        </p:nvCxnSpPr>
        <p:spPr>
          <a:xfrm>
            <a:off x="6087439" y="2275724"/>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19B1F343-3D9D-4156-A816-01B5736B43D8}"/>
              </a:ext>
            </a:extLst>
          </p:cNvPr>
          <p:cNvSpPr txBox="1"/>
          <p:nvPr/>
        </p:nvSpPr>
        <p:spPr>
          <a:xfrm>
            <a:off x="6509738" y="1932010"/>
            <a:ext cx="1497206" cy="646331"/>
          </a:xfrm>
          <a:prstGeom prst="rect">
            <a:avLst/>
          </a:prstGeom>
          <a:noFill/>
        </p:spPr>
        <p:txBody>
          <a:bodyPr wrap="none" rtlCol="0">
            <a:spAutoFit/>
          </a:bodyPr>
          <a:lstStyle/>
          <a:p>
            <a:pPr algn="ctr"/>
            <a:r>
              <a:rPr lang="en-US" dirty="0">
                <a:latin typeface="Gotham" pitchFamily="50" charset="0"/>
              </a:rPr>
              <a:t>Model</a:t>
            </a:r>
          </a:p>
          <a:p>
            <a:pPr algn="ctr"/>
            <a:r>
              <a:rPr lang="en-US" dirty="0">
                <a:latin typeface="Gotham" pitchFamily="50" charset="0"/>
              </a:rPr>
              <a:t>Parameters</a:t>
            </a:r>
          </a:p>
        </p:txBody>
      </p:sp>
      <p:sp>
        <p:nvSpPr>
          <p:cNvPr id="19" name="Rectangle: Rounded Corners 18">
            <a:extLst>
              <a:ext uri="{FF2B5EF4-FFF2-40B4-BE49-F238E27FC236}">
                <a16:creationId xmlns:a16="http://schemas.microsoft.com/office/drawing/2014/main" id="{B59102C8-766A-4D71-A9BC-01EC45352631}"/>
              </a:ext>
            </a:extLst>
          </p:cNvPr>
          <p:cNvSpPr/>
          <p:nvPr/>
        </p:nvSpPr>
        <p:spPr>
          <a:xfrm>
            <a:off x="4347682" y="3559993"/>
            <a:ext cx="1719210" cy="736418"/>
          </a:xfrm>
          <a:prstGeom prst="roundRect">
            <a:avLst/>
          </a:prstGeom>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ML</a:t>
            </a:r>
          </a:p>
          <a:p>
            <a:pPr algn="ctr"/>
            <a:r>
              <a:rPr lang="en-US" sz="1600" dirty="0">
                <a:latin typeface="Gotham" pitchFamily="50" charset="0"/>
              </a:rPr>
              <a:t>Algorithm</a:t>
            </a:r>
          </a:p>
        </p:txBody>
      </p:sp>
      <p:cxnSp>
        <p:nvCxnSpPr>
          <p:cNvPr id="20" name="Straight Arrow Connector 19">
            <a:extLst>
              <a:ext uri="{FF2B5EF4-FFF2-40B4-BE49-F238E27FC236}">
                <a16:creationId xmlns:a16="http://schemas.microsoft.com/office/drawing/2014/main" id="{BF092A84-5658-48D7-82B4-4D4585703A9A}"/>
              </a:ext>
            </a:extLst>
          </p:cNvPr>
          <p:cNvCxnSpPr/>
          <p:nvPr/>
        </p:nvCxnSpPr>
        <p:spPr>
          <a:xfrm>
            <a:off x="3856234" y="3958973"/>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Rectangle: Rounded Corners 20">
            <a:extLst>
              <a:ext uri="{FF2B5EF4-FFF2-40B4-BE49-F238E27FC236}">
                <a16:creationId xmlns:a16="http://schemas.microsoft.com/office/drawing/2014/main" id="{ACFFB13F-9C81-4A44-8E87-B555521F6294}"/>
              </a:ext>
            </a:extLst>
          </p:cNvPr>
          <p:cNvSpPr/>
          <p:nvPr/>
        </p:nvSpPr>
        <p:spPr>
          <a:xfrm>
            <a:off x="6633683" y="3048856"/>
            <a:ext cx="753441" cy="1050533"/>
          </a:xfrm>
          <a:prstGeom prst="roundRect">
            <a:avLst/>
          </a:prstGeom>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Gotham" pitchFamily="50" charset="0"/>
              </a:rPr>
              <a:t>=</a:t>
            </a:r>
          </a:p>
        </p:txBody>
      </p:sp>
      <p:cxnSp>
        <p:nvCxnSpPr>
          <p:cNvPr id="22" name="Straight Arrow Connector 21">
            <a:extLst>
              <a:ext uri="{FF2B5EF4-FFF2-40B4-BE49-F238E27FC236}">
                <a16:creationId xmlns:a16="http://schemas.microsoft.com/office/drawing/2014/main" id="{298DB629-5610-4C1A-B946-979C2816963B}"/>
              </a:ext>
            </a:extLst>
          </p:cNvPr>
          <p:cNvCxnSpPr/>
          <p:nvPr/>
        </p:nvCxnSpPr>
        <p:spPr>
          <a:xfrm>
            <a:off x="6121688" y="3813422"/>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47FF5493-9D04-4D19-8E2E-5B0FE99073C3}"/>
              </a:ext>
            </a:extLst>
          </p:cNvPr>
          <p:cNvCxnSpPr>
            <a:cxnSpLocks/>
          </p:cNvCxnSpPr>
          <p:nvPr/>
        </p:nvCxnSpPr>
        <p:spPr>
          <a:xfrm>
            <a:off x="3821984" y="3438629"/>
            <a:ext cx="281169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0BF4E33E-7FD6-4B18-A9C8-108F86A4E138}"/>
              </a:ext>
            </a:extLst>
          </p:cNvPr>
          <p:cNvCxnSpPr/>
          <p:nvPr/>
        </p:nvCxnSpPr>
        <p:spPr>
          <a:xfrm>
            <a:off x="7387124" y="3574122"/>
            <a:ext cx="51199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6" name="Rectangle: Rounded Corners 25">
            <a:extLst>
              <a:ext uri="{FF2B5EF4-FFF2-40B4-BE49-F238E27FC236}">
                <a16:creationId xmlns:a16="http://schemas.microsoft.com/office/drawing/2014/main" id="{CDE5F4F0-44DC-434F-9090-DC6E52FECF34}"/>
              </a:ext>
            </a:extLst>
          </p:cNvPr>
          <p:cNvSpPr/>
          <p:nvPr/>
        </p:nvSpPr>
        <p:spPr>
          <a:xfrm>
            <a:off x="4368228" y="4762599"/>
            <a:ext cx="1719210" cy="1050533"/>
          </a:xfrm>
          <a:prstGeom prst="roundRect">
            <a:avLst/>
          </a:prstGeom>
          <a:ln w="28575">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latin typeface="Gotham" pitchFamily="50" charset="0"/>
              </a:rPr>
              <a:t>ML</a:t>
            </a:r>
          </a:p>
          <a:p>
            <a:pPr algn="ctr"/>
            <a:r>
              <a:rPr lang="en-US" sz="1600" dirty="0">
                <a:latin typeface="Gotham" pitchFamily="50" charset="0"/>
              </a:rPr>
              <a:t>Algorithm</a:t>
            </a:r>
          </a:p>
        </p:txBody>
      </p:sp>
      <p:cxnSp>
        <p:nvCxnSpPr>
          <p:cNvPr id="27" name="Straight Arrow Connector 26">
            <a:extLst>
              <a:ext uri="{FF2B5EF4-FFF2-40B4-BE49-F238E27FC236}">
                <a16:creationId xmlns:a16="http://schemas.microsoft.com/office/drawing/2014/main" id="{55E1B7BD-C4A9-4E95-A203-EA4B502FF4FC}"/>
              </a:ext>
            </a:extLst>
          </p:cNvPr>
          <p:cNvCxnSpPr>
            <a:cxnSpLocks/>
            <a:stCxn id="5" idx="3"/>
            <a:endCxn id="26" idx="1"/>
          </p:cNvCxnSpPr>
          <p:nvPr/>
        </p:nvCxnSpPr>
        <p:spPr>
          <a:xfrm flipV="1">
            <a:off x="1885659" y="5287866"/>
            <a:ext cx="2482569" cy="13599"/>
          </a:xfrm>
          <a:prstGeom prst="straightConnector1">
            <a:avLst/>
          </a:prstGeom>
          <a:ln>
            <a:prstDash val="sysDot"/>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008F1567-F9EA-4067-99FD-20567978E22B}"/>
              </a:ext>
            </a:extLst>
          </p:cNvPr>
          <p:cNvCxnSpPr>
            <a:cxnSpLocks/>
          </p:cNvCxnSpPr>
          <p:nvPr/>
        </p:nvCxnSpPr>
        <p:spPr>
          <a:xfrm>
            <a:off x="6087439" y="5254045"/>
            <a:ext cx="1170902" cy="0"/>
          </a:xfrm>
          <a:prstGeom prst="straightConnector1">
            <a:avLst/>
          </a:prstGeom>
          <a:ln>
            <a:prstDash val="sysDot"/>
            <a:tailEnd type="triangle"/>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4ACB2E4C-9851-4514-BF8E-80198EB44F7E}"/>
              </a:ext>
            </a:extLst>
          </p:cNvPr>
          <p:cNvSpPr txBox="1"/>
          <p:nvPr/>
        </p:nvSpPr>
        <p:spPr>
          <a:xfrm>
            <a:off x="7480238" y="3582723"/>
            <a:ext cx="1374736" cy="646331"/>
          </a:xfrm>
          <a:prstGeom prst="rect">
            <a:avLst/>
          </a:prstGeom>
          <a:noFill/>
        </p:spPr>
        <p:txBody>
          <a:bodyPr wrap="none" rtlCol="0">
            <a:spAutoFit/>
          </a:bodyPr>
          <a:lstStyle/>
          <a:p>
            <a:pPr algn="ctr"/>
            <a:r>
              <a:rPr lang="en-US" dirty="0">
                <a:latin typeface="Gotham" pitchFamily="50" charset="0"/>
              </a:rPr>
              <a:t>Prediction</a:t>
            </a:r>
          </a:p>
          <a:p>
            <a:pPr algn="ctr"/>
            <a:r>
              <a:rPr lang="en-US" dirty="0">
                <a:latin typeface="Gotham" pitchFamily="50" charset="0"/>
              </a:rPr>
              <a:t>Accuracy</a:t>
            </a:r>
          </a:p>
        </p:txBody>
      </p:sp>
      <p:sp>
        <p:nvSpPr>
          <p:cNvPr id="33" name="TextBox 32">
            <a:extLst>
              <a:ext uri="{FF2B5EF4-FFF2-40B4-BE49-F238E27FC236}">
                <a16:creationId xmlns:a16="http://schemas.microsoft.com/office/drawing/2014/main" id="{CC5E7FCE-BA3E-4085-91FA-335678DEA550}"/>
              </a:ext>
            </a:extLst>
          </p:cNvPr>
          <p:cNvSpPr txBox="1"/>
          <p:nvPr/>
        </p:nvSpPr>
        <p:spPr>
          <a:xfrm>
            <a:off x="6332318" y="5287865"/>
            <a:ext cx="1443664" cy="646331"/>
          </a:xfrm>
          <a:prstGeom prst="rect">
            <a:avLst/>
          </a:prstGeom>
          <a:noFill/>
        </p:spPr>
        <p:txBody>
          <a:bodyPr wrap="none" rtlCol="0">
            <a:spAutoFit/>
          </a:bodyPr>
          <a:lstStyle/>
          <a:p>
            <a:pPr algn="ctr"/>
            <a:r>
              <a:rPr lang="en-US" dirty="0">
                <a:latin typeface="Gotham" pitchFamily="50" charset="0"/>
              </a:rPr>
              <a:t>Prediction </a:t>
            </a:r>
          </a:p>
          <a:p>
            <a:pPr algn="ctr"/>
            <a:r>
              <a:rPr lang="en-US" dirty="0">
                <a:latin typeface="Gotham" pitchFamily="50" charset="0"/>
              </a:rPr>
              <a:t>Result</a:t>
            </a:r>
          </a:p>
        </p:txBody>
      </p:sp>
    </p:spTree>
    <p:extLst>
      <p:ext uri="{BB962C8B-B14F-4D97-AF65-F5344CB8AC3E}">
        <p14:creationId xmlns:p14="http://schemas.microsoft.com/office/powerpoint/2010/main" val="30705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0F4B-D89B-43FD-91BA-CDEE2C179AB1}"/>
              </a:ext>
            </a:extLst>
          </p:cNvPr>
          <p:cNvSpPr>
            <a:spLocks noGrp="1"/>
          </p:cNvSpPr>
          <p:nvPr>
            <p:ph type="title"/>
          </p:nvPr>
        </p:nvSpPr>
        <p:spPr/>
        <p:txBody>
          <a:bodyPr/>
          <a:lstStyle/>
          <a:p>
            <a:r>
              <a:rPr lang="en-US" dirty="0"/>
              <a:t>Training and Test Dataset </a:t>
            </a:r>
          </a:p>
        </p:txBody>
      </p:sp>
      <p:sp>
        <p:nvSpPr>
          <p:cNvPr id="3" name="Content Placeholder 2">
            <a:extLst>
              <a:ext uri="{FF2B5EF4-FFF2-40B4-BE49-F238E27FC236}">
                <a16:creationId xmlns:a16="http://schemas.microsoft.com/office/drawing/2014/main" id="{EB8BA45A-A496-4D31-8623-792407DAD424}"/>
              </a:ext>
            </a:extLst>
          </p:cNvPr>
          <p:cNvSpPr>
            <a:spLocks noGrp="1"/>
          </p:cNvSpPr>
          <p:nvPr>
            <p:ph idx="1"/>
          </p:nvPr>
        </p:nvSpPr>
        <p:spPr>
          <a:xfrm>
            <a:off x="628650" y="1395923"/>
            <a:ext cx="7886700" cy="4776278"/>
          </a:xfrm>
        </p:spPr>
        <p:txBody>
          <a:bodyPr>
            <a:normAutofit/>
          </a:bodyPr>
          <a:lstStyle/>
          <a:p>
            <a:r>
              <a:rPr lang="en-US" dirty="0"/>
              <a:t>Sufficiently Variation on both data set is required for better production accuracy </a:t>
            </a:r>
          </a:p>
          <a:p>
            <a:endParaRPr lang="en-US" dirty="0"/>
          </a:p>
          <a:p>
            <a:r>
              <a:rPr lang="en-US" dirty="0"/>
              <a:t>In practice, even after training, this assumption is often violated to certain degree. </a:t>
            </a:r>
          </a:p>
          <a:p>
            <a:endParaRPr lang="en-US" dirty="0"/>
          </a:p>
        </p:txBody>
      </p:sp>
      <p:sp>
        <p:nvSpPr>
          <p:cNvPr id="4" name="TextBox 3">
            <a:extLst>
              <a:ext uri="{FF2B5EF4-FFF2-40B4-BE49-F238E27FC236}">
                <a16:creationId xmlns:a16="http://schemas.microsoft.com/office/drawing/2014/main" id="{71586B2D-CF3F-48A2-B2BB-DADDAFE96800}"/>
              </a:ext>
            </a:extLst>
          </p:cNvPr>
          <p:cNvSpPr txBox="1"/>
          <p:nvPr/>
        </p:nvSpPr>
        <p:spPr>
          <a:xfrm>
            <a:off x="533400" y="6152117"/>
            <a:ext cx="2784160" cy="369332"/>
          </a:xfrm>
          <a:prstGeom prst="rect">
            <a:avLst/>
          </a:prstGeom>
          <a:noFill/>
        </p:spPr>
        <p:txBody>
          <a:bodyPr wrap="none" rtlCol="0">
            <a:spAutoFit/>
          </a:bodyPr>
          <a:lstStyle/>
          <a:p>
            <a:r>
              <a:rPr lang="en-US" dirty="0">
                <a:solidFill>
                  <a:srgbClr val="F5F5F5"/>
                </a:solidFill>
              </a:rPr>
              <a:t>Out of Syllabus Question  :P</a:t>
            </a:r>
          </a:p>
        </p:txBody>
      </p:sp>
    </p:spTree>
    <p:extLst>
      <p:ext uri="{BB962C8B-B14F-4D97-AF65-F5344CB8AC3E}">
        <p14:creationId xmlns:p14="http://schemas.microsoft.com/office/powerpoint/2010/main" val="252893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354E-B183-4ABD-8D2B-06AD1A423EFA}"/>
              </a:ext>
            </a:extLst>
          </p:cNvPr>
          <p:cNvSpPr>
            <a:spLocks noGrp="1"/>
          </p:cNvSpPr>
          <p:nvPr>
            <p:ph type="title"/>
          </p:nvPr>
        </p:nvSpPr>
        <p:spPr/>
        <p:txBody>
          <a:bodyPr/>
          <a:lstStyle/>
          <a:p>
            <a:r>
              <a:rPr lang="tr-TR" altLang="en-US" dirty="0"/>
              <a:t>Supervised Learnin</a:t>
            </a:r>
            <a:r>
              <a:rPr lang="en-US" altLang="en-US" dirty="0"/>
              <a:t>g</a:t>
            </a:r>
            <a:endParaRPr lang="en-US" dirty="0"/>
          </a:p>
        </p:txBody>
      </p:sp>
      <p:sp>
        <p:nvSpPr>
          <p:cNvPr id="3" name="Content Placeholder 2">
            <a:extLst>
              <a:ext uri="{FF2B5EF4-FFF2-40B4-BE49-F238E27FC236}">
                <a16:creationId xmlns:a16="http://schemas.microsoft.com/office/drawing/2014/main" id="{BDA16989-8A20-4B4D-AFF9-3CFAAF0EA69D}"/>
              </a:ext>
            </a:extLst>
          </p:cNvPr>
          <p:cNvSpPr>
            <a:spLocks noGrp="1"/>
          </p:cNvSpPr>
          <p:nvPr>
            <p:ph idx="1"/>
          </p:nvPr>
        </p:nvSpPr>
        <p:spPr/>
        <p:txBody>
          <a:bodyPr>
            <a:normAutofit/>
          </a:bodyPr>
          <a:lstStyle/>
          <a:p>
            <a:r>
              <a:rPr lang="en-US" sz="2200" dirty="0"/>
              <a:t>One set of data called </a:t>
            </a:r>
            <a:r>
              <a:rPr lang="en-US" sz="2200" b="1" dirty="0">
                <a:solidFill>
                  <a:srgbClr val="FFC000"/>
                </a:solidFill>
                <a:latin typeface="Gotham Black" pitchFamily="50" charset="0"/>
              </a:rPr>
              <a:t>Training data </a:t>
            </a:r>
            <a:r>
              <a:rPr lang="en-US" sz="2200" dirty="0"/>
              <a:t>consists of inputs data and correct responses corresponding to every piece of data</a:t>
            </a:r>
          </a:p>
          <a:p>
            <a:endParaRPr lang="en-US" sz="2200" dirty="0"/>
          </a:p>
          <a:p>
            <a:r>
              <a:rPr lang="en-US" sz="2200" dirty="0"/>
              <a:t>Based on this training data, the algorithm has to </a:t>
            </a:r>
            <a:r>
              <a:rPr lang="en-US" sz="2200" b="1" dirty="0">
                <a:solidFill>
                  <a:srgbClr val="FFC000"/>
                </a:solidFill>
                <a:latin typeface="Gotham Black" pitchFamily="50" charset="0"/>
              </a:rPr>
              <a:t>generalize </a:t>
            </a:r>
            <a:r>
              <a:rPr lang="en-US" sz="2200" dirty="0"/>
              <a:t>such that it is able to correctly (or with a low margin of error) respond to all possible inputs</a:t>
            </a:r>
          </a:p>
          <a:p>
            <a:endParaRPr lang="en-US" sz="2200" dirty="0"/>
          </a:p>
          <a:p>
            <a:r>
              <a:rPr lang="en-US" sz="2200" dirty="0"/>
              <a:t>The algorithm should produce sensible outputs for inputs that weren't encountered during training.</a:t>
            </a:r>
          </a:p>
          <a:p>
            <a:pPr marL="0" indent="0">
              <a:buNone/>
            </a:pPr>
            <a:endParaRPr lang="en-US" sz="2200" dirty="0"/>
          </a:p>
          <a:p>
            <a:r>
              <a:rPr lang="en-US" sz="2200" dirty="0"/>
              <a:t>Also called learning from examples</a:t>
            </a:r>
          </a:p>
        </p:txBody>
      </p:sp>
    </p:spTree>
    <p:extLst>
      <p:ext uri="{BB962C8B-B14F-4D97-AF65-F5344CB8AC3E}">
        <p14:creationId xmlns:p14="http://schemas.microsoft.com/office/powerpoint/2010/main" val="231023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9FEF-A9A2-4871-B7AD-B193738CD354}"/>
              </a:ext>
            </a:extLst>
          </p:cNvPr>
          <p:cNvSpPr>
            <a:spLocks noGrp="1"/>
          </p:cNvSpPr>
          <p:nvPr>
            <p:ph type="title"/>
          </p:nvPr>
        </p:nvSpPr>
        <p:spPr/>
        <p:txBody>
          <a:bodyPr/>
          <a:lstStyle/>
          <a:p>
            <a:r>
              <a:rPr lang="en-US" dirty="0"/>
              <a:t>Performance Measurement (P)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598BC5-3AAB-4118-A55F-A6044377F66B}"/>
                  </a:ext>
                </a:extLst>
              </p:cNvPr>
              <p:cNvSpPr>
                <a:spLocks noGrp="1"/>
              </p:cNvSpPr>
              <p:nvPr>
                <p:ph idx="1"/>
              </p:nvPr>
            </p:nvSpPr>
            <p:spPr/>
            <p:txBody>
              <a:bodyPr>
                <a:normAutofit fontScale="85000" lnSpcReduction="20000"/>
              </a:bodyPr>
              <a:lstStyle/>
              <a:p>
                <a:r>
                  <a:rPr lang="en-US" sz="2200" dirty="0">
                    <a:latin typeface="Gotham "/>
                  </a:rPr>
                  <a:t>Accuracy</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f>
                        <m:fPr>
                          <m:ctrlPr>
                            <a:rPr lang="en-US" sz="2200" i="1" smtClean="0">
                              <a:latin typeface="Cambria Math" panose="02040503050406030204" pitchFamily="18" charset="0"/>
                            </a:rPr>
                          </m:ctrlPr>
                        </m:fPr>
                        <m:num>
                          <m:r>
                            <a:rPr lang="en-US" sz="2200" b="0" i="1" smtClean="0">
                              <a:latin typeface="Cambria Math" panose="02040503050406030204" pitchFamily="18" charset="0"/>
                            </a:rPr>
                            <m:t> </m:t>
                          </m:r>
                          <m:r>
                            <a:rPr lang="en-US" sz="2200" b="0" i="1" smtClean="0">
                              <a:latin typeface="Cambria Math" panose="02040503050406030204" pitchFamily="18" charset="0"/>
                            </a:rPr>
                            <m:t>𝑁𝑜</m:t>
                          </m:r>
                          <m:r>
                            <a:rPr lang="en-US" sz="2200" b="0" i="1" smtClean="0">
                              <a:latin typeface="Cambria Math" panose="02040503050406030204" pitchFamily="18" charset="0"/>
                            </a:rPr>
                            <m:t> </m:t>
                          </m:r>
                          <m:r>
                            <a:rPr lang="en-US" sz="2200" b="0" i="1" smtClean="0">
                              <a:latin typeface="Cambria Math" panose="02040503050406030204" pitchFamily="18" charset="0"/>
                            </a:rPr>
                            <m:t>𝑜𝑓𝐶𝑜𝑟𝑟𝑒𝑐𝑡</m:t>
                          </m:r>
                          <m:r>
                            <a:rPr lang="en-US" sz="2200" b="0" i="1" smtClean="0">
                              <a:latin typeface="Cambria Math" panose="02040503050406030204" pitchFamily="18" charset="0"/>
                            </a:rPr>
                            <m:t> </m:t>
                          </m:r>
                          <m:r>
                            <a:rPr lang="en-US" sz="2200" b="0" i="1" smtClean="0">
                              <a:latin typeface="Cambria Math" panose="02040503050406030204" pitchFamily="18" charset="0"/>
                            </a:rPr>
                            <m:t>𝑃𝑟𝑒𝑑𝑖𝑐𝑡𝑖𝑜𝑛𝑠</m:t>
                          </m:r>
                          <m:r>
                            <a:rPr lang="en-US" sz="2200" b="0" i="1" smtClean="0">
                              <a:latin typeface="Cambria Math" panose="02040503050406030204" pitchFamily="18" charset="0"/>
                            </a:rPr>
                            <m:t> </m:t>
                          </m:r>
                        </m:num>
                        <m:den>
                          <m:r>
                            <a:rPr lang="en-US" sz="2200" b="0" i="1" smtClean="0">
                              <a:latin typeface="Cambria Math" panose="02040503050406030204" pitchFamily="18" charset="0"/>
                            </a:rPr>
                            <m:t>𝑇𝑜𝑡𝑎𝑙</m:t>
                          </m:r>
                          <m:r>
                            <a:rPr lang="en-US" sz="2200" b="0" i="1" smtClean="0">
                              <a:latin typeface="Cambria Math" panose="02040503050406030204" pitchFamily="18" charset="0"/>
                            </a:rPr>
                            <m:t> </m:t>
                          </m:r>
                          <m:r>
                            <a:rPr lang="en-US" sz="2200" b="0" i="1" smtClean="0">
                              <a:latin typeface="Cambria Math" panose="02040503050406030204" pitchFamily="18" charset="0"/>
                            </a:rPr>
                            <m:t>𝐼𝑛𝑝𝑢𝑡𝑠</m:t>
                          </m:r>
                        </m:den>
                      </m:f>
                    </m:oMath>
                  </m:oMathPara>
                </a14:m>
                <a:endParaRPr lang="en-US" sz="2200" dirty="0"/>
              </a:p>
              <a:p>
                <a:endParaRPr lang="en-US" sz="2200" dirty="0">
                  <a:latin typeface="Gotham "/>
                </a:endParaRPr>
              </a:p>
              <a:p>
                <a:r>
                  <a:rPr lang="en-US" sz="2200" dirty="0">
                    <a:latin typeface="Gotham "/>
                  </a:rPr>
                  <a:t>Residue Sum of Squares</a:t>
                </a:r>
              </a:p>
              <a:p>
                <a:endParaRPr lang="en-US" sz="2200" dirty="0">
                  <a:latin typeface="Gotham "/>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𝑆𝑆</m:t>
                      </m:r>
                      <m:r>
                        <a:rPr lang="en-US" sz="2200" i="1">
                          <a:latin typeface="Cambria Math" panose="02040503050406030204" pitchFamily="18" charset="0"/>
                        </a:rPr>
                        <m:t>=</m:t>
                      </m:r>
                      <m:nary>
                        <m:naryPr>
                          <m:chr m:val="∑"/>
                          <m:ctrlPr>
                            <a:rPr lang="en-US" sz="220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  0</m:t>
                          </m:r>
                        </m:sub>
                        <m:sup>
                          <m:r>
                            <a:rPr lang="en-US" sz="2200" b="0" i="1" smtClean="0">
                              <a:latin typeface="Cambria Math" panose="02040503050406030204" pitchFamily="18" charset="0"/>
                            </a:rPr>
                            <m:t>𝑛</m:t>
                          </m:r>
                        </m:sup>
                        <m:e>
                          <m:sSup>
                            <m:sSupPr>
                              <m:ctrlPr>
                                <a:rPr lang="en-US" sz="2200" i="1" smtClean="0">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e>
                              </m:d>
                            </m:e>
                            <m:sup>
                              <m:r>
                                <a:rPr lang="en-US" sz="2200" b="0" i="1" smtClean="0">
                                  <a:latin typeface="Cambria Math" panose="02040503050406030204" pitchFamily="18" charset="0"/>
                                </a:rPr>
                                <m:t>2</m:t>
                              </m:r>
                            </m:sup>
                          </m:sSup>
                        </m:e>
                      </m:nary>
                    </m:oMath>
                  </m:oMathPara>
                </a14:m>
                <a:endParaRPr lang="en-US" sz="2200" dirty="0"/>
              </a:p>
              <a:p>
                <a:endParaRPr lang="en-US" sz="2200" dirty="0">
                  <a:latin typeface="Gotham" pitchFamily="50" charset="0"/>
                </a:endParaRPr>
              </a:p>
              <a:p>
                <a:r>
                  <a:rPr lang="en-US" sz="2200" dirty="0">
                    <a:latin typeface="Gotham" pitchFamily="50" charset="0"/>
                  </a:rPr>
                  <a:t>R</a:t>
                </a:r>
                <a:r>
                  <a:rPr lang="en-US" sz="2200" baseline="30000" dirty="0">
                    <a:latin typeface="Gotham" pitchFamily="50" charset="0"/>
                  </a:rPr>
                  <a:t>2</a:t>
                </a:r>
                <a:r>
                  <a:rPr lang="en-US" sz="2200" dirty="0">
                    <a:latin typeface="Gotham" pitchFamily="50" charset="0"/>
                  </a:rPr>
                  <a:t> – R Squared Value </a:t>
                </a:r>
              </a:p>
              <a:p>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=1−</m:t>
                      </m:r>
                      <m:f>
                        <m:fPr>
                          <m:ctrlPr>
                            <a:rPr lang="en-US" sz="2200" i="1">
                              <a:latin typeface="Cambria Math" panose="02040503050406030204" pitchFamily="18" charset="0"/>
                            </a:rPr>
                          </m:ctrlPr>
                        </m:fPr>
                        <m:num>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  0</m:t>
                              </m:r>
                            </m:sub>
                            <m:sup>
                              <m:r>
                                <a:rPr lang="en-US" sz="2200" i="1">
                                  <a:latin typeface="Cambria Math" panose="02040503050406030204" pitchFamily="18" charset="0"/>
                                </a:rPr>
                                <m:t>𝑛</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d>
                                </m:e>
                                <m:sup>
                                  <m:r>
                                    <a:rPr lang="en-US" sz="2200" i="1">
                                      <a:latin typeface="Cambria Math" panose="02040503050406030204" pitchFamily="18" charset="0"/>
                                    </a:rPr>
                                    <m:t>2</m:t>
                                  </m:r>
                                </m:sup>
                              </m:sSup>
                            </m:e>
                          </m:nary>
                        </m:num>
                        <m:den>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  0</m:t>
                              </m:r>
                            </m:sub>
                            <m:sup>
                              <m:r>
                                <a:rPr lang="en-US" sz="2200" i="1">
                                  <a:latin typeface="Cambria Math" panose="02040503050406030204" pitchFamily="18" charset="0"/>
                                </a:rPr>
                                <m:t>𝑛</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𝑓</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e>
                                  </m:d>
                                </m:e>
                                <m:sup>
                                  <m:r>
                                    <a:rPr lang="en-US" sz="2200" i="1">
                                      <a:latin typeface="Cambria Math" panose="02040503050406030204" pitchFamily="18" charset="0"/>
                                    </a:rPr>
                                    <m:t>2</m:t>
                                  </m:r>
                                </m:sup>
                              </m:sSup>
                            </m:e>
                          </m:nary>
                        </m:den>
                      </m:f>
                    </m:oMath>
                  </m:oMathPara>
                </a14:m>
                <a:endParaRPr lang="en-US" sz="2200" dirty="0"/>
              </a:p>
              <a:p>
                <a:pPr marL="0" indent="0">
                  <a:buNone/>
                </a:pPr>
                <a:endParaRPr lang="en-US" sz="2200" dirty="0"/>
              </a:p>
              <a:p>
                <a:pPr marL="0" indent="0">
                  <a:buNone/>
                </a:pPr>
                <a14:m>
                  <m:oMathPara xmlns:m="http://schemas.openxmlformats.org/officeDocument/2006/math">
                    <m:oMathParaPr>
                      <m:jc m:val="centerGroup"/>
                    </m:oMathParaPr>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r>
                        <a:rPr lang="en-US" sz="2200" b="0" i="1" smtClean="0">
                          <a:latin typeface="Cambria Math" panose="02040503050406030204" pitchFamily="18" charset="0"/>
                        </a:rPr>
                        <m:t>=</m:t>
                      </m:r>
                      <m:r>
                        <a:rPr lang="en-US" sz="2200" b="0" i="1" smtClean="0">
                          <a:latin typeface="Cambria Math" panose="02040503050406030204" pitchFamily="18" charset="0"/>
                        </a:rPr>
                        <m:t>𝑀𝑒𝑎𝑛</m:t>
                      </m:r>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𝑠𝑒𝑞𝑢𝑒𝑛𝑐𝑒</m:t>
                      </m:r>
                      <m:r>
                        <a:rPr lang="en-US" sz="2200" b="0" i="1" smtClean="0">
                          <a:latin typeface="Cambria Math" panose="02040503050406030204" pitchFamily="18" charset="0"/>
                        </a:rPr>
                        <m:t>          </m:t>
                      </m:r>
                      <m:r>
                        <a:rPr lang="en-US" sz="2200" i="1">
                          <a:latin typeface="Cambria Math" panose="02040503050406030204" pitchFamily="18" charset="0"/>
                        </a:rPr>
                        <m:t>𝑓</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𝑃𝑟𝑒𝑑𝑖𝑐𝑡𝑒𝑑</m:t>
                      </m:r>
                      <m:r>
                        <a:rPr lang="en-US" sz="2200" b="0" i="1" smtClean="0">
                          <a:latin typeface="Cambria Math" panose="02040503050406030204" pitchFamily="18" charset="0"/>
                        </a:rPr>
                        <m:t> </m:t>
                      </m:r>
                      <m:r>
                        <a:rPr lang="en-US" sz="2200" b="0" i="1" smtClean="0">
                          <a:latin typeface="Cambria Math" panose="02040503050406030204" pitchFamily="18" charset="0"/>
                        </a:rPr>
                        <m:t>𝑉𝑎𝑙𝑢𝑒</m:t>
                      </m:r>
                    </m:oMath>
                  </m:oMathPara>
                </a14:m>
                <a:endParaRPr lang="en-US" sz="2200" dirty="0"/>
              </a:p>
            </p:txBody>
          </p:sp>
        </mc:Choice>
        <mc:Fallback>
          <p:sp>
            <p:nvSpPr>
              <p:cNvPr id="3" name="Content Placeholder 2">
                <a:extLst>
                  <a:ext uri="{FF2B5EF4-FFF2-40B4-BE49-F238E27FC236}">
                    <a16:creationId xmlns:a16="http://schemas.microsoft.com/office/drawing/2014/main" id="{5F598BC5-3AAB-4118-A55F-A6044377F66B}"/>
                  </a:ext>
                </a:extLst>
              </p:cNvPr>
              <p:cNvSpPr>
                <a:spLocks noGrp="1" noRot="1" noChangeAspect="1" noMove="1" noResize="1" noEditPoints="1" noAdjustHandles="1" noChangeArrowheads="1" noChangeShapeType="1" noTextEdit="1"/>
              </p:cNvSpPr>
              <p:nvPr>
                <p:ph idx="1"/>
              </p:nvPr>
            </p:nvSpPr>
            <p:spPr>
              <a:blipFill>
                <a:blip r:embed="rId2"/>
                <a:stretch>
                  <a:fillRect l="-541" t="-2334"/>
                </a:stretch>
              </a:blipFill>
            </p:spPr>
            <p:txBody>
              <a:bodyPr/>
              <a:lstStyle/>
              <a:p>
                <a:r>
                  <a:rPr lang="en-US">
                    <a:noFill/>
                  </a:rPr>
                  <a:t> </a:t>
                </a:r>
              </a:p>
            </p:txBody>
          </p:sp>
        </mc:Fallback>
      </mc:AlternateContent>
    </p:spTree>
    <p:extLst>
      <p:ext uri="{BB962C8B-B14F-4D97-AF65-F5344CB8AC3E}">
        <p14:creationId xmlns:p14="http://schemas.microsoft.com/office/powerpoint/2010/main" val="3379863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1271</TotalTime>
  <Words>547</Words>
  <Application>Microsoft Office PowerPoint</Application>
  <PresentationFormat>On-screen Show (4:3)</PresentationFormat>
  <Paragraphs>190</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Cambria Math</vt:lpstr>
      <vt:lpstr>Consolas</vt:lpstr>
      <vt:lpstr>Courier New</vt:lpstr>
      <vt:lpstr>Gotham</vt:lpstr>
      <vt:lpstr>Gotham </vt:lpstr>
      <vt:lpstr>Gotham Black</vt:lpstr>
      <vt:lpstr>Gotham Book</vt:lpstr>
      <vt:lpstr>Gotham Light</vt:lpstr>
      <vt:lpstr>Office Theme</vt:lpstr>
      <vt:lpstr>Supervised Learning</vt:lpstr>
      <vt:lpstr>Learning from experience is the key</vt:lpstr>
      <vt:lpstr>Experience </vt:lpstr>
      <vt:lpstr>Example 2</vt:lpstr>
      <vt:lpstr>Supervised  Learning System </vt:lpstr>
      <vt:lpstr>Supervised Learning</vt:lpstr>
      <vt:lpstr>Training and Test Dataset </vt:lpstr>
      <vt:lpstr>Supervised Learning</vt:lpstr>
      <vt:lpstr>Performance Measurement (P)</vt:lpstr>
      <vt:lpstr>Supervised Learning </vt:lpstr>
      <vt:lpstr>Linear Regression</vt:lpstr>
      <vt:lpstr>Some definitions  </vt:lpstr>
      <vt:lpstr>Examples</vt:lpstr>
      <vt:lpstr>Ordinary Least Square Estimation</vt:lpstr>
      <vt:lpstr>Mean Squared Error (Loss Function) </vt:lpstr>
      <vt:lpstr>Stochastic Gradient Decent</vt:lpstr>
      <vt:lpstr>Evaluating Performance (R Square)</vt:lpstr>
      <vt:lpstr>Evaluating Performance  (K-Fold Cross Validation)</vt:lpstr>
      <vt:lpstr>Regression.ipynb</vt:lpstr>
      <vt:lpstr>Multivariate Linear Regression</vt:lpstr>
      <vt:lpstr>Regression.ipynb</vt:lpstr>
      <vt:lpstr>Non-Linear (Polynomial) Regression </vt:lpstr>
      <vt:lpstr>Converting Non-Linear to Linear</vt:lpstr>
      <vt:lpstr>Overfitting of polynomial </vt:lpstr>
      <vt:lpstr>Logistic Regression</vt:lpstr>
      <vt:lpstr>Logistic Regression</vt:lpstr>
      <vt:lpstr>Performance Metrics </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Python</dc:title>
  <dc:creator>Ganesh Gore</dc:creator>
  <cp:lastModifiedBy>Ganesh Gore</cp:lastModifiedBy>
  <cp:revision>121</cp:revision>
  <dcterms:created xsi:type="dcterms:W3CDTF">2018-04-01T05:31:44Z</dcterms:created>
  <dcterms:modified xsi:type="dcterms:W3CDTF">2018-06-26T19:12:50Z</dcterms:modified>
</cp:coreProperties>
</file>