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1" r:id="rId6"/>
    <p:sldId id="262" r:id="rId7"/>
    <p:sldId id="263" r:id="rId8"/>
    <p:sldId id="25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1139" autoAdjust="0"/>
  </p:normalViewPr>
  <p:slideViewPr>
    <p:cSldViewPr snapToGrid="0">
      <p:cViewPr varScale="1">
        <p:scale>
          <a:sx n="101" d="100"/>
          <a:sy n="101" d="100"/>
        </p:scale>
        <p:origin x="2046" y="96"/>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C47C1-B5BE-4E1C-AB66-6DE98AAC202E}" type="datetimeFigureOut">
              <a:rPr lang="en-US" smtClean="0"/>
              <a:t>5/20/2018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499A0-3DD6-43F1-BE0D-B2849767E784}" type="slidenum">
              <a:rPr lang="en-US" smtClean="0"/>
              <a:t>‹#›</a:t>
            </a:fld>
            <a:endParaRPr lang="en-US"/>
          </a:p>
        </p:txBody>
      </p:sp>
    </p:spTree>
    <p:extLst>
      <p:ext uri="{BB962C8B-B14F-4D97-AF65-F5344CB8AC3E}">
        <p14:creationId xmlns:p14="http://schemas.microsoft.com/office/powerpoint/2010/main" val="365571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7173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123437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125670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47726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A0DD69-2350-4AF1-AFBB-ECD30C2ADBA5}"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2208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0DD69-2350-4AF1-AFBB-ECD30C2ADBA5}"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65026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0DD69-2350-4AF1-AFBB-ECD30C2ADBA5}" type="datetimeFigureOut">
              <a:rPr lang="en-US" smtClean="0"/>
              <a:t>5/20/2018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75350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0DD69-2350-4AF1-AFBB-ECD30C2ADBA5}" type="datetimeFigureOut">
              <a:rPr lang="en-US" smtClean="0"/>
              <a:t>5/20/2018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14101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0DD69-2350-4AF1-AFBB-ECD30C2ADBA5}" type="datetimeFigureOut">
              <a:rPr lang="en-US" smtClean="0"/>
              <a:t>5/20/2018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9020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A0DD69-2350-4AF1-AFBB-ECD30C2ADBA5}"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65012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A0DD69-2350-4AF1-AFBB-ECD30C2ADBA5}"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71557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C158BA-9122-4996-8A2A-1249949241E0}"/>
              </a:ext>
            </a:extLst>
          </p:cNvPr>
          <p:cNvSpPr/>
          <p:nvPr userDrawn="1"/>
        </p:nvSpPr>
        <p:spPr>
          <a:xfrm>
            <a:off x="0" y="0"/>
            <a:ext cx="91440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Rectangle 7">
            <a:extLst>
              <a:ext uri="{FF2B5EF4-FFF2-40B4-BE49-F238E27FC236}">
                <a16:creationId xmlns:a16="http://schemas.microsoft.com/office/drawing/2014/main" id="{7170057E-C6D4-4035-B945-4646679A41B5}"/>
              </a:ext>
            </a:extLst>
          </p:cNvPr>
          <p:cNvSpPr/>
          <p:nvPr userDrawn="1"/>
        </p:nvSpPr>
        <p:spPr>
          <a:xfrm>
            <a:off x="0" y="6553200"/>
            <a:ext cx="91440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baseline="0"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2" name="Title Placeholder 1"/>
          <p:cNvSpPr>
            <a:spLocks noGrp="1"/>
          </p:cNvSpPr>
          <p:nvPr>
            <p:ph type="title"/>
          </p:nvPr>
        </p:nvSpPr>
        <p:spPr>
          <a:xfrm>
            <a:off x="628650" y="365127"/>
            <a:ext cx="7886700" cy="8339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95922"/>
            <a:ext cx="7886700" cy="49604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0DD69-2350-4AF1-AFBB-ECD30C2ADBA5}" type="datetimeFigureOut">
              <a:rPr lang="en-US" smtClean="0"/>
              <a:t>5/20/2018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DDBFC-FAF3-4588-B9C9-4B3E2CBFF3D3}" type="slidenum">
              <a:rPr lang="en-US" smtClean="0"/>
              <a:t>‹#›</a:t>
            </a:fld>
            <a:endParaRPr lang="en-US"/>
          </a:p>
        </p:txBody>
      </p:sp>
      <p:pic>
        <p:nvPicPr>
          <p:cNvPr id="12" name="Picture 11">
            <a:extLst>
              <a:ext uri="{FF2B5EF4-FFF2-40B4-BE49-F238E27FC236}">
                <a16:creationId xmlns:a16="http://schemas.microsoft.com/office/drawing/2014/main" id="{7C3F8F67-EA2C-4AF4-AB8D-DD477AFC15B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435970" y="6298842"/>
            <a:ext cx="1705743" cy="559157"/>
          </a:xfrm>
          <a:prstGeom prst="rect">
            <a:avLst/>
          </a:prstGeom>
        </p:spPr>
      </p:pic>
    </p:spTree>
    <p:extLst>
      <p:ext uri="{BB962C8B-B14F-4D97-AF65-F5344CB8AC3E}">
        <p14:creationId xmlns:p14="http://schemas.microsoft.com/office/powerpoint/2010/main" val="2520439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Gotham"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Light"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Light"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Light"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Light"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Light"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lideshare.net/21_venkat/s-329815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197C-899A-4A20-9A2E-BB68FCD02975}"/>
              </a:ext>
            </a:extLst>
          </p:cNvPr>
          <p:cNvSpPr>
            <a:spLocks noGrp="1"/>
          </p:cNvSpPr>
          <p:nvPr>
            <p:ph type="ctrTitle"/>
          </p:nvPr>
        </p:nvSpPr>
        <p:spPr/>
        <p:txBody>
          <a:bodyPr/>
          <a:lstStyle/>
          <a:p>
            <a:r>
              <a:rPr lang="en-US" dirty="0"/>
              <a:t>Classification</a:t>
            </a:r>
          </a:p>
        </p:txBody>
      </p:sp>
      <p:sp>
        <p:nvSpPr>
          <p:cNvPr id="3" name="Subtitle 2">
            <a:extLst>
              <a:ext uri="{FF2B5EF4-FFF2-40B4-BE49-F238E27FC236}">
                <a16:creationId xmlns:a16="http://schemas.microsoft.com/office/drawing/2014/main" id="{5A137EF0-1C0C-4394-8522-282D259979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39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58C1-E762-4D99-87C9-D7DE9CF72FAA}"/>
              </a:ext>
            </a:extLst>
          </p:cNvPr>
          <p:cNvSpPr>
            <a:spLocks noGrp="1"/>
          </p:cNvSpPr>
          <p:nvPr>
            <p:ph type="title"/>
          </p:nvPr>
        </p:nvSpPr>
        <p:spPr/>
        <p:txBody>
          <a:bodyPr>
            <a:normAutofit/>
          </a:bodyPr>
          <a:lstStyle/>
          <a:p>
            <a:r>
              <a:rPr lang="en-US" altLang="en-US" b="1" dirty="0"/>
              <a:t>Definition of ML Classifier</a:t>
            </a:r>
            <a:endParaRPr lang="en-US" dirty="0"/>
          </a:p>
        </p:txBody>
      </p:sp>
      <p:sp>
        <p:nvSpPr>
          <p:cNvPr id="3" name="Content Placeholder 2">
            <a:extLst>
              <a:ext uri="{FF2B5EF4-FFF2-40B4-BE49-F238E27FC236}">
                <a16:creationId xmlns:a16="http://schemas.microsoft.com/office/drawing/2014/main" id="{020DEA41-53DA-49AF-A47F-68F2CBEB42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390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BC3C-106A-4E40-BBBA-C379C1637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EF1BD-1080-488E-B9FB-34D503E03C5C}"/>
              </a:ext>
            </a:extLst>
          </p:cNvPr>
          <p:cNvSpPr>
            <a:spLocks noGrp="1"/>
          </p:cNvSpPr>
          <p:nvPr>
            <p:ph idx="1"/>
          </p:nvPr>
        </p:nvSpPr>
        <p:spPr/>
        <p:txBody>
          <a:bodyPr>
            <a:normAutofit fontScale="55000" lnSpcReduction="20000"/>
          </a:bodyPr>
          <a:lstStyle/>
          <a:p>
            <a:pPr>
              <a:buFont typeface="Wingdings" panose="05000000000000000000" pitchFamily="2" charset="2"/>
              <a:buChar char="q"/>
            </a:pPr>
            <a:r>
              <a:rPr lang="en-US" altLang="en-US" b="1" u="sng" dirty="0">
                <a:cs typeface="Times New Roman" panose="02020603050405020304" pitchFamily="18" charset="0"/>
              </a:rPr>
              <a:t>Naïve Bayes</a:t>
            </a:r>
            <a:r>
              <a:rPr lang="en-US" altLang="en-US" dirty="0">
                <a:cs typeface="Times New Roman" panose="02020603050405020304" pitchFamily="18" charset="0"/>
              </a:rPr>
              <a:t> – This method computes the probability that a document is about a particular topic, T, using a) the words of the document to be classified and b) the estimated probability of each of these words as they appeared in the set of training documents for the topic, T – like the example previously given.</a:t>
            </a:r>
          </a:p>
          <a:p>
            <a:pPr>
              <a:buFont typeface="Wingdings" panose="05000000000000000000" pitchFamily="2" charset="2"/>
              <a:buChar char="q"/>
            </a:pPr>
            <a:r>
              <a:rPr lang="en-US" altLang="en-US" dirty="0">
                <a:cs typeface="Times New Roman" panose="02020603050405020304" pitchFamily="18" charset="0"/>
              </a:rPr>
              <a:t>Decision Tree</a:t>
            </a:r>
          </a:p>
          <a:p>
            <a:pPr>
              <a:buFont typeface="Wingdings" panose="05000000000000000000" pitchFamily="2" charset="2"/>
              <a:buChar char="q"/>
            </a:pPr>
            <a:r>
              <a:rPr lang="en-US" altLang="en-US" dirty="0">
                <a:cs typeface="Times New Roman" panose="02020603050405020304" pitchFamily="18" charset="0"/>
              </a:rPr>
              <a:t>Random Forest </a:t>
            </a:r>
          </a:p>
          <a:p>
            <a:pPr>
              <a:buFont typeface="Wingdings" panose="05000000000000000000" pitchFamily="2" charset="2"/>
              <a:buChar char="q"/>
            </a:pPr>
            <a:r>
              <a:rPr lang="en-US" altLang="en-US" dirty="0">
                <a:cs typeface="Times New Roman" panose="02020603050405020304" pitchFamily="18" charset="0"/>
              </a:rPr>
              <a:t>SVM</a:t>
            </a:r>
          </a:p>
          <a:p>
            <a:pPr>
              <a:buFont typeface="Wingdings" panose="05000000000000000000" pitchFamily="2" charset="2"/>
              <a:buChar char="q"/>
            </a:pPr>
            <a:r>
              <a:rPr lang="en-US" altLang="en-US" b="1" u="sng" dirty="0">
                <a:cs typeface="Times New Roman" panose="02020603050405020304" pitchFamily="18" charset="0"/>
              </a:rPr>
              <a:t>Neural networks</a:t>
            </a:r>
            <a:r>
              <a:rPr lang="en-US" altLang="en-US" dirty="0">
                <a:cs typeface="Times New Roman" panose="02020603050405020304" pitchFamily="18" charset="0"/>
              </a:rPr>
              <a:t> – During training, a neural network looks at the patterns of features (e.g. words, phrases, or N-grams) that appear in a document of the training set and attempts to produce classifications for the document. If its attempt doesn’t match the set of desired classifications, it adjusts the weights of the connections between neurons. It repeats this process until the attempted classifications match the desired classifications.</a:t>
            </a:r>
          </a:p>
          <a:p>
            <a:pPr>
              <a:buFont typeface="Wingdings" panose="05000000000000000000" pitchFamily="2" charset="2"/>
              <a:buChar char="q"/>
            </a:pPr>
            <a:r>
              <a:rPr lang="en-US" altLang="en-US" b="1" u="sng" dirty="0">
                <a:cs typeface="Times New Roman" panose="02020603050405020304" pitchFamily="18" charset="0"/>
              </a:rPr>
              <a:t>Instance based</a:t>
            </a:r>
            <a:r>
              <a:rPr lang="en-US" altLang="en-US" dirty="0">
                <a:cs typeface="Times New Roman" panose="02020603050405020304" pitchFamily="18" charset="0"/>
              </a:rPr>
              <a:t> – Saves documents of the training set and compares new documents to be classified with the saved documents.  The document to be classified gets tagged with the highest scoring classifications. One way to do this is to implement a search engine using the documents of the training set as the document collection. A document to be classified becomes a query/search. A classification, C, is picked if a large number of its training set documents are at the top of the returned answer set. </a:t>
            </a:r>
          </a:p>
          <a:p>
            <a:endParaRPr lang="en-US" dirty="0"/>
          </a:p>
        </p:txBody>
      </p:sp>
    </p:spTree>
    <p:extLst>
      <p:ext uri="{BB962C8B-B14F-4D97-AF65-F5344CB8AC3E}">
        <p14:creationId xmlns:p14="http://schemas.microsoft.com/office/powerpoint/2010/main" val="409097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0191-4332-4638-949B-D506A5EBAE75}"/>
              </a:ext>
            </a:extLst>
          </p:cNvPr>
          <p:cNvSpPr>
            <a:spLocks noGrp="1"/>
          </p:cNvSpPr>
          <p:nvPr>
            <p:ph type="title"/>
          </p:nvPr>
        </p:nvSpPr>
        <p:spPr/>
        <p:txBody>
          <a:bodyPr/>
          <a:lstStyle/>
          <a:p>
            <a:r>
              <a:rPr lang="en-US" altLang="en-US" b="1" dirty="0"/>
              <a:t>How well do ML classifiers work?</a:t>
            </a:r>
            <a:endParaRPr lang="en-US" dirty="0"/>
          </a:p>
        </p:txBody>
      </p:sp>
      <p:sp>
        <p:nvSpPr>
          <p:cNvPr id="3" name="Content Placeholder 2">
            <a:extLst>
              <a:ext uri="{FF2B5EF4-FFF2-40B4-BE49-F238E27FC236}">
                <a16:creationId xmlns:a16="http://schemas.microsoft.com/office/drawing/2014/main" id="{C62C48B3-DB58-4A51-A2F9-1C2D65FD00BF}"/>
              </a:ext>
            </a:extLst>
          </p:cNvPr>
          <p:cNvSpPr>
            <a:spLocks noGrp="1"/>
          </p:cNvSpPr>
          <p:nvPr>
            <p:ph idx="1"/>
          </p:nvPr>
        </p:nvSpPr>
        <p:spPr/>
        <p:txBody>
          <a:bodyPr/>
          <a:lstStyle/>
          <a:p>
            <a:pPr>
              <a:buFont typeface="Wingdings" panose="05000000000000000000" pitchFamily="2" charset="2"/>
              <a:buChar char="q"/>
            </a:pPr>
            <a:r>
              <a:rPr lang="en-US" altLang="en-US" dirty="0">
                <a:cs typeface="Times New Roman" panose="02020603050405020304" pitchFamily="18" charset="0"/>
              </a:rPr>
              <a:t>A good system will have an accuracy of above 80%.</a:t>
            </a:r>
          </a:p>
          <a:p>
            <a:pPr>
              <a:buFont typeface="Wingdings" panose="05000000000000000000" pitchFamily="2" charset="2"/>
              <a:buChar char="q"/>
            </a:pPr>
            <a:r>
              <a:rPr lang="en-US" altLang="en-US" dirty="0">
                <a:cs typeface="Times New Roman" panose="02020603050405020304" pitchFamily="18" charset="0"/>
              </a:rPr>
              <a:t>Strong evidence of how good these systems are is the number of companies in the market place with machine learning document classification systems. </a:t>
            </a:r>
          </a:p>
          <a:p>
            <a:pPr lvl="1">
              <a:buNone/>
            </a:pPr>
            <a:r>
              <a:rPr lang="en-US" altLang="en-US" dirty="0">
                <a:cs typeface="Times New Roman" panose="02020603050405020304" pitchFamily="18" charset="0"/>
              </a:rPr>
              <a:t>Example are:  </a:t>
            </a:r>
            <a:r>
              <a:rPr lang="en-US" altLang="en-US" dirty="0" err="1">
                <a:cs typeface="Times New Roman" panose="02020603050405020304" pitchFamily="18" charset="0"/>
              </a:rPr>
              <a:t>Semio</a:t>
            </a:r>
            <a:r>
              <a:rPr lang="en-US" altLang="en-US" dirty="0">
                <a:cs typeface="Times New Roman" panose="02020603050405020304" pitchFamily="18" charset="0"/>
              </a:rPr>
              <a:t>, </a:t>
            </a:r>
            <a:r>
              <a:rPr lang="en-US" altLang="en-US" dirty="0" err="1">
                <a:cs typeface="Times New Roman" panose="02020603050405020304" pitchFamily="18" charset="0"/>
              </a:rPr>
              <a:t>Inxight</a:t>
            </a:r>
            <a:r>
              <a:rPr lang="en-US" altLang="en-US" dirty="0">
                <a:cs typeface="Times New Roman" panose="02020603050405020304" pitchFamily="18" charset="0"/>
              </a:rPr>
              <a:t>, Purple Yogi, Hummingbird, Autonomy, 80-20 Inc., </a:t>
            </a:r>
            <a:r>
              <a:rPr lang="en-US" altLang="en-US" dirty="0" err="1">
                <a:cs typeface="Times New Roman" panose="02020603050405020304" pitchFamily="18" charset="0"/>
              </a:rPr>
              <a:t>Dophin</a:t>
            </a:r>
            <a:r>
              <a:rPr lang="en-US" altLang="en-US" dirty="0">
                <a:cs typeface="Times New Roman" panose="02020603050405020304" pitchFamily="18" charset="0"/>
              </a:rPr>
              <a:t> Search, </a:t>
            </a:r>
            <a:r>
              <a:rPr lang="en-US" altLang="en-US" dirty="0" err="1">
                <a:cs typeface="Times New Roman" panose="02020603050405020304" pitchFamily="18" charset="0"/>
              </a:rPr>
              <a:t>Textology</a:t>
            </a:r>
            <a:r>
              <a:rPr lang="en-US" altLang="en-US" dirty="0">
                <a:cs typeface="Times New Roman" panose="02020603050405020304" pitchFamily="18" charset="0"/>
              </a:rPr>
              <a:t> Inc., …</a:t>
            </a:r>
          </a:p>
          <a:p>
            <a:endParaRPr lang="en-US" dirty="0"/>
          </a:p>
        </p:txBody>
      </p:sp>
    </p:spTree>
    <p:extLst>
      <p:ext uri="{BB962C8B-B14F-4D97-AF65-F5344CB8AC3E}">
        <p14:creationId xmlns:p14="http://schemas.microsoft.com/office/powerpoint/2010/main" val="41709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7EB4-8353-45E2-9606-0004009C5F47}"/>
              </a:ext>
            </a:extLst>
          </p:cNvPr>
          <p:cNvSpPr>
            <a:spLocks noGrp="1"/>
          </p:cNvSpPr>
          <p:nvPr>
            <p:ph type="title"/>
          </p:nvPr>
        </p:nvSpPr>
        <p:spPr/>
        <p:txBody>
          <a:bodyPr/>
          <a:lstStyle/>
          <a:p>
            <a:r>
              <a:rPr lang="en-US" altLang="en-US" b="1" dirty="0"/>
              <a:t>Advantages &amp; Disadvantages</a:t>
            </a:r>
            <a:endParaRPr lang="en-US" dirty="0"/>
          </a:p>
        </p:txBody>
      </p:sp>
      <p:sp>
        <p:nvSpPr>
          <p:cNvPr id="3" name="Content Placeholder 2">
            <a:extLst>
              <a:ext uri="{FF2B5EF4-FFF2-40B4-BE49-F238E27FC236}">
                <a16:creationId xmlns:a16="http://schemas.microsoft.com/office/drawing/2014/main" id="{F349F455-C7A2-4EA0-A019-0C0BB3343441}"/>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altLang="en-US" dirty="0">
                <a:cs typeface="Times New Roman" panose="02020603050405020304" pitchFamily="18" charset="0"/>
              </a:rPr>
              <a:t>Advantage over classification by humans: Once the system is trained, classification is done automatically with no or little human intervention – saving human resources. </a:t>
            </a:r>
          </a:p>
          <a:p>
            <a:pPr>
              <a:buFont typeface="Wingdings" panose="05000000000000000000" pitchFamily="2" charset="2"/>
              <a:buChar char="q"/>
            </a:pPr>
            <a:r>
              <a:rPr lang="en-US" altLang="en-US" dirty="0">
                <a:cs typeface="Times New Roman" panose="02020603050405020304" pitchFamily="18" charset="0"/>
              </a:rPr>
              <a:t>Advantage over classification by humans: Consistent classification.</a:t>
            </a:r>
          </a:p>
          <a:p>
            <a:pPr>
              <a:buFont typeface="Wingdings" panose="05000000000000000000" pitchFamily="2" charset="2"/>
              <a:buChar char="q"/>
            </a:pPr>
            <a:r>
              <a:rPr lang="en-US" altLang="en-US" dirty="0">
                <a:cs typeface="Times New Roman" panose="02020603050405020304" pitchFamily="18" charset="0"/>
              </a:rPr>
              <a:t>Advantage over rule based classification: Human resources are not needed to make rules.</a:t>
            </a:r>
          </a:p>
          <a:p>
            <a:pPr>
              <a:buFont typeface="Wingdings" panose="05000000000000000000" pitchFamily="2" charset="2"/>
              <a:buChar char="q"/>
            </a:pPr>
            <a:r>
              <a:rPr lang="en-US" altLang="en-US" dirty="0">
                <a:cs typeface="Times New Roman" panose="02020603050405020304" pitchFamily="18" charset="0"/>
              </a:rPr>
              <a:t>Disadvantage:  Not always obvious why it classified a document in a certain way and not obvious how to keep it from doing the same type of classification in the future (i.e. don’t know how to modify it.)</a:t>
            </a:r>
            <a:r>
              <a:rPr lang="en-US" altLang="en-US" sz="2400" dirty="0"/>
              <a:t> </a:t>
            </a:r>
          </a:p>
          <a:p>
            <a:pPr>
              <a:buFont typeface="Wingdings" panose="05000000000000000000" pitchFamily="2" charset="2"/>
              <a:buChar char="q"/>
            </a:pPr>
            <a:r>
              <a:rPr lang="en-US" altLang="en-US" dirty="0">
                <a:cs typeface="Times New Roman" panose="02020603050405020304" pitchFamily="18" charset="0"/>
              </a:rPr>
              <a:t>Disadvantage: Human resources must be used to manually classify documents for the training set. Furthermore, the number and type of document that should be in the training set isn’t straightforward.</a:t>
            </a:r>
            <a:r>
              <a:rPr lang="en-US" altLang="en-US" sz="2400" dirty="0"/>
              <a:t> </a:t>
            </a:r>
          </a:p>
          <a:p>
            <a:endParaRPr lang="en-US" dirty="0"/>
          </a:p>
        </p:txBody>
      </p:sp>
    </p:spTree>
    <p:extLst>
      <p:ext uri="{BB962C8B-B14F-4D97-AF65-F5344CB8AC3E}">
        <p14:creationId xmlns:p14="http://schemas.microsoft.com/office/powerpoint/2010/main" val="80246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0BCF-C550-4563-8B70-249F05A89124}"/>
              </a:ext>
            </a:extLst>
          </p:cNvPr>
          <p:cNvSpPr>
            <a:spLocks noGrp="1"/>
          </p:cNvSpPr>
          <p:nvPr>
            <p:ph type="title"/>
          </p:nvPr>
        </p:nvSpPr>
        <p:spPr/>
        <p:txBody>
          <a:bodyPr/>
          <a:lstStyle/>
          <a:p>
            <a:r>
              <a:rPr lang="en-US" altLang="en-US" b="1" dirty="0"/>
              <a:t>Challenges</a:t>
            </a:r>
            <a:endParaRPr lang="en-US" dirty="0"/>
          </a:p>
        </p:txBody>
      </p:sp>
      <p:sp>
        <p:nvSpPr>
          <p:cNvPr id="3" name="Content Placeholder 2">
            <a:extLst>
              <a:ext uri="{FF2B5EF4-FFF2-40B4-BE49-F238E27FC236}">
                <a16:creationId xmlns:a16="http://schemas.microsoft.com/office/drawing/2014/main" id="{2BA672DD-42C4-4C6E-8B74-6CC7BFFE5F14}"/>
              </a:ext>
            </a:extLst>
          </p:cNvPr>
          <p:cNvSpPr>
            <a:spLocks noGrp="1"/>
          </p:cNvSpPr>
          <p:nvPr>
            <p:ph idx="1"/>
          </p:nvPr>
        </p:nvSpPr>
        <p:spPr/>
        <p:txBody>
          <a:bodyPr/>
          <a:lstStyle/>
          <a:p>
            <a:pPr>
              <a:buFont typeface="Wingdings" panose="05000000000000000000" pitchFamily="2" charset="2"/>
              <a:buChar char="q"/>
            </a:pPr>
            <a:r>
              <a:rPr lang="en-US" altLang="en-US" dirty="0">
                <a:cs typeface="Times New Roman" panose="02020603050405020304" pitchFamily="18" charset="0"/>
              </a:rPr>
              <a:t>Labeling the documents of the training set.</a:t>
            </a:r>
          </a:p>
          <a:p>
            <a:pPr>
              <a:buFont typeface="Wingdings" panose="05000000000000000000" pitchFamily="2" charset="2"/>
              <a:buChar char="q"/>
            </a:pPr>
            <a:r>
              <a:rPr lang="en-US" altLang="en-US" dirty="0">
                <a:cs typeface="Times New Roman" panose="02020603050405020304" pitchFamily="18" charset="0"/>
              </a:rPr>
              <a:t>What is the best way to pick documents for the training set so the machine-learning algorithm produces a classifier with high accuracy?</a:t>
            </a:r>
          </a:p>
          <a:p>
            <a:pPr>
              <a:buFont typeface="Wingdings" panose="05000000000000000000" pitchFamily="2" charset="2"/>
              <a:buChar char="q"/>
            </a:pPr>
            <a:r>
              <a:rPr lang="en-US" altLang="en-US" dirty="0">
                <a:cs typeface="Times New Roman" panose="02020603050405020304" pitchFamily="18" charset="0"/>
              </a:rPr>
              <a:t>Which machine-learning algorithm works best on your classification problem?</a:t>
            </a:r>
            <a:r>
              <a:rPr lang="en-US" altLang="en-US" sz="2000" dirty="0"/>
              <a:t> </a:t>
            </a:r>
          </a:p>
          <a:p>
            <a:endParaRPr lang="en-US" dirty="0"/>
          </a:p>
        </p:txBody>
      </p:sp>
    </p:spTree>
    <p:extLst>
      <p:ext uri="{BB962C8B-B14F-4D97-AF65-F5344CB8AC3E}">
        <p14:creationId xmlns:p14="http://schemas.microsoft.com/office/powerpoint/2010/main" val="332886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692F-8CF3-43B4-9563-C72E113D4187}"/>
              </a:ext>
            </a:extLst>
          </p:cNvPr>
          <p:cNvSpPr>
            <a:spLocks noGrp="1"/>
          </p:cNvSpPr>
          <p:nvPr>
            <p:ph type="title"/>
          </p:nvPr>
        </p:nvSpPr>
        <p:spPr/>
        <p:txBody>
          <a:bodyPr/>
          <a:lstStyle/>
          <a:p>
            <a:r>
              <a:rPr lang="en-US" dirty="0"/>
              <a:t>Naïve Bays - Assumption</a:t>
            </a:r>
          </a:p>
        </p:txBody>
      </p:sp>
      <p:sp>
        <p:nvSpPr>
          <p:cNvPr id="3" name="Content Placeholder 2">
            <a:extLst>
              <a:ext uri="{FF2B5EF4-FFF2-40B4-BE49-F238E27FC236}">
                <a16:creationId xmlns:a16="http://schemas.microsoft.com/office/drawing/2014/main" id="{1ADF1B2C-D8B9-4405-95A4-58439935B2E8}"/>
              </a:ext>
            </a:extLst>
          </p:cNvPr>
          <p:cNvSpPr>
            <a:spLocks noGrp="1"/>
          </p:cNvSpPr>
          <p:nvPr>
            <p:ph idx="1"/>
          </p:nvPr>
        </p:nvSpPr>
        <p:spPr/>
        <p:txBody>
          <a:bodyPr>
            <a:normAutofit/>
          </a:bodyPr>
          <a:lstStyle/>
          <a:p>
            <a:r>
              <a:rPr lang="en-US" sz="2000" dirty="0"/>
              <a:t>Each samples are independent of any other attribute </a:t>
            </a:r>
          </a:p>
          <a:p>
            <a:r>
              <a:rPr lang="en-US" sz="2000" dirty="0"/>
              <a:t>Estimate the probability of the event based on prior occurrences </a:t>
            </a:r>
          </a:p>
          <a:p>
            <a:r>
              <a:rPr lang="en-US" sz="2000" dirty="0"/>
              <a:t>Assume condition holds true when feature have similar value</a:t>
            </a:r>
          </a:p>
        </p:txBody>
      </p:sp>
    </p:spTree>
    <p:extLst>
      <p:ext uri="{BB962C8B-B14F-4D97-AF65-F5344CB8AC3E}">
        <p14:creationId xmlns:p14="http://schemas.microsoft.com/office/powerpoint/2010/main" val="194334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9E74AF-9A79-47E3-BA07-F8357AF8021C}"/>
              </a:ext>
            </a:extLst>
          </p:cNvPr>
          <p:cNvSpPr>
            <a:spLocks noGrp="1"/>
          </p:cNvSpPr>
          <p:nvPr>
            <p:ph type="title"/>
          </p:nvPr>
        </p:nvSpPr>
        <p:spPr/>
        <p:txBody>
          <a:bodyPr/>
          <a:lstStyle/>
          <a:p>
            <a:r>
              <a:rPr lang="en-US" dirty="0"/>
              <a:t>Reference</a:t>
            </a:r>
          </a:p>
        </p:txBody>
      </p:sp>
      <p:sp>
        <p:nvSpPr>
          <p:cNvPr id="5" name="Content Placeholder 4">
            <a:extLst>
              <a:ext uri="{FF2B5EF4-FFF2-40B4-BE49-F238E27FC236}">
                <a16:creationId xmlns:a16="http://schemas.microsoft.com/office/drawing/2014/main" id="{36FF5D82-848B-459F-BF16-D836CA5FD841}"/>
              </a:ext>
            </a:extLst>
          </p:cNvPr>
          <p:cNvSpPr>
            <a:spLocks noGrp="1"/>
          </p:cNvSpPr>
          <p:nvPr>
            <p:ph idx="1"/>
          </p:nvPr>
        </p:nvSpPr>
        <p:spPr/>
        <p:txBody>
          <a:bodyPr>
            <a:normAutofit/>
          </a:bodyPr>
          <a:lstStyle/>
          <a:p>
            <a:r>
              <a:rPr lang="en-US" sz="1200" dirty="0">
                <a:hlinkClick r:id="rId2"/>
              </a:rPr>
              <a:t>https://www.slideshare.net/21_venkat</a:t>
            </a:r>
            <a:r>
              <a:rPr lang="en-US" sz="1200">
                <a:hlinkClick r:id="rId2"/>
              </a:rPr>
              <a:t>/s-32981502</a:t>
            </a:r>
            <a:endParaRPr lang="en-US" sz="1200"/>
          </a:p>
          <a:p>
            <a:endParaRPr lang="en-US" sz="1200" dirty="0"/>
          </a:p>
        </p:txBody>
      </p:sp>
    </p:spTree>
    <p:extLst>
      <p:ext uri="{BB962C8B-B14F-4D97-AF65-F5344CB8AC3E}">
        <p14:creationId xmlns:p14="http://schemas.microsoft.com/office/powerpoint/2010/main" val="32054405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529</Words>
  <Application>Microsoft Office PowerPoint</Application>
  <PresentationFormat>On-screen Show (4:3)</PresentationFormat>
  <Paragraphs>28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Gotham</vt:lpstr>
      <vt:lpstr>Gotham Light</vt:lpstr>
      <vt:lpstr>Times New Roman</vt:lpstr>
      <vt:lpstr>Wingdings</vt:lpstr>
      <vt:lpstr>Office Theme</vt:lpstr>
      <vt:lpstr>Classification</vt:lpstr>
      <vt:lpstr>Definition of ML Classifier</vt:lpstr>
      <vt:lpstr>PowerPoint Presentation</vt:lpstr>
      <vt:lpstr>How well do ML classifiers work?</vt:lpstr>
      <vt:lpstr>Advantages &amp; Disadvantages</vt:lpstr>
      <vt:lpstr>Challenges</vt:lpstr>
      <vt:lpstr>Naïve Bays - Assumption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Ganesh Gore</dc:creator>
  <cp:lastModifiedBy>Ganesh Gore</cp:lastModifiedBy>
  <cp:revision>83</cp:revision>
  <dcterms:created xsi:type="dcterms:W3CDTF">2018-04-01T05:31:44Z</dcterms:created>
  <dcterms:modified xsi:type="dcterms:W3CDTF">2018-05-20T03:44:51Z</dcterms:modified>
</cp:coreProperties>
</file>