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4" r:id="rId2"/>
    <p:sldId id="265" r:id="rId3"/>
    <p:sldId id="268" r:id="rId4"/>
    <p:sldId id="266" r:id="rId5"/>
    <p:sldId id="271" r:id="rId6"/>
    <p:sldId id="267" r:id="rId7"/>
    <p:sldId id="269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1139" autoAdjust="0"/>
  </p:normalViewPr>
  <p:slideViewPr>
    <p:cSldViewPr snapToGrid="0">
      <p:cViewPr varScale="1">
        <p:scale>
          <a:sx n="101" d="100"/>
          <a:sy n="101" d="100"/>
        </p:scale>
        <p:origin x="2046" y="9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C47C1-B5BE-4E1C-AB66-6DE98AAC202E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499A0-3DD6-43F1-BE0D-B2849767E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1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3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7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0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6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8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6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0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1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0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2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7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C158BA-9122-4996-8A2A-1249949241E0}"/>
              </a:ext>
            </a:extLst>
          </p:cNvPr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0057E-C6D4-4035-B945-4646679A41B5}"/>
              </a:ext>
            </a:extLst>
          </p:cNvPr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baseline="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3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95922"/>
            <a:ext cx="7886700" cy="4960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0DD69-2350-4AF1-AFBB-ECD30C2ADBA5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3F8F67-EA2C-4AF4-AB8D-DD477AFC15B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970" y="6298842"/>
            <a:ext cx="1705743" cy="55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3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Gotham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Light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Light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Light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Light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Light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197C-899A-4A20-9A2E-BB68FCD02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303" y="547058"/>
            <a:ext cx="4521679" cy="2387600"/>
          </a:xfrm>
        </p:spPr>
        <p:txBody>
          <a:bodyPr/>
          <a:lstStyle/>
          <a:p>
            <a:r>
              <a:rPr lang="en-US" dirty="0">
                <a:latin typeface="+mn-lt"/>
              </a:rPr>
              <a:t>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2283" y="2934658"/>
            <a:ext cx="3989717" cy="988685"/>
          </a:xfrm>
        </p:spPr>
        <p:txBody>
          <a:bodyPr>
            <a:normAutofit/>
          </a:bodyPr>
          <a:lstStyle/>
          <a:p>
            <a:r>
              <a:rPr lang="en-IN" sz="2400" dirty="0"/>
              <a:t>Perceptron – Binary Classification</a:t>
            </a:r>
          </a:p>
        </p:txBody>
      </p:sp>
      <p:pic>
        <p:nvPicPr>
          <p:cNvPr id="2050" name="Picture 2" descr="Image result for perceptron">
            <a:extLst>
              <a:ext uri="{FF2B5EF4-FFF2-40B4-BE49-F238E27FC236}">
                <a16:creationId xmlns:a16="http://schemas.microsoft.com/office/drawing/2014/main" id="{6E6FBF52-A689-4652-B146-592E02146B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3255"/>
          <a:stretch/>
        </p:blipFill>
        <p:spPr bwMode="auto">
          <a:xfrm>
            <a:off x="2913973" y="4324351"/>
            <a:ext cx="5923296" cy="17305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36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E7F3-8FED-45DF-BF04-3EEA0E48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Neural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5EDD1-4487-4C4B-A639-C1EDF72C4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8" y="1528763"/>
            <a:ext cx="4297190" cy="22050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74761E-4DF7-4FE5-9ABA-0F9B4D654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412" y="3733801"/>
            <a:ext cx="4178162" cy="239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7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910D-AD70-4F1C-A82C-975E57F4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Binary Classification using Perceptron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7487E7-B856-4A26-83FC-101E71937166}"/>
              </a:ext>
            </a:extLst>
          </p:cNvPr>
          <p:cNvCxnSpPr/>
          <p:nvPr/>
        </p:nvCxnSpPr>
        <p:spPr>
          <a:xfrm>
            <a:off x="2943225" y="5154930"/>
            <a:ext cx="35890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87DE46-8C9A-42A8-A6FD-54AEB98392DE}"/>
              </a:ext>
            </a:extLst>
          </p:cNvPr>
          <p:cNvCxnSpPr>
            <a:cxnSpLocks/>
          </p:cNvCxnSpPr>
          <p:nvPr/>
        </p:nvCxnSpPr>
        <p:spPr>
          <a:xfrm flipV="1">
            <a:off x="3095625" y="2138873"/>
            <a:ext cx="0" cy="31684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E5053B8-ABD9-4D46-8AD0-48C6D63C09C6}"/>
              </a:ext>
            </a:extLst>
          </p:cNvPr>
          <p:cNvSpPr/>
          <p:nvPr/>
        </p:nvSpPr>
        <p:spPr>
          <a:xfrm>
            <a:off x="3351903" y="4735727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1F9A53-6889-4E51-B0A1-77681D23555D}"/>
              </a:ext>
            </a:extLst>
          </p:cNvPr>
          <p:cNvSpPr/>
          <p:nvPr/>
        </p:nvSpPr>
        <p:spPr>
          <a:xfrm>
            <a:off x="4324896" y="3692508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0130DA-DE30-41CD-B73D-6BDA2F47E5C9}"/>
              </a:ext>
            </a:extLst>
          </p:cNvPr>
          <p:cNvSpPr/>
          <p:nvPr/>
        </p:nvSpPr>
        <p:spPr>
          <a:xfrm>
            <a:off x="3503326" y="3478007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7D13A9-7F0E-4D00-A16B-E6F2A118CC96}"/>
              </a:ext>
            </a:extLst>
          </p:cNvPr>
          <p:cNvSpPr/>
          <p:nvPr/>
        </p:nvSpPr>
        <p:spPr>
          <a:xfrm>
            <a:off x="3911026" y="3437058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B721B7-BDCF-469A-87E1-B3144C7F2CEC}"/>
              </a:ext>
            </a:extLst>
          </p:cNvPr>
          <p:cNvSpPr/>
          <p:nvPr/>
        </p:nvSpPr>
        <p:spPr>
          <a:xfrm>
            <a:off x="4142092" y="4172036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0F31DA-4885-476F-B2F0-27C8F0BE39BB}"/>
              </a:ext>
            </a:extLst>
          </p:cNvPr>
          <p:cNvSpPr/>
          <p:nvPr/>
        </p:nvSpPr>
        <p:spPr>
          <a:xfrm>
            <a:off x="3770088" y="4196006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7C2308-4A1C-4CEF-BA03-D7E197C6EA71}"/>
              </a:ext>
            </a:extLst>
          </p:cNvPr>
          <p:cNvSpPr/>
          <p:nvPr/>
        </p:nvSpPr>
        <p:spPr>
          <a:xfrm>
            <a:off x="3407452" y="2448363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5DDC463-108F-4CBC-9451-F8B5662DC89C}"/>
              </a:ext>
            </a:extLst>
          </p:cNvPr>
          <p:cNvSpPr/>
          <p:nvPr/>
        </p:nvSpPr>
        <p:spPr>
          <a:xfrm>
            <a:off x="4287780" y="4457938"/>
            <a:ext cx="140938" cy="140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4750B8E-6D4A-443D-B380-A482BC8B208F}"/>
              </a:ext>
            </a:extLst>
          </p:cNvPr>
          <p:cNvSpPr/>
          <p:nvPr/>
        </p:nvSpPr>
        <p:spPr>
          <a:xfrm>
            <a:off x="4664870" y="2575721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FA3CD72-AD97-4DFC-BE7A-62D893693C23}"/>
              </a:ext>
            </a:extLst>
          </p:cNvPr>
          <p:cNvSpPr/>
          <p:nvPr/>
        </p:nvSpPr>
        <p:spPr>
          <a:xfrm>
            <a:off x="4948348" y="3219391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C297C4-D52C-4527-98F4-DA53F0339648}"/>
              </a:ext>
            </a:extLst>
          </p:cNvPr>
          <p:cNvSpPr/>
          <p:nvPr/>
        </p:nvSpPr>
        <p:spPr>
          <a:xfrm>
            <a:off x="5391257" y="3551570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0C0616-6552-4A12-B395-E94CA880B643}"/>
              </a:ext>
            </a:extLst>
          </p:cNvPr>
          <p:cNvSpPr/>
          <p:nvPr/>
        </p:nvSpPr>
        <p:spPr>
          <a:xfrm>
            <a:off x="5814119" y="3622039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23DE88-A2A3-43C4-B5BD-BC83B0F75E85}"/>
              </a:ext>
            </a:extLst>
          </p:cNvPr>
          <p:cNvSpPr/>
          <p:nvPr/>
        </p:nvSpPr>
        <p:spPr>
          <a:xfrm>
            <a:off x="4898769" y="3837604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D1CEB76-EB68-435F-BCB4-0DFAA6B79BE1}"/>
              </a:ext>
            </a:extLst>
          </p:cNvPr>
          <p:cNvSpPr/>
          <p:nvPr/>
        </p:nvSpPr>
        <p:spPr>
          <a:xfrm>
            <a:off x="5402173" y="3908073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4AAB79-930A-4AA0-8447-EAE6278D64ED}"/>
              </a:ext>
            </a:extLst>
          </p:cNvPr>
          <p:cNvSpPr/>
          <p:nvPr/>
        </p:nvSpPr>
        <p:spPr>
          <a:xfrm>
            <a:off x="5836042" y="4203194"/>
            <a:ext cx="140938" cy="14093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E00394-813B-494C-9337-8B7B2F4FE714}"/>
              </a:ext>
            </a:extLst>
          </p:cNvPr>
          <p:cNvSpPr txBox="1"/>
          <p:nvPr/>
        </p:nvSpPr>
        <p:spPr>
          <a:xfrm>
            <a:off x="6220941" y="51656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D1763-A11D-4B75-81CE-B11B4DEFDE07}"/>
              </a:ext>
            </a:extLst>
          </p:cNvPr>
          <p:cNvSpPr txBox="1"/>
          <p:nvPr/>
        </p:nvSpPr>
        <p:spPr>
          <a:xfrm>
            <a:off x="2712348" y="22497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21382D-13FB-4249-8847-E92AB3220209}"/>
              </a:ext>
            </a:extLst>
          </p:cNvPr>
          <p:cNvCxnSpPr/>
          <p:nvPr/>
        </p:nvCxnSpPr>
        <p:spPr>
          <a:xfrm>
            <a:off x="3503326" y="2211499"/>
            <a:ext cx="2573624" cy="363685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50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3838-86DA-4AA6-B119-4D49CCF0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Perceptron Nodes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2DCE8-AE10-41AA-9BA9-C554428FA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5923"/>
            <a:ext cx="7886700" cy="4795328"/>
          </a:xfrm>
        </p:spPr>
        <p:txBody>
          <a:bodyPr/>
          <a:lstStyle/>
          <a:p>
            <a:r>
              <a:rPr lang="en-US" b="1" dirty="0"/>
              <a:t>Heaviside Step Function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54B97-DC2D-4BFD-85CC-D8D6964ED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33625"/>
            <a:ext cx="4162425" cy="3200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6F1651-8A4E-4DF0-9A9A-B3BB91291B06}"/>
                  </a:ext>
                </a:extLst>
              </p:cNvPr>
              <p:cNvSpPr txBox="1"/>
              <p:nvPr/>
            </p:nvSpPr>
            <p:spPr>
              <a:xfrm>
                <a:off x="5457825" y="2333625"/>
                <a:ext cx="2756524" cy="4826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0 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𝑒𝑙𝑠𝑒𝑤h𝑒𝑟𝑒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6F1651-8A4E-4DF0-9A9A-B3BB91291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825" y="2333625"/>
                <a:ext cx="2756524" cy="4826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91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1A5F-9E9C-4FA5-AEC8-5041699B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Basic Two Input Perceptron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1D9B4F-C528-484A-A491-F225FB8AC5FC}"/>
              </a:ext>
            </a:extLst>
          </p:cNvPr>
          <p:cNvGrpSpPr/>
          <p:nvPr/>
        </p:nvGrpSpPr>
        <p:grpSpPr>
          <a:xfrm>
            <a:off x="3954980" y="2104208"/>
            <a:ext cx="4980483" cy="1914584"/>
            <a:chOff x="3907355" y="2458199"/>
            <a:chExt cx="4980483" cy="191458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5A1F6C9-2DDE-4B33-B497-8CC199FBF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627" y="2485217"/>
              <a:ext cx="720980" cy="435593"/>
            </a:xfrm>
            <a:prstGeom prst="rect">
              <a:avLst/>
            </a:prstGeom>
            <a:ln w="38100">
              <a:solidFill>
                <a:schemeClr val="accent4">
                  <a:lumMod val="75000"/>
                </a:schemeClr>
              </a:solidFill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Bodoni Bd BT" panose="02070803080706020303" pitchFamily="18" charset="0"/>
                </a:rPr>
                <a:t>w</a:t>
              </a:r>
              <a:r>
                <a:rPr lang="en-US" baseline="-25000" dirty="0">
                  <a:latin typeface="Bodoni Bd BT" panose="02070803080706020303" pitchFamily="18" charset="0"/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4842304-8BCD-4045-A45A-783A54C0A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2805" y="2895775"/>
              <a:ext cx="1041415" cy="1041415"/>
            </a:xfrm>
            <a:prstGeom prst="ellipse">
              <a:avLst/>
            </a:prstGeom>
            <a:ln w="38100">
              <a:solidFill>
                <a:schemeClr val="accent4">
                  <a:lumMod val="75000"/>
                </a:schemeClr>
              </a:solidFill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89CE69CD-1A91-4150-9B95-F78543357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1607" y="2707186"/>
              <a:ext cx="912908" cy="505687"/>
            </a:xfrm>
            <a:prstGeom prst="line">
              <a:avLst/>
            </a:prstGeom>
            <a:ln w="38100"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5B2EE89F-CC7E-42F5-ADA0-9D1F277D7F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1607" y="3636782"/>
              <a:ext cx="927928" cy="480653"/>
            </a:xfrm>
            <a:prstGeom prst="line">
              <a:avLst/>
            </a:prstGeom>
            <a:ln w="38100"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0E45F16B-E644-4AF6-92FA-D622F81CB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9647" y="2707186"/>
              <a:ext cx="720980" cy="0"/>
            </a:xfrm>
            <a:prstGeom prst="line">
              <a:avLst/>
            </a:prstGeom>
            <a:ln w="38100"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0ACC41B0-139A-43FE-BA86-2EE32B0A96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9647" y="4117435"/>
              <a:ext cx="720980" cy="0"/>
            </a:xfrm>
            <a:prstGeom prst="line">
              <a:avLst/>
            </a:prstGeom>
            <a:ln w="38100"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69C1F716-E9C5-42EF-A4CE-B6B960216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7355" y="2458199"/>
              <a:ext cx="4122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i="1" dirty="0">
                  <a:latin typeface="Bodoni Bd BT" panose="02070803080706020303" pitchFamily="18" charset="0"/>
                </a:rPr>
                <a:t>x</a:t>
              </a:r>
              <a:r>
                <a:rPr lang="en-US" sz="2000" baseline="-25000" dirty="0">
                  <a:latin typeface="Bodoni Bd BT" panose="02070803080706020303" pitchFamily="18" charset="0"/>
                </a:rPr>
                <a:t>1</a:t>
              </a:r>
              <a:endParaRPr lang="en-US" sz="2000" dirty="0">
                <a:latin typeface="Bodoni Bd BT" panose="02070803080706020303" pitchFamily="18" charset="0"/>
              </a:endParaRP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71EACDD8-7429-43F7-81E9-54C37ADDD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460" y="3877108"/>
              <a:ext cx="4122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i="1" dirty="0">
                  <a:latin typeface="Bodoni Bd BT" panose="02070803080706020303" pitchFamily="18" charset="0"/>
                </a:rPr>
                <a:t>x</a:t>
              </a:r>
              <a:r>
                <a:rPr lang="en-US" sz="2000" baseline="-25000" dirty="0">
                  <a:latin typeface="Bodoni Bd BT" panose="02070803080706020303" pitchFamily="18" charset="0"/>
                </a:rPr>
                <a:t>2</a:t>
              </a:r>
              <a:endParaRPr lang="en-US" sz="2000" dirty="0">
                <a:latin typeface="Bodoni Bd BT" panose="02070803080706020303" pitchFamily="18" charset="0"/>
              </a:endParaRPr>
            </a:p>
          </p:txBody>
        </p:sp>
        <p:sp>
          <p:nvSpPr>
            <p:cNvPr id="13" name="Rectangle 18">
              <a:extLst>
                <a:ext uri="{FF2B5EF4-FFF2-40B4-BE49-F238E27FC236}">
                  <a16:creationId xmlns:a16="http://schemas.microsoft.com/office/drawing/2014/main" id="{617DD194-07BE-47D5-932B-5C13E9E3A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627" y="3937190"/>
              <a:ext cx="720980" cy="435593"/>
            </a:xfrm>
            <a:prstGeom prst="rect">
              <a:avLst/>
            </a:prstGeom>
            <a:ln w="38100">
              <a:solidFill>
                <a:schemeClr val="accent4">
                  <a:lumMod val="75000"/>
                </a:schemeClr>
              </a:solidFill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Bodoni Bd BT" panose="02070803080706020303" pitchFamily="18" charset="0"/>
                </a:rPr>
                <a:t>w</a:t>
              </a:r>
              <a:r>
                <a:rPr lang="en-US" baseline="-25000" dirty="0">
                  <a:latin typeface="Bodoni Bd BT" panose="02070803080706020303" pitchFamily="18" charset="0"/>
                </a:rPr>
                <a:t>2</a:t>
              </a:r>
            </a:p>
          </p:txBody>
        </p:sp>
        <p:sp>
          <p:nvSpPr>
            <p:cNvPr id="14" name="Line 20">
              <a:extLst>
                <a:ext uri="{FF2B5EF4-FFF2-40B4-BE49-F238E27FC236}">
                  <a16:creationId xmlns:a16="http://schemas.microsoft.com/office/drawing/2014/main" id="{E39BF8DA-DB2A-4CBD-A78D-3B453E6DE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4220" y="3376428"/>
              <a:ext cx="480653" cy="0"/>
            </a:xfrm>
            <a:prstGeom prst="line">
              <a:avLst/>
            </a:prstGeom>
            <a:ln w="38100">
              <a:headEnd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Text Box 21">
              <a:extLst>
                <a:ext uri="{FF2B5EF4-FFF2-40B4-BE49-F238E27FC236}">
                  <a16:creationId xmlns:a16="http://schemas.microsoft.com/office/drawing/2014/main" id="{29613C92-FF11-480F-BF6D-FCD68E79E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1370" y="2920810"/>
              <a:ext cx="114646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 dirty="0"/>
                <a:t>Output (Z)</a:t>
              </a:r>
              <a:endParaRPr lang="en-US" sz="18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E68C61E-8160-4C48-8D05-FF52E190B21A}"/>
              </a:ext>
            </a:extLst>
          </p:cNvPr>
          <p:cNvSpPr txBox="1"/>
          <p:nvPr/>
        </p:nvSpPr>
        <p:spPr>
          <a:xfrm>
            <a:off x="423312" y="2245892"/>
            <a:ext cx="331853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otham" pitchFamily="50" charset="0"/>
              </a:rPr>
              <a:t>X1, X2 = Inputs </a:t>
            </a:r>
          </a:p>
          <a:p>
            <a:endParaRPr lang="en-US" sz="2000" dirty="0">
              <a:latin typeface="Gotham" pitchFamily="50" charset="0"/>
            </a:endParaRPr>
          </a:p>
          <a:p>
            <a:r>
              <a:rPr lang="en-US" sz="2000" dirty="0">
                <a:latin typeface="Gotham" pitchFamily="50" charset="0"/>
              </a:rPr>
              <a:t>W1, W2 = Input weights </a:t>
            </a:r>
          </a:p>
          <a:p>
            <a:endParaRPr lang="en-US" sz="2000" dirty="0">
              <a:latin typeface="Gotham" pitchFamily="50" charset="0"/>
            </a:endParaRPr>
          </a:p>
          <a:p>
            <a:r>
              <a:rPr lang="en-US" sz="2000" dirty="0">
                <a:latin typeface="Gotham" pitchFamily="50" charset="0"/>
              </a:rPr>
              <a:t>t  = Threshold </a:t>
            </a:r>
          </a:p>
          <a:p>
            <a:r>
              <a:rPr lang="en-US" sz="2000" dirty="0">
                <a:latin typeface="Gotham" pitchFamily="50" charset="0"/>
              </a:rPr>
              <a:t>   = Activation Function)</a:t>
            </a:r>
          </a:p>
          <a:p>
            <a:endParaRPr lang="en-US" sz="2000" dirty="0">
              <a:latin typeface="Gotham" pitchFamily="50" charset="0"/>
            </a:endParaRPr>
          </a:p>
          <a:p>
            <a:r>
              <a:rPr lang="en-US" sz="2000" dirty="0">
                <a:latin typeface="Gotham" pitchFamily="50" charset="0"/>
              </a:rPr>
              <a:t>Z = Output (Binary)</a:t>
            </a:r>
          </a:p>
        </p:txBody>
      </p:sp>
    </p:spTree>
    <p:extLst>
      <p:ext uri="{BB962C8B-B14F-4D97-AF65-F5344CB8AC3E}">
        <p14:creationId xmlns:p14="http://schemas.microsoft.com/office/powerpoint/2010/main" val="175152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EB56-5DC2-42F7-A9E0-DA635F34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	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54AFF593-1AF6-4C8B-AF32-E912487D1A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693986"/>
              </p:ext>
            </p:extLst>
          </p:nvPr>
        </p:nvGraphicFramePr>
        <p:xfrm>
          <a:off x="454027" y="3852863"/>
          <a:ext cx="2651124" cy="1871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3708">
                  <a:extLst>
                    <a:ext uri="{9D8B030D-6E8A-4147-A177-3AD203B41FA5}">
                      <a16:colId xmlns:a16="http://schemas.microsoft.com/office/drawing/2014/main" val="241891850"/>
                    </a:ext>
                  </a:extLst>
                </a:gridCol>
                <a:gridCol w="883708">
                  <a:extLst>
                    <a:ext uri="{9D8B030D-6E8A-4147-A177-3AD203B41FA5}">
                      <a16:colId xmlns:a16="http://schemas.microsoft.com/office/drawing/2014/main" val="500680750"/>
                    </a:ext>
                  </a:extLst>
                </a:gridCol>
                <a:gridCol w="883708">
                  <a:extLst>
                    <a:ext uri="{9D8B030D-6E8A-4147-A177-3AD203B41FA5}">
                      <a16:colId xmlns:a16="http://schemas.microsoft.com/office/drawing/2014/main" val="1924921208"/>
                    </a:ext>
                  </a:extLst>
                </a:gridCol>
              </a:tblGrid>
              <a:tr h="6238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977393"/>
                  </a:ext>
                </a:extLst>
              </a:tr>
              <a:tr h="6238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485026"/>
                  </a:ext>
                </a:extLst>
              </a:tr>
              <a:tr h="6238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367552"/>
                  </a:ext>
                </a:extLst>
              </a:tr>
            </a:tbl>
          </a:graphicData>
        </a:graphic>
      </p:graphicFrame>
      <p:sp>
        <p:nvSpPr>
          <p:cNvPr id="17" name="Rectangle 4">
            <a:extLst>
              <a:ext uri="{FF2B5EF4-FFF2-40B4-BE49-F238E27FC236}">
                <a16:creationId xmlns:a16="http://schemas.microsoft.com/office/drawing/2014/main" id="{A19C2903-F7A3-43A7-82B0-F6245B171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4412" y="1199073"/>
            <a:ext cx="487724" cy="2946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dirty="0">
                <a:latin typeface="Gotham" pitchFamily="50" charset="0"/>
              </a:rPr>
              <a:t>0.4</a:t>
            </a:r>
          </a:p>
        </p:txBody>
      </p:sp>
      <p:sp>
        <p:nvSpPr>
          <p:cNvPr id="18" name="Oval 5">
            <a:extLst>
              <a:ext uri="{FF2B5EF4-FFF2-40B4-BE49-F238E27FC236}">
                <a16:creationId xmlns:a16="http://schemas.microsoft.com/office/drawing/2014/main" id="{08EAED2D-CB0D-4C99-9932-996B8E89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243" y="1476805"/>
            <a:ext cx="704490" cy="70449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latin typeface="Gotham" pitchFamily="50" charset="0"/>
              </a:rPr>
              <a:t>0.2</a:t>
            </a:r>
          </a:p>
        </p:txBody>
      </p:sp>
      <p:sp>
        <p:nvSpPr>
          <p:cNvPr id="19" name="Line 6">
            <a:extLst>
              <a:ext uri="{FF2B5EF4-FFF2-40B4-BE49-F238E27FC236}">
                <a16:creationId xmlns:a16="http://schemas.microsoft.com/office/drawing/2014/main" id="{AE539F11-525C-47E2-B4C8-DD919F4939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2136" y="1349229"/>
            <a:ext cx="617558" cy="3420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latin typeface="Gotham" pitchFamily="50" charset="0"/>
            </a:endParaRPr>
          </a:p>
        </p:txBody>
      </p:sp>
      <p:sp>
        <p:nvSpPr>
          <p:cNvPr id="20" name="Line 8">
            <a:extLst>
              <a:ext uri="{FF2B5EF4-FFF2-40B4-BE49-F238E27FC236}">
                <a16:creationId xmlns:a16="http://schemas.microsoft.com/office/drawing/2014/main" id="{660AA4DB-D0C2-43ED-8D28-5D402C9C97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2136" y="1978076"/>
            <a:ext cx="627719" cy="3251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latin typeface="Gotham" pitchFamily="50" charset="0"/>
            </a:endParaRPr>
          </a:p>
        </p:txBody>
      </p:sp>
      <p:sp>
        <p:nvSpPr>
          <p:cNvPr id="21" name="Line 9">
            <a:extLst>
              <a:ext uri="{FF2B5EF4-FFF2-40B4-BE49-F238E27FC236}">
                <a16:creationId xmlns:a16="http://schemas.microsoft.com/office/drawing/2014/main" id="{94793988-DAD0-4879-B2A5-ED5E2F36D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9922" y="1349229"/>
            <a:ext cx="70449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latin typeface="Gotham" pitchFamily="50" charset="0"/>
            </a:endParaRPr>
          </a:p>
        </p:txBody>
      </p:sp>
      <p:sp>
        <p:nvSpPr>
          <p:cNvPr id="22" name="Line 11">
            <a:extLst>
              <a:ext uri="{FF2B5EF4-FFF2-40B4-BE49-F238E27FC236}">
                <a16:creationId xmlns:a16="http://schemas.microsoft.com/office/drawing/2014/main" id="{C3938359-892E-472F-9356-B30902A59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9922" y="2303226"/>
            <a:ext cx="70449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latin typeface="Gotham" pitchFamily="50" charset="0"/>
            </a:endParaRP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97978830-69C0-472F-A716-46B3C8132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480" y="1199073"/>
            <a:ext cx="3994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latin typeface="Gotham" pitchFamily="50" charset="0"/>
              </a:rPr>
              <a:t>x</a:t>
            </a:r>
            <a:r>
              <a:rPr lang="en-US" sz="2000" baseline="-25000" dirty="0">
                <a:latin typeface="Gotham" pitchFamily="50" charset="0"/>
              </a:rPr>
              <a:t>1</a:t>
            </a:r>
            <a:endParaRPr lang="en-US" sz="2000" dirty="0">
              <a:latin typeface="Gotham" pitchFamily="50" charset="0"/>
            </a:endParaRPr>
          </a:p>
        </p:txBody>
      </p:sp>
      <p:sp>
        <p:nvSpPr>
          <p:cNvPr id="24" name="Text Box 13">
            <a:extLst>
              <a:ext uri="{FF2B5EF4-FFF2-40B4-BE49-F238E27FC236}">
                <a16:creationId xmlns:a16="http://schemas.microsoft.com/office/drawing/2014/main" id="{036F68D1-DAA1-41B0-B0B6-ED528B72C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480" y="2164361"/>
            <a:ext cx="4363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>
                <a:latin typeface="Gotham" pitchFamily="50" charset="0"/>
              </a:rPr>
              <a:t>x</a:t>
            </a:r>
            <a:r>
              <a:rPr lang="en-US" sz="2000" baseline="-25000">
                <a:latin typeface="Gotham" pitchFamily="50" charset="0"/>
              </a:rPr>
              <a:t>2</a:t>
            </a:r>
            <a:endParaRPr lang="en-US" sz="2000">
              <a:latin typeface="Gotham" pitchFamily="50" charset="0"/>
            </a:endParaRPr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BCD18A8E-B9DE-4D94-A6B9-3CEB92435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4412" y="2181295"/>
            <a:ext cx="487724" cy="2946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dirty="0">
                <a:latin typeface="Gotham" pitchFamily="50" charset="0"/>
              </a:rPr>
              <a:t>-</a:t>
            </a:r>
            <a:r>
              <a:rPr lang="en-US" sz="1400" dirty="0">
                <a:latin typeface="Gotham" pitchFamily="50" charset="0"/>
              </a:rPr>
              <a:t>0.2</a:t>
            </a:r>
            <a:endParaRPr lang="en-US" sz="1600" dirty="0">
              <a:latin typeface="Gotham" pitchFamily="50" charset="0"/>
            </a:endParaRPr>
          </a:p>
        </p:txBody>
      </p:sp>
      <p:sp>
        <p:nvSpPr>
          <p:cNvPr id="26" name="Line 20">
            <a:extLst>
              <a:ext uri="{FF2B5EF4-FFF2-40B4-BE49-F238E27FC236}">
                <a16:creationId xmlns:a16="http://schemas.microsoft.com/office/drawing/2014/main" id="{5341A9F9-13B7-4362-8E13-545CC1F22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2734" y="1801954"/>
            <a:ext cx="325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>
              <a:latin typeface="Gotham" pitchFamily="50" charset="0"/>
            </a:endParaRPr>
          </a:p>
        </p:txBody>
      </p:sp>
      <p:sp>
        <p:nvSpPr>
          <p:cNvPr id="27" name="Text Box 21">
            <a:extLst>
              <a:ext uri="{FF2B5EF4-FFF2-40B4-BE49-F238E27FC236}">
                <a16:creationId xmlns:a16="http://schemas.microsoft.com/office/drawing/2014/main" id="{8F50A38B-C324-46A8-B01E-4844F1FE2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0785" y="1654057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>
                <a:latin typeface="Gotham" pitchFamily="50" charset="0"/>
              </a:rPr>
              <a:t>z</a:t>
            </a:r>
            <a:endParaRPr lang="en-US" sz="1800">
              <a:latin typeface="Gotham" pitchFamily="50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F28B341-AA06-439A-ACFF-E6BF8605A142}"/>
              </a:ext>
            </a:extLst>
          </p:cNvPr>
          <p:cNvGrpSpPr/>
          <p:nvPr/>
        </p:nvGrpSpPr>
        <p:grpSpPr>
          <a:xfrm>
            <a:off x="4886387" y="3779157"/>
            <a:ext cx="3440211" cy="1365398"/>
            <a:chOff x="3657600" y="1237711"/>
            <a:chExt cx="4837360" cy="1919918"/>
          </a:xfrm>
        </p:grpSpPr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07AAF731-A071-4FAE-A35B-EC0EAA6CF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850" y="1237711"/>
              <a:ext cx="685800" cy="414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600" dirty="0">
                  <a:latin typeface="Gotham" pitchFamily="50" charset="0"/>
                </a:rPr>
                <a:t>0.4</a:t>
              </a:r>
            </a:p>
          </p:txBody>
        </p:sp>
        <p:sp>
          <p:nvSpPr>
            <p:cNvPr id="34" name="Oval 5">
              <a:extLst>
                <a:ext uri="{FF2B5EF4-FFF2-40B4-BE49-F238E27FC236}">
                  <a16:creationId xmlns:a16="http://schemas.microsoft.com/office/drawing/2014/main" id="{0252E5AA-4FDA-4592-90BC-80BDA2D9D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6850" y="1628236"/>
              <a:ext cx="990600" cy="990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Gotham" pitchFamily="50" charset="0"/>
                </a:rPr>
                <a:t>0.2</a:t>
              </a:r>
            </a:p>
          </p:txBody>
        </p:sp>
        <p:sp>
          <p:nvSpPr>
            <p:cNvPr id="35" name="Line 6">
              <a:extLst>
                <a:ext uri="{FF2B5EF4-FFF2-40B4-BE49-F238E27FC236}">
                  <a16:creationId xmlns:a16="http://schemas.microsoft.com/office/drawing/2014/main" id="{86A58A2E-7E25-4DE7-A5A0-6C12E7106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8650" y="1448849"/>
              <a:ext cx="868363" cy="4810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Gotham" pitchFamily="50" charset="0"/>
              </a:endParaRPr>
            </a:p>
          </p:txBody>
        </p:sp>
        <p:sp>
          <p:nvSpPr>
            <p:cNvPr id="36" name="Line 8">
              <a:extLst>
                <a:ext uri="{FF2B5EF4-FFF2-40B4-BE49-F238E27FC236}">
                  <a16:creationId xmlns:a16="http://schemas.microsoft.com/office/drawing/2014/main" id="{410CAB9F-0821-49FD-B397-950A254D4B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08650" y="2333086"/>
              <a:ext cx="88265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Gotham" pitchFamily="50" charset="0"/>
              </a:endParaRPr>
            </a:p>
          </p:txBody>
        </p:sp>
        <p:sp>
          <p:nvSpPr>
            <p:cNvPr id="37" name="Line 9">
              <a:extLst>
                <a:ext uri="{FF2B5EF4-FFF2-40B4-BE49-F238E27FC236}">
                  <a16:creationId xmlns:a16="http://schemas.microsoft.com/office/drawing/2014/main" id="{42C9AAAE-2293-4387-B9BC-F3232A21A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250" y="1448849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Gotham" pitchFamily="50" charset="0"/>
              </a:endParaRPr>
            </a:p>
          </p:txBody>
        </p:sp>
        <p:sp>
          <p:nvSpPr>
            <p:cNvPr id="38" name="Line 11">
              <a:extLst>
                <a:ext uri="{FF2B5EF4-FFF2-40B4-BE49-F238E27FC236}">
                  <a16:creationId xmlns:a16="http://schemas.microsoft.com/office/drawing/2014/main" id="{8772828F-779E-4F45-B895-2F46D3DDD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250" y="2790286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Gotham" pitchFamily="50" charset="0"/>
              </a:endParaRPr>
            </a:p>
          </p:txBody>
        </p:sp>
        <p:sp>
          <p:nvSpPr>
            <p:cNvPr id="39" name="Text Box 12">
              <a:extLst>
                <a:ext uri="{FF2B5EF4-FFF2-40B4-BE49-F238E27FC236}">
                  <a16:creationId xmlns:a16="http://schemas.microsoft.com/office/drawing/2014/main" id="{A6B43B23-B519-4E20-B52D-2A3569032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1237711"/>
              <a:ext cx="561701" cy="562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i="1" dirty="0">
                  <a:latin typeface="Gotham" pitchFamily="50" charset="0"/>
                </a:rPr>
                <a:t>x</a:t>
              </a:r>
              <a:r>
                <a:rPr lang="en-US" sz="2000" baseline="-25000" dirty="0">
                  <a:latin typeface="Gotham" pitchFamily="50" charset="0"/>
                </a:rPr>
                <a:t>1</a:t>
              </a:r>
              <a:endParaRPr lang="en-US" sz="2000" dirty="0">
                <a:latin typeface="Gotham" pitchFamily="50" charset="0"/>
              </a:endParaRPr>
            </a:p>
          </p:txBody>
        </p:sp>
        <p:sp>
          <p:nvSpPr>
            <p:cNvPr id="40" name="Text Box 13">
              <a:extLst>
                <a:ext uri="{FF2B5EF4-FFF2-40B4-BE49-F238E27FC236}">
                  <a16:creationId xmlns:a16="http://schemas.microsoft.com/office/drawing/2014/main" id="{92340966-73C2-4388-8761-6F2635F30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2595025"/>
              <a:ext cx="613545" cy="562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i="1">
                  <a:latin typeface="Gotham" pitchFamily="50" charset="0"/>
                </a:rPr>
                <a:t>x</a:t>
              </a:r>
              <a:r>
                <a:rPr lang="en-US" sz="2000" baseline="-25000">
                  <a:latin typeface="Gotham" pitchFamily="50" charset="0"/>
                </a:rPr>
                <a:t>2</a:t>
              </a:r>
              <a:endParaRPr lang="en-US" sz="2000">
                <a:latin typeface="Gotham" pitchFamily="50" charset="0"/>
              </a:endParaRPr>
            </a:p>
          </p:txBody>
        </p:sp>
        <p:sp>
          <p:nvSpPr>
            <p:cNvPr id="41" name="Rectangle 18">
              <a:extLst>
                <a:ext uri="{FF2B5EF4-FFF2-40B4-BE49-F238E27FC236}">
                  <a16:creationId xmlns:a16="http://schemas.microsoft.com/office/drawing/2014/main" id="{522AB0CD-E791-4331-B1FF-A8A11DEFC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850" y="2618836"/>
              <a:ext cx="685800" cy="4143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600" dirty="0">
                  <a:latin typeface="Gotham" pitchFamily="50" charset="0"/>
                </a:rPr>
                <a:t>-0.2</a:t>
              </a:r>
            </a:p>
          </p:txBody>
        </p:sp>
        <p:sp>
          <p:nvSpPr>
            <p:cNvPr id="42" name="Line 20">
              <a:extLst>
                <a:ext uri="{FF2B5EF4-FFF2-40B4-BE49-F238E27FC236}">
                  <a16:creationId xmlns:a16="http://schemas.microsoft.com/office/drawing/2014/main" id="{EDC56B01-9669-434D-B705-CA930874E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37450" y="2085436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>
                <a:latin typeface="Gotham" pitchFamily="50" charset="0"/>
              </a:endParaRPr>
            </a:p>
          </p:txBody>
        </p:sp>
        <p:sp>
          <p:nvSpPr>
            <p:cNvPr id="43" name="Text Box 21">
              <a:extLst>
                <a:ext uri="{FF2B5EF4-FFF2-40B4-BE49-F238E27FC236}">
                  <a16:creationId xmlns:a16="http://schemas.microsoft.com/office/drawing/2014/main" id="{0A32CF26-6479-4DCE-A033-ACD34588E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4976" y="1877475"/>
              <a:ext cx="439984" cy="519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>
                  <a:latin typeface="Gotham" pitchFamily="50" charset="0"/>
                </a:rPr>
                <a:t>z</a:t>
              </a:r>
              <a:endParaRPr lang="en-US" sz="1800">
                <a:latin typeface="Gotham" pitchFamily="50" charset="0"/>
              </a:endParaRPr>
            </a:p>
          </p:txBody>
        </p:sp>
      </p:grpSp>
      <p:sp>
        <p:nvSpPr>
          <p:cNvPr id="28" name="Rectangle 4">
            <a:extLst>
              <a:ext uri="{FF2B5EF4-FFF2-40B4-BE49-F238E27FC236}">
                <a16:creationId xmlns:a16="http://schemas.microsoft.com/office/drawing/2014/main" id="{62BC5CA8-7817-4A47-822B-BC908305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1150" y="990774"/>
            <a:ext cx="487724" cy="29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5F5F5"/>
                </a:solidFill>
                <a:latin typeface="Gotham" pitchFamily="50" charset="0"/>
              </a:rPr>
              <a:t>0.32</a:t>
            </a: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63DED19A-43EA-4737-A36A-E0849B475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993" y="2323525"/>
            <a:ext cx="487724" cy="29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5F5F5"/>
                </a:solidFill>
                <a:latin typeface="Gotham" pitchFamily="50" charset="0"/>
              </a:rPr>
              <a:t>-0.06</a:t>
            </a:r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id="{9CCDF795-08F2-44CF-8F36-8135EE813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1488" y="1387049"/>
            <a:ext cx="487724" cy="29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5F5F5"/>
                </a:solidFill>
                <a:latin typeface="Gotham" pitchFamily="50" charset="0"/>
              </a:rPr>
              <a:t>0.28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EE9FFF6-02D4-4C54-9C21-D23983D56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911" y="3892468"/>
            <a:ext cx="487724" cy="29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5F5F5"/>
                </a:solidFill>
                <a:latin typeface="Gotham" pitchFamily="50" charset="0"/>
              </a:rPr>
              <a:t>0.14</a:t>
            </a:r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D5735344-9866-4D4A-8AFA-6B41A556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766" y="3655191"/>
            <a:ext cx="487724" cy="29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5F5F5"/>
                </a:solidFill>
                <a:latin typeface="Gotham" pitchFamily="50" charset="0"/>
              </a:rPr>
              <a:t>0.16</a:t>
            </a: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F141E33D-1E66-47AE-94AD-77AB05C34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237" y="5056046"/>
            <a:ext cx="487724" cy="29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5F5F5"/>
                </a:solidFill>
                <a:latin typeface="Gotham" pitchFamily="50" charset="0"/>
              </a:rPr>
              <a:t>-0.02</a:t>
            </a:r>
          </a:p>
        </p:txBody>
      </p:sp>
    </p:spTree>
    <p:extLst>
      <p:ext uri="{BB962C8B-B14F-4D97-AF65-F5344CB8AC3E}">
        <p14:creationId xmlns:p14="http://schemas.microsoft.com/office/powerpoint/2010/main" val="3980962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5B40E8B-AC60-46A8-B075-BBA4BC43C66F}"/>
              </a:ext>
            </a:extLst>
          </p:cNvPr>
          <p:cNvCxnSpPr>
            <a:cxnSpLocks/>
          </p:cNvCxnSpPr>
          <p:nvPr/>
        </p:nvCxnSpPr>
        <p:spPr>
          <a:xfrm>
            <a:off x="1751865" y="1952178"/>
            <a:ext cx="2340638" cy="26451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57105E-E2AF-4779-B2EF-3C12DFBCB5B7}"/>
              </a:ext>
            </a:extLst>
          </p:cNvPr>
          <p:cNvCxnSpPr>
            <a:cxnSpLocks/>
          </p:cNvCxnSpPr>
          <p:nvPr/>
        </p:nvCxnSpPr>
        <p:spPr>
          <a:xfrm>
            <a:off x="689339" y="2769936"/>
            <a:ext cx="2797985" cy="224021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C83AE8-BDF0-4FEE-87D4-FAC7CE447CFB}"/>
              </a:ext>
            </a:extLst>
          </p:cNvPr>
          <p:cNvCxnSpPr>
            <a:cxnSpLocks/>
          </p:cNvCxnSpPr>
          <p:nvPr/>
        </p:nvCxnSpPr>
        <p:spPr>
          <a:xfrm>
            <a:off x="5155029" y="2249864"/>
            <a:ext cx="3049377" cy="265473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62640FD-D547-404B-8E95-7BCAB79F6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3EB0613-BBD3-49ED-9C77-917023D6B534}"/>
              </a:ext>
            </a:extLst>
          </p:cNvPr>
          <p:cNvCxnSpPr>
            <a:cxnSpLocks/>
          </p:cNvCxnSpPr>
          <p:nvPr/>
        </p:nvCxnSpPr>
        <p:spPr>
          <a:xfrm>
            <a:off x="939594" y="4405354"/>
            <a:ext cx="24703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1F1C1D-48C4-4BED-AE4D-C1F25661CC1A}"/>
              </a:ext>
            </a:extLst>
          </p:cNvPr>
          <p:cNvCxnSpPr>
            <a:cxnSpLocks/>
          </p:cNvCxnSpPr>
          <p:nvPr/>
        </p:nvCxnSpPr>
        <p:spPr>
          <a:xfrm flipV="1">
            <a:off x="1044492" y="2329373"/>
            <a:ext cx="0" cy="2180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BE56BD3-20E1-487C-B5FC-F88522518D8D}"/>
              </a:ext>
            </a:extLst>
          </p:cNvPr>
          <p:cNvSpPr/>
          <p:nvPr/>
        </p:nvSpPr>
        <p:spPr>
          <a:xfrm>
            <a:off x="1478066" y="3850113"/>
            <a:ext cx="97009" cy="970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F76C03A-1C07-40CF-B22B-934D35D858D3}"/>
              </a:ext>
            </a:extLst>
          </p:cNvPr>
          <p:cNvSpPr/>
          <p:nvPr/>
        </p:nvSpPr>
        <p:spPr>
          <a:xfrm>
            <a:off x="2887901" y="2731608"/>
            <a:ext cx="97009" cy="970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17E2C7-1D56-4603-9653-1C3A6B202550}"/>
              </a:ext>
            </a:extLst>
          </p:cNvPr>
          <p:cNvSpPr/>
          <p:nvPr/>
        </p:nvSpPr>
        <p:spPr>
          <a:xfrm>
            <a:off x="2619919" y="3832045"/>
            <a:ext cx="97009" cy="97009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A53405-FBF9-4EB3-8A1A-4B9EAE759AE1}"/>
              </a:ext>
            </a:extLst>
          </p:cNvPr>
          <p:cNvSpPr/>
          <p:nvPr/>
        </p:nvSpPr>
        <p:spPr>
          <a:xfrm>
            <a:off x="1613310" y="2695163"/>
            <a:ext cx="97009" cy="97009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58EEBE-3ECC-4637-B2C7-134719A2FE88}"/>
              </a:ext>
            </a:extLst>
          </p:cNvPr>
          <p:cNvSpPr txBox="1"/>
          <p:nvPr/>
        </p:nvSpPr>
        <p:spPr>
          <a:xfrm>
            <a:off x="3195677" y="4412701"/>
            <a:ext cx="21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F5B2F4-D3A5-4FB1-9AEA-867C18A75254}"/>
              </a:ext>
            </a:extLst>
          </p:cNvPr>
          <p:cNvSpPr txBox="1"/>
          <p:nvPr/>
        </p:nvSpPr>
        <p:spPr>
          <a:xfrm>
            <a:off x="780679" y="2405674"/>
            <a:ext cx="21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B72100-6CD2-4ECC-B3FE-2993B7797473}"/>
              </a:ext>
            </a:extLst>
          </p:cNvPr>
          <p:cNvCxnSpPr>
            <a:cxnSpLocks/>
          </p:cNvCxnSpPr>
          <p:nvPr/>
        </p:nvCxnSpPr>
        <p:spPr>
          <a:xfrm>
            <a:off x="5249045" y="4325845"/>
            <a:ext cx="24703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99B145-BF9A-408C-BAF0-3FC0ED751B69}"/>
              </a:ext>
            </a:extLst>
          </p:cNvPr>
          <p:cNvCxnSpPr>
            <a:cxnSpLocks/>
          </p:cNvCxnSpPr>
          <p:nvPr/>
        </p:nvCxnSpPr>
        <p:spPr>
          <a:xfrm flipV="1">
            <a:off x="5353943" y="2249864"/>
            <a:ext cx="0" cy="2180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FBF8318-F372-4D15-9003-189FFC4553C2}"/>
              </a:ext>
            </a:extLst>
          </p:cNvPr>
          <p:cNvSpPr/>
          <p:nvPr/>
        </p:nvSpPr>
        <p:spPr>
          <a:xfrm>
            <a:off x="5787517" y="3770604"/>
            <a:ext cx="97009" cy="970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A8BCB04-1E67-467A-86AC-3AD62F25BE93}"/>
              </a:ext>
            </a:extLst>
          </p:cNvPr>
          <p:cNvSpPr/>
          <p:nvPr/>
        </p:nvSpPr>
        <p:spPr>
          <a:xfrm>
            <a:off x="6611350" y="2964943"/>
            <a:ext cx="97009" cy="970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5BF331B-DAD4-43A8-AEFC-20CCC4797537}"/>
              </a:ext>
            </a:extLst>
          </p:cNvPr>
          <p:cNvSpPr/>
          <p:nvPr/>
        </p:nvSpPr>
        <p:spPr>
          <a:xfrm>
            <a:off x="6484223" y="3243295"/>
            <a:ext cx="97009" cy="97009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32A95A2-8729-4778-B7BD-8E7422EFFD24}"/>
              </a:ext>
            </a:extLst>
          </p:cNvPr>
          <p:cNvSpPr/>
          <p:nvPr/>
        </p:nvSpPr>
        <p:spPr>
          <a:xfrm>
            <a:off x="5922761" y="2615654"/>
            <a:ext cx="97009" cy="97009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A1848C-F3CD-4F46-9396-B9D839BD676E}"/>
              </a:ext>
            </a:extLst>
          </p:cNvPr>
          <p:cNvSpPr txBox="1"/>
          <p:nvPr/>
        </p:nvSpPr>
        <p:spPr>
          <a:xfrm>
            <a:off x="7505128" y="4333192"/>
            <a:ext cx="21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DD4671-1A67-41DA-B932-997009227470}"/>
              </a:ext>
            </a:extLst>
          </p:cNvPr>
          <p:cNvSpPr txBox="1"/>
          <p:nvPr/>
        </p:nvSpPr>
        <p:spPr>
          <a:xfrm>
            <a:off x="5090130" y="2326165"/>
            <a:ext cx="21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Y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5B23129-C6C9-408E-8AE4-1FA4ECD41810}"/>
              </a:ext>
            </a:extLst>
          </p:cNvPr>
          <p:cNvSpPr/>
          <p:nvPr/>
        </p:nvSpPr>
        <p:spPr>
          <a:xfrm>
            <a:off x="7563760" y="3485766"/>
            <a:ext cx="97009" cy="97009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3B430C8-5357-4E8E-AA22-DBFF068759B6}"/>
              </a:ext>
            </a:extLst>
          </p:cNvPr>
          <p:cNvSpPr/>
          <p:nvPr/>
        </p:nvSpPr>
        <p:spPr>
          <a:xfrm>
            <a:off x="7033265" y="2769936"/>
            <a:ext cx="97009" cy="97009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96F5FC6-1A31-4E02-9B3B-A48B8E993AF9}"/>
              </a:ext>
            </a:extLst>
          </p:cNvPr>
          <p:cNvSpPr/>
          <p:nvPr/>
        </p:nvSpPr>
        <p:spPr>
          <a:xfrm>
            <a:off x="7408119" y="3066379"/>
            <a:ext cx="97009" cy="97009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A4BE561-A071-4E4C-81FF-87999FAED3A2}"/>
              </a:ext>
            </a:extLst>
          </p:cNvPr>
          <p:cNvSpPr/>
          <p:nvPr/>
        </p:nvSpPr>
        <p:spPr>
          <a:xfrm>
            <a:off x="5886061" y="3517105"/>
            <a:ext cx="97009" cy="970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3ACDDC-DEB1-4C16-B44E-546049322F3C}"/>
              </a:ext>
            </a:extLst>
          </p:cNvPr>
          <p:cNvSpPr/>
          <p:nvPr/>
        </p:nvSpPr>
        <p:spPr>
          <a:xfrm>
            <a:off x="6984761" y="3996294"/>
            <a:ext cx="97009" cy="970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4FBF802-B421-48C2-B7CA-C8216F93B06C}"/>
              </a:ext>
            </a:extLst>
          </p:cNvPr>
          <p:cNvSpPr/>
          <p:nvPr/>
        </p:nvSpPr>
        <p:spPr>
          <a:xfrm>
            <a:off x="6307397" y="3543384"/>
            <a:ext cx="97009" cy="970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C5C43C-9D41-483F-A26B-B0082BCD46EF}"/>
              </a:ext>
            </a:extLst>
          </p:cNvPr>
          <p:cNvSpPr txBox="1"/>
          <p:nvPr/>
        </p:nvSpPr>
        <p:spPr>
          <a:xfrm>
            <a:off x="1393949" y="4719932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EXOR Function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F92F17-6501-4ADB-86C8-4EC83AD5EDF3}"/>
              </a:ext>
            </a:extLst>
          </p:cNvPr>
          <p:cNvSpPr txBox="1"/>
          <p:nvPr/>
        </p:nvSpPr>
        <p:spPr>
          <a:xfrm>
            <a:off x="5250054" y="4719932"/>
            <a:ext cx="230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Not Linearly Separable</a:t>
            </a:r>
          </a:p>
        </p:txBody>
      </p:sp>
    </p:spTree>
    <p:extLst>
      <p:ext uri="{BB962C8B-B14F-4D97-AF65-F5344CB8AC3E}">
        <p14:creationId xmlns:p14="http://schemas.microsoft.com/office/powerpoint/2010/main" val="3102262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E627B-02FB-4E32-A29D-2ECF866C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pic>
        <p:nvPicPr>
          <p:cNvPr id="1026" name="Picture 2" descr="Image result for Neural network">
            <a:extLst>
              <a:ext uri="{FF2B5EF4-FFF2-40B4-BE49-F238E27FC236}">
                <a16:creationId xmlns:a16="http://schemas.microsoft.com/office/drawing/2014/main" id="{11510E12-0BEA-4552-A866-3F28830E89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" y="2028031"/>
            <a:ext cx="753427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61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1204</TotalTime>
  <Words>106</Words>
  <Application>Microsoft Office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Bodoni Bd BT</vt:lpstr>
      <vt:lpstr>Calibri</vt:lpstr>
      <vt:lpstr>Cambria Math</vt:lpstr>
      <vt:lpstr>Consolas</vt:lpstr>
      <vt:lpstr>Courier New</vt:lpstr>
      <vt:lpstr>Gotham</vt:lpstr>
      <vt:lpstr>Gotham Light</vt:lpstr>
      <vt:lpstr>Office Theme</vt:lpstr>
      <vt:lpstr>CLASSIFICATION</vt:lpstr>
      <vt:lpstr>Primitive Neural network</vt:lpstr>
      <vt:lpstr>Binary Classification using Perceptron</vt:lpstr>
      <vt:lpstr>Perceptron Nodes </vt:lpstr>
      <vt:lpstr>Basic Two Input Perceptron</vt:lpstr>
      <vt:lpstr>Example 1 </vt:lpstr>
      <vt:lpstr>Problems</vt:lpstr>
      <vt:lpstr>Neural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Python</dc:title>
  <dc:creator>Ganesh Gore</dc:creator>
  <cp:lastModifiedBy>Ganesh Gore</cp:lastModifiedBy>
  <cp:revision>99</cp:revision>
  <dcterms:created xsi:type="dcterms:W3CDTF">2018-04-01T05:31:44Z</dcterms:created>
  <dcterms:modified xsi:type="dcterms:W3CDTF">2018-06-28T18:28:21Z</dcterms:modified>
</cp:coreProperties>
</file>