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854" autoAdjust="0"/>
  </p:normalViewPr>
  <p:slideViewPr>
    <p:cSldViewPr snapToGrid="0">
      <p:cViewPr>
        <p:scale>
          <a:sx n="111" d="100"/>
          <a:sy n="111" d="100"/>
        </p:scale>
        <p:origin x="1878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cision tree animated">
            <a:extLst>
              <a:ext uri="{FF2B5EF4-FFF2-40B4-BE49-F238E27FC236}">
                <a16:creationId xmlns:a16="http://schemas.microsoft.com/office/drawing/2014/main" id="{1C73FB1D-55A8-47C1-BD3F-9E5462D63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11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54" y="3600810"/>
            <a:ext cx="6513232" cy="23876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03" y="547058"/>
            <a:ext cx="4521679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283" y="2934658"/>
            <a:ext cx="3989717" cy="1655762"/>
          </a:xfrm>
        </p:spPr>
        <p:txBody>
          <a:bodyPr>
            <a:normAutofit/>
          </a:bodyPr>
          <a:lstStyle/>
          <a:p>
            <a:r>
              <a:rPr lang="en-IN" sz="2800" dirty="0"/>
              <a:t>Decision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67EB-FB94-4947-8DD4-6E3D665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9E2E-7A59-442E-A2B6-BFD1E2AC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http://www.saedsayad.com/decision_tree.htm</a:t>
            </a:r>
          </a:p>
        </p:txBody>
      </p:sp>
    </p:spTree>
    <p:extLst>
      <p:ext uri="{BB962C8B-B14F-4D97-AF65-F5344CB8AC3E}">
        <p14:creationId xmlns:p14="http://schemas.microsoft.com/office/powerpoint/2010/main" val="73949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B838-3233-4D66-8AE7-D66F31E1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7EDF-8C68-4275-8F75-DD726BF1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customer information, Can we find eligibility for personal Loan (Gender, Occupation, Age, Salary)</a:t>
            </a:r>
          </a:p>
        </p:txBody>
      </p:sp>
    </p:spTree>
    <p:extLst>
      <p:ext uri="{BB962C8B-B14F-4D97-AF65-F5344CB8AC3E}">
        <p14:creationId xmlns:p14="http://schemas.microsoft.com/office/powerpoint/2010/main" val="195272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D625-26D4-4EC7-99C5-97733C6E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B9B0-2DA5-4A9C-A67E-CF97B69C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923"/>
            <a:ext cx="3486150" cy="2535998"/>
          </a:xfrm>
        </p:spPr>
        <p:txBody>
          <a:bodyPr/>
          <a:lstStyle/>
          <a:p>
            <a:r>
              <a:rPr lang="en-US" dirty="0"/>
              <a:t>Based on data points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6598E7-5A98-4D01-B5A9-BC553177F310}"/>
              </a:ext>
            </a:extLst>
          </p:cNvPr>
          <p:cNvCxnSpPr/>
          <p:nvPr/>
        </p:nvCxnSpPr>
        <p:spPr>
          <a:xfrm>
            <a:off x="5132070" y="4411980"/>
            <a:ext cx="35890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64AB42-8707-4822-BDC9-D2E29DD9F5E4}"/>
              </a:ext>
            </a:extLst>
          </p:cNvPr>
          <p:cNvCxnSpPr>
            <a:cxnSpLocks/>
          </p:cNvCxnSpPr>
          <p:nvPr/>
        </p:nvCxnSpPr>
        <p:spPr>
          <a:xfrm flipV="1">
            <a:off x="5284470" y="1395923"/>
            <a:ext cx="0" cy="3168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8785731-52AC-42F3-AF2A-B207E9336465}"/>
              </a:ext>
            </a:extLst>
          </p:cNvPr>
          <p:cNvSpPr/>
          <p:nvPr/>
        </p:nvSpPr>
        <p:spPr>
          <a:xfrm>
            <a:off x="5540748" y="399277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F53A46-A913-4065-9DAE-B8BC323C243F}"/>
              </a:ext>
            </a:extLst>
          </p:cNvPr>
          <p:cNvSpPr/>
          <p:nvPr/>
        </p:nvSpPr>
        <p:spPr>
          <a:xfrm>
            <a:off x="6513741" y="294955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FD1615-22D1-4ABF-98C8-5517C446008B}"/>
              </a:ext>
            </a:extLst>
          </p:cNvPr>
          <p:cNvSpPr/>
          <p:nvPr/>
        </p:nvSpPr>
        <p:spPr>
          <a:xfrm>
            <a:off x="5621702" y="2857633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B1F500-BA1A-429B-ABB7-DE3BA0B47D00}"/>
              </a:ext>
            </a:extLst>
          </p:cNvPr>
          <p:cNvSpPr/>
          <p:nvPr/>
        </p:nvSpPr>
        <p:spPr>
          <a:xfrm>
            <a:off x="5974635" y="2564601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A8338D-1F99-40A2-8248-31F6BF053303}"/>
              </a:ext>
            </a:extLst>
          </p:cNvPr>
          <p:cNvSpPr/>
          <p:nvPr/>
        </p:nvSpPr>
        <p:spPr>
          <a:xfrm>
            <a:off x="7847676" y="207631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3502D5-BD59-4E1C-B7A0-9A740C1E9DCA}"/>
              </a:ext>
            </a:extLst>
          </p:cNvPr>
          <p:cNvSpPr/>
          <p:nvPr/>
        </p:nvSpPr>
        <p:spPr>
          <a:xfrm>
            <a:off x="5958933" y="3453056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1E89F5-DCC3-4FCA-89F7-B9268D0C4D15}"/>
              </a:ext>
            </a:extLst>
          </p:cNvPr>
          <p:cNvSpPr/>
          <p:nvPr/>
        </p:nvSpPr>
        <p:spPr>
          <a:xfrm>
            <a:off x="7669019" y="2599663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FD4503-23A8-4E46-928F-C5C9CECF8C49}"/>
              </a:ext>
            </a:extLst>
          </p:cNvPr>
          <p:cNvSpPr/>
          <p:nvPr/>
        </p:nvSpPr>
        <p:spPr>
          <a:xfrm>
            <a:off x="7278131" y="2183812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9E4E2C-5B11-4208-B6D8-1AD35CE3987F}"/>
              </a:ext>
            </a:extLst>
          </p:cNvPr>
          <p:cNvSpPr/>
          <p:nvPr/>
        </p:nvSpPr>
        <p:spPr>
          <a:xfrm>
            <a:off x="6150354" y="2146786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6282FD-DCAB-4F69-8095-06B750D5EC5B}"/>
              </a:ext>
            </a:extLst>
          </p:cNvPr>
          <p:cNvSpPr/>
          <p:nvPr/>
        </p:nvSpPr>
        <p:spPr>
          <a:xfrm>
            <a:off x="6946676" y="3572480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EC2A01-D54A-4125-8CC4-242E3BE858EB}"/>
              </a:ext>
            </a:extLst>
          </p:cNvPr>
          <p:cNvSpPr/>
          <p:nvPr/>
        </p:nvSpPr>
        <p:spPr>
          <a:xfrm>
            <a:off x="7790848" y="3109828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68EDDA-E3BE-47ED-93CF-139A111756DF}"/>
              </a:ext>
            </a:extLst>
          </p:cNvPr>
          <p:cNvSpPr/>
          <p:nvPr/>
        </p:nvSpPr>
        <p:spPr>
          <a:xfrm>
            <a:off x="7425690" y="3482575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52A4B9-546F-4B4D-A832-5333DA349A01}"/>
              </a:ext>
            </a:extLst>
          </p:cNvPr>
          <p:cNvSpPr/>
          <p:nvPr/>
        </p:nvSpPr>
        <p:spPr>
          <a:xfrm>
            <a:off x="7087614" y="3094654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DA6659-6A78-4E4F-909F-774A37501376}"/>
              </a:ext>
            </a:extLst>
          </p:cNvPr>
          <p:cNvSpPr/>
          <p:nvPr/>
        </p:nvSpPr>
        <p:spPr>
          <a:xfrm>
            <a:off x="7282189" y="3947277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A32102-880D-4594-8D89-77D43DE9DB11}"/>
              </a:ext>
            </a:extLst>
          </p:cNvPr>
          <p:cNvSpPr/>
          <p:nvPr/>
        </p:nvSpPr>
        <p:spPr>
          <a:xfrm>
            <a:off x="8024887" y="3460244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DC005-8A64-48A1-9D8F-363D63FE551D}"/>
              </a:ext>
            </a:extLst>
          </p:cNvPr>
          <p:cNvSpPr txBox="1"/>
          <p:nvPr/>
        </p:nvSpPr>
        <p:spPr>
          <a:xfrm>
            <a:off x="8409786" y="44226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7F472-5BF2-4656-BD0D-71F9F37DAD17}"/>
              </a:ext>
            </a:extLst>
          </p:cNvPr>
          <p:cNvSpPr txBox="1"/>
          <p:nvPr/>
        </p:nvSpPr>
        <p:spPr>
          <a:xfrm>
            <a:off x="4901193" y="1506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54BAE-439B-4916-84A0-5F4A871388ED}"/>
              </a:ext>
            </a:extLst>
          </p:cNvPr>
          <p:cNvSpPr/>
          <p:nvPr/>
        </p:nvSpPr>
        <p:spPr>
          <a:xfrm>
            <a:off x="5728712" y="1826127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438A83-5DA0-4221-BF1A-9D51E6100C48}"/>
              </a:ext>
            </a:extLst>
          </p:cNvPr>
          <p:cNvSpPr/>
          <p:nvPr/>
        </p:nvSpPr>
        <p:spPr>
          <a:xfrm>
            <a:off x="6112247" y="1561511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F3B4EF-6618-4929-8D7D-4672C41A0710}"/>
              </a:ext>
            </a:extLst>
          </p:cNvPr>
          <p:cNvSpPr/>
          <p:nvPr/>
        </p:nvSpPr>
        <p:spPr>
          <a:xfrm>
            <a:off x="5566566" y="2193279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4BACD9-9B4A-4E58-A3A2-F0D20E718F3A}"/>
              </a:ext>
            </a:extLst>
          </p:cNvPr>
          <p:cNvSpPr/>
          <p:nvPr/>
        </p:nvSpPr>
        <p:spPr>
          <a:xfrm>
            <a:off x="7509633" y="175565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101392-6CF0-4FC8-B2B9-5E7AB121F0B5}"/>
              </a:ext>
            </a:extLst>
          </p:cNvPr>
          <p:cNvCxnSpPr>
            <a:cxnSpLocks/>
          </p:cNvCxnSpPr>
          <p:nvPr/>
        </p:nvCxnSpPr>
        <p:spPr>
          <a:xfrm>
            <a:off x="6862922" y="1395923"/>
            <a:ext cx="0" cy="3129092"/>
          </a:xfrm>
          <a:prstGeom prst="line">
            <a:avLst/>
          </a:prstGeom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E85E5B-58C8-408F-B65A-F198B60C28FC}"/>
              </a:ext>
            </a:extLst>
          </p:cNvPr>
          <p:cNvCxnSpPr>
            <a:cxnSpLocks/>
          </p:cNvCxnSpPr>
          <p:nvPr/>
        </p:nvCxnSpPr>
        <p:spPr>
          <a:xfrm>
            <a:off x="6754972" y="2998571"/>
            <a:ext cx="1802825" cy="0"/>
          </a:xfrm>
          <a:prstGeom prst="line">
            <a:avLst/>
          </a:prstGeom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283CB2-9F2D-49FD-8638-593A2FC4085B}"/>
              </a:ext>
            </a:extLst>
          </p:cNvPr>
          <p:cNvCxnSpPr>
            <a:cxnSpLocks/>
          </p:cNvCxnSpPr>
          <p:nvPr/>
        </p:nvCxnSpPr>
        <p:spPr>
          <a:xfrm>
            <a:off x="5143851" y="2541051"/>
            <a:ext cx="1802825" cy="0"/>
          </a:xfrm>
          <a:prstGeom prst="line">
            <a:avLst/>
          </a:prstGeom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4E65-607A-46E5-AAC3-FA12C545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CEBB-F9F0-4DC1-90F2-DDA8FAB4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922"/>
            <a:ext cx="3710437" cy="3314101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AE68DA-DF0B-415D-9BE5-2D20518D58B0}"/>
              </a:ext>
            </a:extLst>
          </p:cNvPr>
          <p:cNvCxnSpPr/>
          <p:nvPr/>
        </p:nvCxnSpPr>
        <p:spPr>
          <a:xfrm>
            <a:off x="5132070" y="4411980"/>
            <a:ext cx="35890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96B2AA-8A7A-4827-9027-ED8582808A15}"/>
              </a:ext>
            </a:extLst>
          </p:cNvPr>
          <p:cNvCxnSpPr>
            <a:cxnSpLocks/>
          </p:cNvCxnSpPr>
          <p:nvPr/>
        </p:nvCxnSpPr>
        <p:spPr>
          <a:xfrm flipV="1">
            <a:off x="5284470" y="1395923"/>
            <a:ext cx="0" cy="3168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51D75A8-758C-478D-8C59-C57638862748}"/>
              </a:ext>
            </a:extLst>
          </p:cNvPr>
          <p:cNvSpPr/>
          <p:nvPr/>
        </p:nvSpPr>
        <p:spPr>
          <a:xfrm>
            <a:off x="5888464" y="3764499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2C7042-56D7-4D29-BD69-8D1DED4206A1}"/>
              </a:ext>
            </a:extLst>
          </p:cNvPr>
          <p:cNvSpPr/>
          <p:nvPr/>
        </p:nvSpPr>
        <p:spPr>
          <a:xfrm>
            <a:off x="6513741" y="294955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18F44-4867-44EF-B4E8-67EC0F86ECDE}"/>
              </a:ext>
            </a:extLst>
          </p:cNvPr>
          <p:cNvSpPr/>
          <p:nvPr/>
        </p:nvSpPr>
        <p:spPr>
          <a:xfrm>
            <a:off x="5692171" y="273505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A3AB5-D13B-4637-AEE9-643A0C5AAD70}"/>
              </a:ext>
            </a:extLst>
          </p:cNvPr>
          <p:cNvSpPr/>
          <p:nvPr/>
        </p:nvSpPr>
        <p:spPr>
          <a:xfrm>
            <a:off x="6099871" y="269410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7DEE00-C52D-4357-9E7D-E45605D0DF96}"/>
              </a:ext>
            </a:extLst>
          </p:cNvPr>
          <p:cNvSpPr/>
          <p:nvPr/>
        </p:nvSpPr>
        <p:spPr>
          <a:xfrm>
            <a:off x="7847676" y="207631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48C9B5-27AF-42F6-8DBB-47A9577A69AC}"/>
              </a:ext>
            </a:extLst>
          </p:cNvPr>
          <p:cNvSpPr/>
          <p:nvPr/>
        </p:nvSpPr>
        <p:spPr>
          <a:xfrm>
            <a:off x="5958933" y="3453056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7D9FC7-0263-4142-805A-EA61DBC28773}"/>
              </a:ext>
            </a:extLst>
          </p:cNvPr>
          <p:cNvSpPr/>
          <p:nvPr/>
        </p:nvSpPr>
        <p:spPr>
          <a:xfrm>
            <a:off x="7777207" y="2635069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7E39A3-550A-4930-9F49-8BBEBDB3B7AE}"/>
              </a:ext>
            </a:extLst>
          </p:cNvPr>
          <p:cNvSpPr/>
          <p:nvPr/>
        </p:nvSpPr>
        <p:spPr>
          <a:xfrm>
            <a:off x="7278131" y="2183812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9DACEB-7FCC-42C5-BFF8-66327AABC761}"/>
              </a:ext>
            </a:extLst>
          </p:cNvPr>
          <p:cNvSpPr/>
          <p:nvPr/>
        </p:nvSpPr>
        <p:spPr>
          <a:xfrm>
            <a:off x="5828637" y="2270379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63B2F5-A1D7-4D27-9998-E73C22B6B605}"/>
              </a:ext>
            </a:extLst>
          </p:cNvPr>
          <p:cNvSpPr/>
          <p:nvPr/>
        </p:nvSpPr>
        <p:spPr>
          <a:xfrm>
            <a:off x="6923253" y="2977080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88737-3DCA-4F7A-B7DE-207FA4FFF35A}"/>
              </a:ext>
            </a:extLst>
          </p:cNvPr>
          <p:cNvSpPr/>
          <p:nvPr/>
        </p:nvSpPr>
        <p:spPr>
          <a:xfrm>
            <a:off x="7580102" y="2808620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3E833B-2E0A-4B57-8030-9296F887EFE9}"/>
              </a:ext>
            </a:extLst>
          </p:cNvPr>
          <p:cNvSpPr/>
          <p:nvPr/>
        </p:nvSpPr>
        <p:spPr>
          <a:xfrm>
            <a:off x="8002964" y="2879089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62C474-505A-4844-8D98-0D75C174DB46}"/>
              </a:ext>
            </a:extLst>
          </p:cNvPr>
          <p:cNvSpPr/>
          <p:nvPr/>
        </p:nvSpPr>
        <p:spPr>
          <a:xfrm>
            <a:off x="7432959" y="3009530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3FF3D6-DE00-4962-84F5-E8ADDCBC2565}"/>
              </a:ext>
            </a:extLst>
          </p:cNvPr>
          <p:cNvSpPr/>
          <p:nvPr/>
        </p:nvSpPr>
        <p:spPr>
          <a:xfrm>
            <a:off x="7348600" y="3279383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FE9C78-5832-4D54-A7F1-77B4AA331A8D}"/>
              </a:ext>
            </a:extLst>
          </p:cNvPr>
          <p:cNvSpPr/>
          <p:nvPr/>
        </p:nvSpPr>
        <p:spPr>
          <a:xfrm>
            <a:off x="8024887" y="3460244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23DAD-489C-463D-9BE0-F8E7629A54BD}"/>
              </a:ext>
            </a:extLst>
          </p:cNvPr>
          <p:cNvSpPr txBox="1"/>
          <p:nvPr/>
        </p:nvSpPr>
        <p:spPr>
          <a:xfrm>
            <a:off x="8409786" y="44226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B10BB-1E63-4CFF-BD3F-683395FABE84}"/>
              </a:ext>
            </a:extLst>
          </p:cNvPr>
          <p:cNvSpPr txBox="1"/>
          <p:nvPr/>
        </p:nvSpPr>
        <p:spPr>
          <a:xfrm>
            <a:off x="4901193" y="1506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BD13E-1C2D-4AB8-BDFE-64A55D12FECB}"/>
              </a:ext>
            </a:extLst>
          </p:cNvPr>
          <p:cNvSpPr/>
          <p:nvPr/>
        </p:nvSpPr>
        <p:spPr>
          <a:xfrm>
            <a:off x="7892439" y="3672166"/>
            <a:ext cx="140938" cy="1409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090520-B7E9-46EB-8AD7-10E7553AD7CA}"/>
              </a:ext>
            </a:extLst>
          </p:cNvPr>
          <p:cNvSpPr/>
          <p:nvPr/>
        </p:nvSpPr>
        <p:spPr>
          <a:xfrm>
            <a:off x="6993722" y="3693942"/>
            <a:ext cx="140938" cy="1409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0C6E01-BC6B-4785-9700-6C186C17CCBE}"/>
              </a:ext>
            </a:extLst>
          </p:cNvPr>
          <p:cNvSpPr/>
          <p:nvPr/>
        </p:nvSpPr>
        <p:spPr>
          <a:xfrm>
            <a:off x="7862026" y="3950431"/>
            <a:ext cx="140938" cy="1409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E58C2-39BC-4194-945F-EBA7CB5CB111}"/>
              </a:ext>
            </a:extLst>
          </p:cNvPr>
          <p:cNvSpPr/>
          <p:nvPr/>
        </p:nvSpPr>
        <p:spPr>
          <a:xfrm>
            <a:off x="7143120" y="4107741"/>
            <a:ext cx="140938" cy="1409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FCF86B-26A2-4F34-974A-14BF587908D4}"/>
              </a:ext>
            </a:extLst>
          </p:cNvPr>
          <p:cNvSpPr/>
          <p:nvPr/>
        </p:nvSpPr>
        <p:spPr>
          <a:xfrm>
            <a:off x="5407545" y="2860180"/>
            <a:ext cx="140938" cy="1409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0A080B-D39A-4B7C-8A9E-199109EE75C0}"/>
              </a:ext>
            </a:extLst>
          </p:cNvPr>
          <p:cNvSpPr/>
          <p:nvPr/>
        </p:nvSpPr>
        <p:spPr>
          <a:xfrm>
            <a:off x="5399810" y="3450999"/>
            <a:ext cx="140938" cy="1409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DC903D-6646-433D-A221-B2CEB83C4F6D}"/>
              </a:ext>
            </a:extLst>
          </p:cNvPr>
          <p:cNvCxnSpPr/>
          <p:nvPr/>
        </p:nvCxnSpPr>
        <p:spPr>
          <a:xfrm>
            <a:off x="6776659" y="1959157"/>
            <a:ext cx="0" cy="2764266"/>
          </a:xfrm>
          <a:prstGeom prst="line">
            <a:avLst/>
          </a:prstGeom>
          <a:ln w="38100" cap="flat" cmpd="sng" algn="ctr">
            <a:solidFill>
              <a:schemeClr val="accent5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A8671B-02B6-4C9E-8035-B2FEC6AF8E4A}"/>
              </a:ext>
            </a:extLst>
          </p:cNvPr>
          <p:cNvCxnSpPr>
            <a:cxnSpLocks/>
          </p:cNvCxnSpPr>
          <p:nvPr/>
        </p:nvCxnSpPr>
        <p:spPr>
          <a:xfrm flipH="1" flipV="1">
            <a:off x="6471451" y="3637662"/>
            <a:ext cx="2214541" cy="21776"/>
          </a:xfrm>
          <a:prstGeom prst="line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7F6B60-6B2E-4C9B-8EE9-965490ADB975}"/>
              </a:ext>
            </a:extLst>
          </p:cNvPr>
          <p:cNvCxnSpPr>
            <a:cxnSpLocks/>
          </p:cNvCxnSpPr>
          <p:nvPr/>
        </p:nvCxnSpPr>
        <p:spPr>
          <a:xfrm flipH="1" flipV="1">
            <a:off x="6506029" y="2788512"/>
            <a:ext cx="2214541" cy="21776"/>
          </a:xfrm>
          <a:prstGeom prst="line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4848D7-D8D0-4533-AD0D-B2D5981CEC2A}"/>
              </a:ext>
            </a:extLst>
          </p:cNvPr>
          <p:cNvCxnSpPr>
            <a:cxnSpLocks/>
          </p:cNvCxnSpPr>
          <p:nvPr/>
        </p:nvCxnSpPr>
        <p:spPr>
          <a:xfrm>
            <a:off x="5649041" y="2246423"/>
            <a:ext cx="0" cy="2317957"/>
          </a:xfrm>
          <a:prstGeom prst="line">
            <a:avLst/>
          </a:prstGeom>
          <a:ln w="38100" cap="flat" cmpd="sng" algn="ctr">
            <a:solidFill>
              <a:schemeClr val="accent5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6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4E9D-2386-4610-8EF0-D0657929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Decision Tree</a:t>
            </a:r>
          </a:p>
        </p:txBody>
      </p:sp>
      <p:pic>
        <p:nvPicPr>
          <p:cNvPr id="3074" name="Picture 2" descr="Image result for decision tree loan payment">
            <a:extLst>
              <a:ext uri="{FF2B5EF4-FFF2-40B4-BE49-F238E27FC236}">
                <a16:creationId xmlns:a16="http://schemas.microsoft.com/office/drawing/2014/main" id="{75BF3B38-1C7B-47D3-8AC6-DA9F241D3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/>
          <a:stretch/>
        </p:blipFill>
        <p:spPr bwMode="auto">
          <a:xfrm>
            <a:off x="600259" y="1587261"/>
            <a:ext cx="7943482" cy="43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8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A137-B35F-4AC9-B20E-08C473CE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55B0-6B3B-47DB-9040-449A3819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yet very powerful for classification or prediction</a:t>
            </a:r>
          </a:p>
          <a:p>
            <a:r>
              <a:rPr lang="en-US" dirty="0"/>
              <a:t>Simple rule based models, which can be understood by human </a:t>
            </a:r>
          </a:p>
        </p:txBody>
      </p:sp>
    </p:spTree>
    <p:extLst>
      <p:ext uri="{BB962C8B-B14F-4D97-AF65-F5344CB8AC3E}">
        <p14:creationId xmlns:p14="http://schemas.microsoft.com/office/powerpoint/2010/main" val="289553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F51-6EFC-4DF1-8021-56E4ED90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7EAB-AC67-4629-B930-2678BB41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Entropy</a:t>
            </a:r>
            <a:r>
              <a:rPr lang="en-US" dirty="0"/>
              <a:t> : Similar to uncertainty, quantify the amount of uncertainty using a measure called entropy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9311E8BE-0158-440E-A8F2-FAE3E7384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798028"/>
              </p:ext>
            </p:extLst>
          </p:nvPr>
        </p:nvGraphicFramePr>
        <p:xfrm>
          <a:off x="5176365" y="2829464"/>
          <a:ext cx="3338985" cy="312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3" imgW="1905266" imgH="1781424" progId="Paint.Picture">
                  <p:embed/>
                </p:oleObj>
              </mc:Choice>
              <mc:Fallback>
                <p:oleObj name="Bitmap Image" r:id="rId3" imgW="1905266" imgH="1781424" progId="Paint.Picture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51CE9FEC-89F4-42C9-89ED-D3314C8D7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365" y="2829464"/>
                        <a:ext cx="3338985" cy="312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FF218A-5C24-411F-B08D-81AB360509BA}"/>
                  </a:ext>
                </a:extLst>
              </p:cNvPr>
              <p:cNvSpPr txBox="1"/>
              <p:nvPr/>
            </p:nvSpPr>
            <p:spPr>
              <a:xfrm>
                <a:off x="1608347" y="5462078"/>
                <a:ext cx="300229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FF218A-5C24-411F-B08D-81AB36050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47" y="5462078"/>
                <a:ext cx="3002297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1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238D-0B3D-43B2-A941-C5E1992D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Entropy- Coin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F999-F051-471C-A09B-72183FA8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Unbiased Coin (H-0.5,T-0.5)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Biased Coin (H-0.8,T-0.2)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03907-456D-4F59-87E2-9CB97B0E0B75}"/>
              </a:ext>
            </a:extLst>
          </p:cNvPr>
          <p:cNvSpPr txBox="1"/>
          <p:nvPr/>
        </p:nvSpPr>
        <p:spPr>
          <a:xfrm flipH="1">
            <a:off x="1076575" y="5277412"/>
            <a:ext cx="699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- 0.8*log</a:t>
            </a:r>
            <a:r>
              <a:rPr lang="en-US" b="1" baseline="-25000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2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(0.8) - 0.2*log</a:t>
            </a:r>
            <a:r>
              <a:rPr lang="en-US" b="1" baseline="-25000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2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(0.2) =  0.2575 + 0.4643  = 0.7218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F3E43-0DF0-4E87-A991-622D759780C0}"/>
              </a:ext>
            </a:extLst>
          </p:cNvPr>
          <p:cNvSpPr txBox="1"/>
          <p:nvPr/>
        </p:nvSpPr>
        <p:spPr>
          <a:xfrm flipH="1">
            <a:off x="1076575" y="2505457"/>
            <a:ext cx="699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- 0.5*log</a:t>
            </a:r>
            <a:r>
              <a:rPr lang="en-US" b="1" baseline="-25000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2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(0.5) - 0.5*log</a:t>
            </a:r>
            <a:r>
              <a:rPr lang="en-US" b="1" baseline="-25000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2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otham" pitchFamily="50" charset="0"/>
              </a:rPr>
              <a:t>(0.5) =  0.5 + 0.5  = 1.0</a:t>
            </a:r>
          </a:p>
        </p:txBody>
      </p:sp>
    </p:spTree>
    <p:extLst>
      <p:ext uri="{BB962C8B-B14F-4D97-AF65-F5344CB8AC3E}">
        <p14:creationId xmlns:p14="http://schemas.microsoft.com/office/powerpoint/2010/main" val="354617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F34C-01B2-4023-B902-B294E52D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96A5-E97F-4123-B347-7183197B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certain as we move down in the tree, reduction in entropy</a:t>
            </a:r>
          </a:p>
        </p:txBody>
      </p:sp>
    </p:spTree>
    <p:extLst>
      <p:ext uri="{BB962C8B-B14F-4D97-AF65-F5344CB8AC3E}">
        <p14:creationId xmlns:p14="http://schemas.microsoft.com/office/powerpoint/2010/main" val="139038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2159</TotalTime>
  <Words>168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Courier New</vt:lpstr>
      <vt:lpstr>Gotham</vt:lpstr>
      <vt:lpstr>Office Theme</vt:lpstr>
      <vt:lpstr>Bitmap Image</vt:lpstr>
      <vt:lpstr>CLASSIFICATION</vt:lpstr>
      <vt:lpstr>Decision Tree Example 1</vt:lpstr>
      <vt:lpstr>Decision Tree Example 2</vt:lpstr>
      <vt:lpstr>Multiclass Decision Tree</vt:lpstr>
      <vt:lpstr>Sample Decision Tree</vt:lpstr>
      <vt:lpstr>Why Decision Tree</vt:lpstr>
      <vt:lpstr>Performance Measure </vt:lpstr>
      <vt:lpstr>Entropy- Coin Example</vt:lpstr>
      <vt:lpstr>Information Gain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Ganesh Gore</cp:lastModifiedBy>
  <cp:revision>102</cp:revision>
  <dcterms:created xsi:type="dcterms:W3CDTF">2018-04-01T05:31:44Z</dcterms:created>
  <dcterms:modified xsi:type="dcterms:W3CDTF">2018-06-02T14:09:13Z</dcterms:modified>
</cp:coreProperties>
</file>