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59" r:id="rId4"/>
    <p:sldId id="274" r:id="rId5"/>
    <p:sldId id="271" r:id="rId6"/>
    <p:sldId id="273" r:id="rId7"/>
    <p:sldId id="270" r:id="rId8"/>
    <p:sldId id="272" r:id="rId9"/>
    <p:sldId id="275" r:id="rId10"/>
    <p:sldId id="276" r:id="rId11"/>
    <p:sldId id="265" r:id="rId12"/>
    <p:sldId id="269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5" roundtripDataSignature="AMtx7mg7ij4ENfsnxbpXSKT0E2PMhNDd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042BE8-C618-0567-E5AF-E2513FBD05C2}" v="6" dt="2022-10-10T23:38:32.586"/>
    <p1510:client id="{149C665E-7CAF-F1E7-2D72-88138595D208}" v="17" dt="2022-11-01T16:36:33.029"/>
    <p1510:client id="{2A1EDC98-26AA-4FC8-827C-51E6D35D81A5}" v="959" dt="2022-12-06T06:28:08.962"/>
    <p1510:client id="{42829583-ACD3-B715-9966-761BB844F500}" v="16" dt="2022-10-11T04:31:06.502"/>
    <p1510:client id="{82B36E7A-4235-1F35-79B8-E3A7C9D531AE}" v="390" dt="2022-11-01T04:47:04.058"/>
    <p1510:client id="{A140A1DC-E2F4-4F7D-B664-FB0A9546E0E0}" v="825" dt="2022-11-01T03:52:10.753"/>
    <p1510:client id="{C8932D7D-CAFF-7C85-229E-BCFD032D3387}" v="27" dt="2022-12-06T14:54:25.241"/>
    <p1510:client id="{CB7732E5-ACF6-C53B-0DBA-13F86DAFEAB8}" v="12" dt="2022-12-06T17:32:11.535"/>
    <p1510:client id="{D7DACEB4-CBF1-4878-545B-E263929DB1FA}" v="1126" dt="2022-10-11T05:04:06.939"/>
    <p1510:client id="{F35654C2-003D-C688-C838-BAB4D5FC2632}" v="442" dt="2022-10-11T00:33:09.982"/>
    <p1510:client id="{FC212EB7-A626-FECD-503B-F40CCA548649}" v="107" dt="2022-12-06T04:39:27.170"/>
    <p1510:client id="{FC7A7FB6-68FA-1A8C-1AA7-ACF48DEF5147}" v="1514" dt="2022-12-06T14:51:22.146"/>
  </p1510:revLst>
</p1510:revInfo>
</file>

<file path=ppt/tableStyles.xml><?xml version="1.0" encoding="utf-8"?>
<a:tblStyleLst xmlns:a="http://schemas.openxmlformats.org/drawingml/2006/main" def="{B7F907A0-EEE6-4318-BCB0-18FB60853E7A}">
  <a:tblStyle styleId="{B7F907A0-EEE6-4318-BCB0-18FB60853E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019232b6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019232b6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019232b61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5836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019232b6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019232b6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019232b61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5416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e74e73e0a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e74e73e0a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/>
          </a:p>
        </p:txBody>
      </p:sp>
      <p:sp>
        <p:nvSpPr>
          <p:cNvPr id="150" name="Google Shape;150;g7e74e73e0a_1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5871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e74e73e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e74e73e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7e74e73e0a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9224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019232b6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019232b6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019232b61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019232b6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019232b6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019232b61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6904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019232b6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019232b6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019232b61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8174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019232b6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019232b6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019232b61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369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019232b6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019232b6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019232b61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8900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019232b6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019232b6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019232b61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6125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019232b6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019232b6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019232b61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9523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5" name="Google Shape;15;p2" descr="Block3.jp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256500" y="1712348"/>
            <a:ext cx="86310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sz="3600" b="1"/>
              <a:t>Hyper spectral imaging classification of head and neck squamous cell carcinoma using wavelet CNN (</a:t>
            </a:r>
            <a:r>
              <a:rPr lang="en-US" sz="3600" b="1" err="1"/>
              <a:t>SpectralNET</a:t>
            </a:r>
            <a:r>
              <a:rPr lang="en-US" sz="3600" b="1"/>
              <a:t>) </a:t>
            </a:r>
            <a:endParaRPr lang="en-US" b="1"/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1293446" y="3510116"/>
            <a:ext cx="6400800" cy="321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1900">
                <a:solidFill>
                  <a:schemeClr val="tx1"/>
                </a:solidFill>
              </a:rPr>
              <a:t>Project final presentation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lang="en-US" sz="190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1900">
                <a:solidFill>
                  <a:schemeClr val="tx1"/>
                </a:solidFill>
              </a:rPr>
              <a:t>Team purple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lang="en-US" sz="190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1900">
                <a:solidFill>
                  <a:schemeClr val="tx1"/>
                </a:solidFill>
              </a:rPr>
              <a:t>Nati </a:t>
            </a:r>
            <a:r>
              <a:rPr lang="en-US" sz="1900" err="1">
                <a:solidFill>
                  <a:schemeClr val="tx1"/>
                </a:solidFill>
              </a:rPr>
              <a:t>Nawawithan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1900">
                <a:solidFill>
                  <a:schemeClr val="tx1"/>
                </a:solidFill>
              </a:rPr>
              <a:t>Vinay Kadam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lang="en-US" sz="190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1900">
                <a:solidFill>
                  <a:schemeClr val="tx1"/>
                </a:solidFill>
              </a:rPr>
              <a:t>BMEN 6367 Artificial Intelligence in Biomedical Engineering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1900">
                <a:solidFill>
                  <a:schemeClr val="tx1"/>
                </a:solidFill>
              </a:rPr>
              <a:t>Fall 2022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lang="en-US" sz="240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19232b61_0_11"/>
          <p:cNvSpPr txBox="1">
            <a:spLocks noGrp="1"/>
          </p:cNvSpPr>
          <p:nvPr>
            <p:ph type="title"/>
          </p:nvPr>
        </p:nvSpPr>
        <p:spPr>
          <a:xfrm>
            <a:off x="457200" y="45053"/>
            <a:ext cx="8229600" cy="74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Results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1D513A-0456-6DE1-511C-DC674E670161}"/>
              </a:ext>
            </a:extLst>
          </p:cNvPr>
          <p:cNvSpPr txBox="1"/>
          <p:nvPr/>
        </p:nvSpPr>
        <p:spPr>
          <a:xfrm>
            <a:off x="2054238" y="1316819"/>
            <a:ext cx="503740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Stage 3 (Reduced batch size)</a:t>
            </a:r>
            <a:endParaRPr lang="en-US"/>
          </a:p>
        </p:txBody>
      </p:sp>
      <p:pic>
        <p:nvPicPr>
          <p:cNvPr id="6" name="Picture 5" descr="A picture containing mollusk, invertebrate&#10;&#10;Description automatically generated">
            <a:extLst>
              <a:ext uri="{FF2B5EF4-FFF2-40B4-BE49-F238E27FC236}">
                <a16:creationId xmlns:a16="http://schemas.microsoft.com/office/drawing/2014/main" id="{F9D8D920-900C-5849-7CB4-A6B3CD779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799" y="4571487"/>
            <a:ext cx="899796" cy="18049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BD4F70-DFE7-167B-34F5-6539DAC3B790}"/>
              </a:ext>
            </a:extLst>
          </p:cNvPr>
          <p:cNvSpPr txBox="1"/>
          <p:nvPr/>
        </p:nvSpPr>
        <p:spPr>
          <a:xfrm>
            <a:off x="1669193" y="6492273"/>
            <a:ext cx="166705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Predicted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356F88-48DC-6FBB-7E70-BCFE772028A5}"/>
              </a:ext>
            </a:extLst>
          </p:cNvPr>
          <p:cNvSpPr txBox="1"/>
          <p:nvPr/>
        </p:nvSpPr>
        <p:spPr>
          <a:xfrm>
            <a:off x="5588050" y="6492273"/>
            <a:ext cx="18566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Ground truth image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6A8200-3F5C-0A72-4D89-69FE4DEEC45B}"/>
              </a:ext>
            </a:extLst>
          </p:cNvPr>
          <p:cNvSpPr txBox="1"/>
          <p:nvPr/>
        </p:nvSpPr>
        <p:spPr>
          <a:xfrm>
            <a:off x="3618086" y="5080641"/>
            <a:ext cx="166705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IoU</a:t>
            </a:r>
            <a:r>
              <a:rPr lang="en-US" dirty="0"/>
              <a:t> = 0.58</a:t>
            </a:r>
          </a:p>
        </p:txBody>
      </p:sp>
      <p:pic>
        <p:nvPicPr>
          <p:cNvPr id="17" name="Picture 17" descr="Map&#10;&#10;Description automatically generated">
            <a:extLst>
              <a:ext uri="{FF2B5EF4-FFF2-40B4-BE49-F238E27FC236}">
                <a16:creationId xmlns:a16="http://schemas.microsoft.com/office/drawing/2014/main" id="{0EB65798-5BBA-FC19-29EE-13A9B2765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3337" y="4574106"/>
            <a:ext cx="907776" cy="1797197"/>
          </a:xfrm>
          <a:prstGeom prst="rect">
            <a:avLst/>
          </a:prstGeom>
        </p:spPr>
      </p:pic>
      <p:pic>
        <p:nvPicPr>
          <p:cNvPr id="18" name="Picture 18" descr="Chart, line chart&#10;&#10;Description automatically generated">
            <a:extLst>
              <a:ext uri="{FF2B5EF4-FFF2-40B4-BE49-F238E27FC236}">
                <a16:creationId xmlns:a16="http://schemas.microsoft.com/office/drawing/2014/main" id="{91F94173-C5DB-2AE9-DEDD-FE813D24A1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65" t="5102" r="6130" b="510"/>
          <a:stretch/>
        </p:blipFill>
        <p:spPr>
          <a:xfrm>
            <a:off x="735312" y="1778761"/>
            <a:ext cx="3544411" cy="2763631"/>
          </a:xfrm>
          <a:prstGeom prst="rect">
            <a:avLst/>
          </a:prstGeom>
        </p:spPr>
      </p:pic>
      <p:pic>
        <p:nvPicPr>
          <p:cNvPr id="19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4884E463-1A23-3556-7F60-170C03CF405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85" t="5102" r="7268" b="1531"/>
          <a:stretch/>
        </p:blipFill>
        <p:spPr>
          <a:xfrm>
            <a:off x="4748137" y="1778762"/>
            <a:ext cx="3545576" cy="276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67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19232b61_0_11"/>
          <p:cNvSpPr txBox="1">
            <a:spLocks noGrp="1"/>
          </p:cNvSpPr>
          <p:nvPr>
            <p:ph type="title"/>
          </p:nvPr>
        </p:nvSpPr>
        <p:spPr>
          <a:xfrm>
            <a:off x="457200" y="45053"/>
            <a:ext cx="8229600" cy="74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B8D0B8-088F-6C97-9BC5-AE970153235C}"/>
              </a:ext>
            </a:extLst>
          </p:cNvPr>
          <p:cNvSpPr txBox="1"/>
          <p:nvPr/>
        </p:nvSpPr>
        <p:spPr>
          <a:xfrm>
            <a:off x="605517" y="1592035"/>
            <a:ext cx="8236402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Char char="•"/>
            </a:pPr>
            <a:r>
              <a:rPr lang="en-US" sz="2800"/>
              <a:t>Our results show that there is still a need for improvement and we need to train the model with more data. </a:t>
            </a:r>
          </a:p>
          <a:p>
            <a:pPr marL="457200" indent="-457200">
              <a:buChar char="•"/>
            </a:pPr>
            <a:r>
              <a:rPr lang="en-US" sz="2800"/>
              <a:t>We observed that factor analysis does not contribute to getting rich features for model prediction. So, all 91 bands of the spectral analysis should be used.</a:t>
            </a:r>
          </a:p>
        </p:txBody>
      </p:sp>
    </p:spTree>
    <p:extLst>
      <p:ext uri="{BB962C8B-B14F-4D97-AF65-F5344CB8AC3E}">
        <p14:creationId xmlns:p14="http://schemas.microsoft.com/office/powerpoint/2010/main" val="650296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e74e73e0a_1_18"/>
          <p:cNvSpPr txBox="1">
            <a:spLocks noGrp="1"/>
          </p:cNvSpPr>
          <p:nvPr>
            <p:ph type="title"/>
          </p:nvPr>
        </p:nvSpPr>
        <p:spPr>
          <a:xfrm>
            <a:off x="457200" y="45053"/>
            <a:ext cx="8229600" cy="74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Contributions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3" name="Google Shape;153;g7e74e73e0a_1_18"/>
          <p:cNvSpPr txBox="1">
            <a:spLocks noGrp="1"/>
          </p:cNvSpPr>
          <p:nvPr>
            <p:ph type="body" idx="1"/>
          </p:nvPr>
        </p:nvSpPr>
        <p:spPr>
          <a:xfrm>
            <a:off x="457200" y="1134385"/>
            <a:ext cx="8229600" cy="561387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000"/>
              <a:t>Nati:</a:t>
            </a:r>
          </a:p>
          <a:p>
            <a:pPr marL="342900">
              <a:buFontTx/>
              <a:buChar char="-"/>
            </a:pPr>
            <a:r>
              <a:rPr lang="en-US" sz="2000"/>
              <a:t>Prepare dataset</a:t>
            </a:r>
          </a:p>
          <a:p>
            <a:pPr marL="342900">
              <a:buFontTx/>
              <a:buChar char="-"/>
            </a:pPr>
            <a:r>
              <a:rPr lang="en-US" sz="2000">
                <a:solidFill>
                  <a:schemeClr val="tx1"/>
                </a:solidFill>
              </a:rPr>
              <a:t>Plan the experiment</a:t>
            </a:r>
          </a:p>
          <a:p>
            <a:pPr marL="342900">
              <a:buFontTx/>
              <a:buChar char="-"/>
            </a:pPr>
            <a:r>
              <a:rPr lang="en-US" sz="2000">
                <a:solidFill>
                  <a:schemeClr val="tx1"/>
                </a:solidFill>
              </a:rPr>
              <a:t>Apply algorithm to train dataset</a:t>
            </a:r>
          </a:p>
          <a:p>
            <a:pPr marL="342900">
              <a:buFontTx/>
              <a:buChar char="-"/>
            </a:pPr>
            <a:r>
              <a:rPr lang="en-US" sz="2000">
                <a:solidFill>
                  <a:schemeClr val="tx1"/>
                </a:solidFill>
              </a:rPr>
              <a:t>Purpose, Objectives</a:t>
            </a:r>
          </a:p>
          <a:p>
            <a:pPr marL="342900">
              <a:buFontTx/>
              <a:buChar char="-"/>
            </a:pPr>
            <a:r>
              <a:rPr lang="en-US" sz="2000">
                <a:solidFill>
                  <a:schemeClr val="tx1"/>
                </a:solidFill>
              </a:rPr>
              <a:t>Method</a:t>
            </a:r>
          </a:p>
          <a:p>
            <a:pPr marL="342900">
              <a:buFontTx/>
              <a:buChar char="-"/>
            </a:pPr>
            <a:r>
              <a:rPr lang="en-US" sz="2000"/>
              <a:t>Implementation details</a:t>
            </a:r>
          </a:p>
          <a:p>
            <a:pPr marL="342900">
              <a:buFontTx/>
              <a:buChar char="-"/>
            </a:pPr>
            <a:r>
              <a:rPr lang="en-US" sz="2000"/>
              <a:t>Results</a:t>
            </a:r>
          </a:p>
          <a:p>
            <a:pPr marL="342900">
              <a:buFontTx/>
              <a:buChar char="-"/>
            </a:pPr>
            <a:endParaRPr lang="en-US" sz="2000"/>
          </a:p>
          <a:p>
            <a:pPr marL="0" indent="0">
              <a:buNone/>
            </a:pPr>
            <a:r>
              <a:rPr lang="en-US" sz="2000"/>
              <a:t>Vinay:</a:t>
            </a:r>
          </a:p>
          <a:p>
            <a:pPr marL="342900">
              <a:buFontTx/>
              <a:buChar char="-"/>
            </a:pPr>
            <a:r>
              <a:rPr lang="en-US" sz="2000"/>
              <a:t>Set up environment in HPC</a:t>
            </a:r>
          </a:p>
          <a:p>
            <a:pPr marL="342900">
              <a:buFontTx/>
              <a:buChar char="-"/>
            </a:pPr>
            <a:r>
              <a:rPr lang="en-US" sz="2000"/>
              <a:t>Memory efficient coding</a:t>
            </a:r>
          </a:p>
          <a:p>
            <a:pPr marL="342900">
              <a:buFontTx/>
              <a:buChar char="-"/>
            </a:pPr>
            <a:r>
              <a:rPr lang="en-US" sz="2000">
                <a:solidFill>
                  <a:schemeClr val="tx1"/>
                </a:solidFill>
              </a:rPr>
              <a:t>Apply algorithm to train dataset</a:t>
            </a:r>
          </a:p>
          <a:p>
            <a:pPr marL="342900">
              <a:buFontTx/>
              <a:buChar char="-"/>
            </a:pPr>
            <a:r>
              <a:rPr lang="en-US" sz="2000">
                <a:solidFill>
                  <a:schemeClr val="tx1"/>
                </a:solidFill>
              </a:rPr>
              <a:t>Objectives</a:t>
            </a:r>
          </a:p>
          <a:p>
            <a:pPr marL="342900">
              <a:buFontTx/>
              <a:buChar char="-"/>
            </a:pPr>
            <a:r>
              <a:rPr lang="en-US" sz="2000"/>
              <a:t>Implementation details</a:t>
            </a:r>
            <a:endParaRPr lang="en-US"/>
          </a:p>
          <a:p>
            <a:pPr marL="342900">
              <a:buFontTx/>
              <a:buChar char="-"/>
            </a:pPr>
            <a:r>
              <a:rPr lang="en-US" sz="2000"/>
              <a:t>Conclusion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e74e73e0a_0_0"/>
          <p:cNvSpPr txBox="1">
            <a:spLocks noGrp="1"/>
          </p:cNvSpPr>
          <p:nvPr>
            <p:ph type="title"/>
          </p:nvPr>
        </p:nvSpPr>
        <p:spPr>
          <a:xfrm>
            <a:off x="457200" y="45053"/>
            <a:ext cx="8229600" cy="74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Objectives and Purposes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9B9E47-CD81-3032-E431-A7179B43C3B9}"/>
              </a:ext>
            </a:extLst>
          </p:cNvPr>
          <p:cNvSpPr txBox="1"/>
          <p:nvPr/>
        </p:nvSpPr>
        <p:spPr>
          <a:xfrm>
            <a:off x="351317" y="1784076"/>
            <a:ext cx="844136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Char char="•"/>
            </a:pPr>
            <a:r>
              <a:rPr lang="en-US" sz="2000"/>
              <a:t>This project focuses on detection of head and neck tumor and normal areas in specimens using wavelet CNN (</a:t>
            </a:r>
            <a:r>
              <a:rPr lang="en-US" sz="2000" err="1"/>
              <a:t>SpectralNET</a:t>
            </a:r>
            <a:r>
              <a:rPr lang="en-US" sz="2000"/>
              <a:t>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AD999D-1737-47C5-3EC6-5D55887B25B8}"/>
              </a:ext>
            </a:extLst>
          </p:cNvPr>
          <p:cNvSpPr txBox="1"/>
          <p:nvPr/>
        </p:nvSpPr>
        <p:spPr>
          <a:xfrm>
            <a:off x="3501262" y="1122356"/>
            <a:ext cx="21414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/>
              <a:t>Purpose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862ABD-4FD0-8FD1-2334-0AF95E45BB4F}"/>
              </a:ext>
            </a:extLst>
          </p:cNvPr>
          <p:cNvSpPr txBox="1"/>
          <p:nvPr/>
        </p:nvSpPr>
        <p:spPr>
          <a:xfrm>
            <a:off x="3156643" y="3113753"/>
            <a:ext cx="28307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/>
              <a:t>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621D79-11B2-803B-9D40-2A46267CCBC7}"/>
              </a:ext>
            </a:extLst>
          </p:cNvPr>
          <p:cNvSpPr txBox="1"/>
          <p:nvPr/>
        </p:nvSpPr>
        <p:spPr>
          <a:xfrm>
            <a:off x="351316" y="4042873"/>
            <a:ext cx="8441363" cy="28315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Char char="•"/>
            </a:pPr>
            <a:r>
              <a:rPr lang="en-US" sz="2000"/>
              <a:t>To predict normal and tumor areas in non-label hyperspectral images of unseen data.</a:t>
            </a:r>
          </a:p>
          <a:p>
            <a:pPr marL="342900" indent="-342900">
              <a:buFont typeface="Arial"/>
              <a:buChar char="•"/>
            </a:pPr>
            <a:r>
              <a:rPr lang="en-US" sz="2000"/>
              <a:t>To compare the results of tumor detection with and without factor analysis in 44 tissue specimens.</a:t>
            </a:r>
          </a:p>
          <a:p>
            <a:pPr marL="342900" indent="-342900">
              <a:buFont typeface="Arial"/>
              <a:buChar char="•"/>
            </a:pPr>
            <a:r>
              <a:rPr lang="en-US" sz="2000"/>
              <a:t>To find the optimal hyperparameters to train our dataset using wavelet CNN (</a:t>
            </a:r>
            <a:r>
              <a:rPr lang="en-US" sz="2000" err="1"/>
              <a:t>SpectralNET</a:t>
            </a:r>
            <a:r>
              <a:rPr lang="en-US" sz="2000"/>
              <a:t>)</a:t>
            </a:r>
          </a:p>
          <a:p>
            <a:pPr marL="342900" indent="-342900">
              <a:buFont typeface="Arial"/>
              <a:buChar char="•"/>
            </a:pPr>
            <a:endParaRPr lang="en-US" sz="2000"/>
          </a:p>
          <a:p>
            <a:pPr marL="342900" indent="-342900">
              <a:buChar char="•"/>
            </a:pPr>
            <a:endParaRPr lang="en-US" sz="2000"/>
          </a:p>
          <a:p>
            <a:pPr marL="342900" indent="-342900">
              <a:buChar char="•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68709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19232b61_0_11"/>
          <p:cNvSpPr txBox="1">
            <a:spLocks noGrp="1"/>
          </p:cNvSpPr>
          <p:nvPr>
            <p:ph type="title"/>
          </p:nvPr>
        </p:nvSpPr>
        <p:spPr>
          <a:xfrm>
            <a:off x="457200" y="45053"/>
            <a:ext cx="8229600" cy="74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 Method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78420-0063-0FBE-61C6-74EF053EE87C}"/>
              </a:ext>
            </a:extLst>
          </p:cNvPr>
          <p:cNvSpPr txBox="1"/>
          <p:nvPr/>
        </p:nvSpPr>
        <p:spPr>
          <a:xfrm>
            <a:off x="325216" y="1260801"/>
            <a:ext cx="91670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/>
              <a:t>Wavelet CNN (</a:t>
            </a:r>
            <a:r>
              <a:rPr lang="en-US" sz="3600" b="1" err="1"/>
              <a:t>SpectralNET</a:t>
            </a:r>
            <a:r>
              <a:rPr lang="en-US" sz="3600" b="1"/>
              <a:t>)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F59FD-8350-5546-AD0D-03FBCE686B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07" t="14855" r="12150" b="19077"/>
          <a:stretch/>
        </p:blipFill>
        <p:spPr>
          <a:xfrm>
            <a:off x="-1" y="2121388"/>
            <a:ext cx="9144001" cy="44281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19232b61_0_11"/>
          <p:cNvSpPr txBox="1">
            <a:spLocks noGrp="1"/>
          </p:cNvSpPr>
          <p:nvPr>
            <p:ph type="title"/>
          </p:nvPr>
        </p:nvSpPr>
        <p:spPr>
          <a:xfrm>
            <a:off x="457200" y="45053"/>
            <a:ext cx="8229600" cy="74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Implementation details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A13AAE-3C3F-3654-621A-7CAA57916D35}"/>
              </a:ext>
            </a:extLst>
          </p:cNvPr>
          <p:cNvSpPr txBox="1"/>
          <p:nvPr/>
        </p:nvSpPr>
        <p:spPr>
          <a:xfrm>
            <a:off x="1562396" y="1579198"/>
            <a:ext cx="13325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Normal Tissue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7FE61-7310-9457-DE63-7275830619B6}"/>
              </a:ext>
            </a:extLst>
          </p:cNvPr>
          <p:cNvSpPr txBox="1"/>
          <p:nvPr/>
        </p:nvSpPr>
        <p:spPr>
          <a:xfrm>
            <a:off x="5990697" y="1648445"/>
            <a:ext cx="144741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Tumor Tissue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2C651-24C1-6980-CB8E-2B677568E8A9}"/>
              </a:ext>
            </a:extLst>
          </p:cNvPr>
          <p:cNvSpPr txBox="1"/>
          <p:nvPr/>
        </p:nvSpPr>
        <p:spPr>
          <a:xfrm>
            <a:off x="3719059" y="1242882"/>
            <a:ext cx="17058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/>
              <a:t>Training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3D93E-024B-4D7F-9868-901D645490AD}"/>
              </a:ext>
            </a:extLst>
          </p:cNvPr>
          <p:cNvSpPr txBox="1"/>
          <p:nvPr/>
        </p:nvSpPr>
        <p:spPr>
          <a:xfrm>
            <a:off x="3832287" y="4098860"/>
            <a:ext cx="15770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/>
              <a:t>Testing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2E8FD4-B822-AB6C-4884-1AF0072849E4}"/>
              </a:ext>
            </a:extLst>
          </p:cNvPr>
          <p:cNvSpPr txBox="1"/>
          <p:nvPr/>
        </p:nvSpPr>
        <p:spPr>
          <a:xfrm>
            <a:off x="1289949" y="3532061"/>
            <a:ext cx="66627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HSI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8CB125-A2DA-1FB1-58D4-6A275119BE6F}"/>
              </a:ext>
            </a:extLst>
          </p:cNvPr>
          <p:cNvSpPr txBox="1"/>
          <p:nvPr/>
        </p:nvSpPr>
        <p:spPr>
          <a:xfrm>
            <a:off x="2561802" y="3532061"/>
            <a:ext cx="66627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Mask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907E0E-BD3D-E5DB-4B32-E402227EF208}"/>
              </a:ext>
            </a:extLst>
          </p:cNvPr>
          <p:cNvSpPr txBox="1"/>
          <p:nvPr/>
        </p:nvSpPr>
        <p:spPr>
          <a:xfrm>
            <a:off x="5856099" y="3480690"/>
            <a:ext cx="66627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HSI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4F3D99-980C-A6D9-8CD2-BEDA09CE58FE}"/>
              </a:ext>
            </a:extLst>
          </p:cNvPr>
          <p:cNvSpPr txBox="1"/>
          <p:nvPr/>
        </p:nvSpPr>
        <p:spPr>
          <a:xfrm>
            <a:off x="7127952" y="3480690"/>
            <a:ext cx="66627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Mask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D64F0D-E5E8-F321-167A-784352328124}"/>
              </a:ext>
            </a:extLst>
          </p:cNvPr>
          <p:cNvSpPr txBox="1"/>
          <p:nvPr/>
        </p:nvSpPr>
        <p:spPr>
          <a:xfrm>
            <a:off x="3651883" y="6375524"/>
            <a:ext cx="66627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HSI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65CFF0-2CAB-AB03-A8BD-1D1DE21C40C1}"/>
              </a:ext>
            </a:extLst>
          </p:cNvPr>
          <p:cNvSpPr txBox="1"/>
          <p:nvPr/>
        </p:nvSpPr>
        <p:spPr>
          <a:xfrm>
            <a:off x="4933851" y="6375524"/>
            <a:ext cx="106075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Rgb+Mask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22FBCF-2ECB-3B60-4B88-1A28A787DA07}"/>
              </a:ext>
            </a:extLst>
          </p:cNvPr>
          <p:cNvSpPr txBox="1"/>
          <p:nvPr/>
        </p:nvSpPr>
        <p:spPr>
          <a:xfrm>
            <a:off x="3417511" y="4382455"/>
            <a:ext cx="240661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Tumor and Normal Tissue</a:t>
            </a:r>
          </a:p>
        </p:txBody>
      </p:sp>
      <p:pic>
        <p:nvPicPr>
          <p:cNvPr id="17" name="Picture 17" descr="Icon&#10;&#10;Description automatically generated">
            <a:extLst>
              <a:ext uri="{FF2B5EF4-FFF2-40B4-BE49-F238E27FC236}">
                <a16:creationId xmlns:a16="http://schemas.microsoft.com/office/drawing/2014/main" id="{1DE60FE7-5849-CD4A-1314-C4A215FCEC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84" t="6860" r="20295" b="15932"/>
          <a:stretch/>
        </p:blipFill>
        <p:spPr>
          <a:xfrm>
            <a:off x="6927263" y="2001949"/>
            <a:ext cx="1008209" cy="1370423"/>
          </a:xfrm>
          <a:prstGeom prst="rect">
            <a:avLst/>
          </a:prstGeom>
        </p:spPr>
      </p:pic>
      <p:pic>
        <p:nvPicPr>
          <p:cNvPr id="18" name="Picture 18" descr="A picture containing text, mollusk&#10;&#10;Description automatically generated">
            <a:extLst>
              <a:ext uri="{FF2B5EF4-FFF2-40B4-BE49-F238E27FC236}">
                <a16:creationId xmlns:a16="http://schemas.microsoft.com/office/drawing/2014/main" id="{75139507-5B96-58CF-0707-158DC1014F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926" t="5867" r="20904" b="12757"/>
          <a:stretch/>
        </p:blipFill>
        <p:spPr>
          <a:xfrm>
            <a:off x="2494179" y="1932969"/>
            <a:ext cx="793723" cy="1545375"/>
          </a:xfrm>
          <a:prstGeom prst="rect">
            <a:avLst/>
          </a:prstGeom>
        </p:spPr>
      </p:pic>
      <p:pic>
        <p:nvPicPr>
          <p:cNvPr id="19" name="Picture 19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9E034394-94C3-1B4D-15B4-DE3D8F6F58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869" t="6102" r="40033" b="13220"/>
          <a:stretch/>
        </p:blipFill>
        <p:spPr>
          <a:xfrm>
            <a:off x="1158994" y="1914756"/>
            <a:ext cx="799519" cy="1556061"/>
          </a:xfrm>
          <a:prstGeom prst="rect">
            <a:avLst/>
          </a:prstGeom>
        </p:spPr>
      </p:pic>
      <p:pic>
        <p:nvPicPr>
          <p:cNvPr id="20" name="Picture 20">
            <a:extLst>
              <a:ext uri="{FF2B5EF4-FFF2-40B4-BE49-F238E27FC236}">
                <a16:creationId xmlns:a16="http://schemas.microsoft.com/office/drawing/2014/main" id="{CA28EE04-9B2D-197B-B8C6-A4D9E27C4AB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186" t="7013" r="36787" b="15460"/>
          <a:stretch/>
        </p:blipFill>
        <p:spPr>
          <a:xfrm>
            <a:off x="5628011" y="2003221"/>
            <a:ext cx="1012064" cy="1364809"/>
          </a:xfrm>
          <a:prstGeom prst="rect">
            <a:avLst/>
          </a:prstGeom>
        </p:spPr>
      </p:pic>
      <p:pic>
        <p:nvPicPr>
          <p:cNvPr id="21" name="Picture 21">
            <a:extLst>
              <a:ext uri="{FF2B5EF4-FFF2-40B4-BE49-F238E27FC236}">
                <a16:creationId xmlns:a16="http://schemas.microsoft.com/office/drawing/2014/main" id="{364B5615-78E4-2F2B-1410-E1CE66D6F5C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0055" t="5714" r="40481" b="13143"/>
          <a:stretch/>
        </p:blipFill>
        <p:spPr>
          <a:xfrm>
            <a:off x="3554425" y="4780382"/>
            <a:ext cx="768052" cy="1556061"/>
          </a:xfrm>
          <a:prstGeom prst="rect">
            <a:avLst/>
          </a:prstGeom>
        </p:spPr>
      </p:pic>
      <p:pic>
        <p:nvPicPr>
          <p:cNvPr id="12" name="Picture 7" descr="A picture containing mollusk, invertebrate&#10;&#10;Description automatically generated">
            <a:extLst>
              <a:ext uri="{FF2B5EF4-FFF2-40B4-BE49-F238E27FC236}">
                <a16:creationId xmlns:a16="http://schemas.microsoft.com/office/drawing/2014/main" id="{370AA180-EEDC-9823-100A-941DFD7AD4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5549" y="4782179"/>
            <a:ext cx="773381" cy="155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1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19232b61_0_11"/>
          <p:cNvSpPr txBox="1">
            <a:spLocks noGrp="1"/>
          </p:cNvSpPr>
          <p:nvPr>
            <p:ph type="title"/>
          </p:nvPr>
        </p:nvSpPr>
        <p:spPr>
          <a:xfrm>
            <a:off x="457200" y="45053"/>
            <a:ext cx="8229600" cy="74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Implementation details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572404-1CF1-047A-D141-B61FFC64F56B}"/>
              </a:ext>
            </a:extLst>
          </p:cNvPr>
          <p:cNvSpPr txBox="1"/>
          <p:nvPr/>
        </p:nvSpPr>
        <p:spPr>
          <a:xfrm>
            <a:off x="135997" y="3029859"/>
            <a:ext cx="177296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/>
              <a:t>Dimension: (n, x, y, 91)</a:t>
            </a:r>
          </a:p>
          <a:p>
            <a:r>
              <a:rPr lang="en-US" sz="1200"/>
              <a:t>Type : .mat file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20F681-ABF2-12B8-BF32-E08B870D81C9}"/>
              </a:ext>
            </a:extLst>
          </p:cNvPr>
          <p:cNvSpPr/>
          <p:nvPr/>
        </p:nvSpPr>
        <p:spPr>
          <a:xfrm>
            <a:off x="232045" y="2052804"/>
            <a:ext cx="1384235" cy="91325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Load 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C49523-035B-C31A-3BD2-FF4537ED1FC5}"/>
              </a:ext>
            </a:extLst>
          </p:cNvPr>
          <p:cNvSpPr/>
          <p:nvPr/>
        </p:nvSpPr>
        <p:spPr>
          <a:xfrm>
            <a:off x="2546393" y="2040067"/>
            <a:ext cx="1384235" cy="91325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Create</a:t>
            </a:r>
          </a:p>
          <a:p>
            <a:pPr algn="ctr"/>
            <a:r>
              <a:rPr lang="en-US" sz="1600">
                <a:ea typeface="+mn-lt"/>
                <a:cs typeface="+mn-lt"/>
              </a:rPr>
              <a:t>patches</a:t>
            </a:r>
            <a:endParaRPr lang="en-US" sz="1600"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D19142-96A9-7D19-DA46-5F176219CD8B}"/>
              </a:ext>
            </a:extLst>
          </p:cNvPr>
          <p:cNvSpPr txBox="1"/>
          <p:nvPr/>
        </p:nvSpPr>
        <p:spPr>
          <a:xfrm>
            <a:off x="2294018" y="3023488"/>
            <a:ext cx="2172899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/>
              <a:t>Dimension: (n, m, 24, 24, 91)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881A574-1DA8-6DA2-A31B-2594095BE30A}"/>
              </a:ext>
            </a:extLst>
          </p:cNvPr>
          <p:cNvSpPr/>
          <p:nvPr/>
        </p:nvSpPr>
        <p:spPr>
          <a:xfrm>
            <a:off x="4941523" y="2040066"/>
            <a:ext cx="1510596" cy="91325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Concatenate</a:t>
            </a:r>
          </a:p>
          <a:p>
            <a:pPr algn="ctr"/>
            <a:r>
              <a:rPr lang="en-US" sz="1600">
                <a:ea typeface="+mn-lt"/>
                <a:cs typeface="+mn-lt"/>
              </a:rPr>
              <a:t>All patches</a:t>
            </a:r>
            <a:endParaRPr lang="en-US" sz="1600">
              <a:cs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B6DDA9-EE4C-87A6-0439-09708C781B4D}"/>
              </a:ext>
            </a:extLst>
          </p:cNvPr>
          <p:cNvSpPr txBox="1"/>
          <p:nvPr/>
        </p:nvSpPr>
        <p:spPr>
          <a:xfrm>
            <a:off x="4811013" y="3023158"/>
            <a:ext cx="2120366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/>
              <a:t>Dimension: (m, 24, 24, 91)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87AA76-F3C0-2131-5B1E-EE4631E344AF}"/>
              </a:ext>
            </a:extLst>
          </p:cNvPr>
          <p:cNvCxnSpPr>
            <a:cxnSpLocks/>
          </p:cNvCxnSpPr>
          <p:nvPr/>
        </p:nvCxnSpPr>
        <p:spPr>
          <a:xfrm>
            <a:off x="1819815" y="2496694"/>
            <a:ext cx="612794" cy="6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331C834-35E5-896D-1C61-9B5507CB18B2}"/>
              </a:ext>
            </a:extLst>
          </p:cNvPr>
          <p:cNvCxnSpPr>
            <a:cxnSpLocks/>
          </p:cNvCxnSpPr>
          <p:nvPr/>
        </p:nvCxnSpPr>
        <p:spPr>
          <a:xfrm>
            <a:off x="4157508" y="2496693"/>
            <a:ext cx="612794" cy="6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E57303-8731-F858-D3F7-F57B9A336989}"/>
              </a:ext>
            </a:extLst>
          </p:cNvPr>
          <p:cNvCxnSpPr>
            <a:cxnSpLocks/>
          </p:cNvCxnSpPr>
          <p:nvPr/>
        </p:nvCxnSpPr>
        <p:spPr>
          <a:xfrm>
            <a:off x="1027550" y="3669661"/>
            <a:ext cx="3961" cy="5576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841EE7-C47A-8A95-241F-5DBB31271F7F}"/>
              </a:ext>
            </a:extLst>
          </p:cNvPr>
          <p:cNvCxnSpPr/>
          <p:nvPr/>
        </p:nvCxnSpPr>
        <p:spPr>
          <a:xfrm flipV="1">
            <a:off x="1028268" y="3658140"/>
            <a:ext cx="7059031" cy="1798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7B2A1D4-C7E0-6799-9652-3F5EC57078D9}"/>
              </a:ext>
            </a:extLst>
          </p:cNvPr>
          <p:cNvCxnSpPr/>
          <p:nvPr/>
        </p:nvCxnSpPr>
        <p:spPr>
          <a:xfrm flipH="1">
            <a:off x="8092948" y="3284208"/>
            <a:ext cx="6367" cy="375837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608474A-B577-E39F-3C41-7A36D91256ED}"/>
              </a:ext>
            </a:extLst>
          </p:cNvPr>
          <p:cNvSpPr/>
          <p:nvPr/>
        </p:nvSpPr>
        <p:spPr>
          <a:xfrm>
            <a:off x="7321901" y="2055920"/>
            <a:ext cx="1510596" cy="91325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Train and test split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F648D6-8EB3-512F-4D85-8CF5063E6473}"/>
              </a:ext>
            </a:extLst>
          </p:cNvPr>
          <p:cNvSpPr txBox="1"/>
          <p:nvPr/>
        </p:nvSpPr>
        <p:spPr>
          <a:xfrm>
            <a:off x="7777250" y="3027230"/>
            <a:ext cx="61848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/>
              <a:t>80:20</a:t>
            </a:r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7E4FAF7-E928-21DC-5238-B5388588759D}"/>
              </a:ext>
            </a:extLst>
          </p:cNvPr>
          <p:cNvSpPr/>
          <p:nvPr/>
        </p:nvSpPr>
        <p:spPr>
          <a:xfrm>
            <a:off x="311699" y="4327936"/>
            <a:ext cx="1510596" cy="91325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ea typeface="+mn-lt"/>
                <a:cs typeface="+mn-lt"/>
              </a:rPr>
              <a:t>Wavelet</a:t>
            </a:r>
          </a:p>
          <a:p>
            <a:pPr algn="ctr"/>
            <a:r>
              <a:rPr lang="en-US" sz="1600">
                <a:cs typeface="Arial"/>
              </a:rPr>
              <a:t>transform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4B394BB-4D1D-F2B6-F37F-10F027CD53CB}"/>
              </a:ext>
            </a:extLst>
          </p:cNvPr>
          <p:cNvCxnSpPr>
            <a:cxnSpLocks/>
          </p:cNvCxnSpPr>
          <p:nvPr/>
        </p:nvCxnSpPr>
        <p:spPr>
          <a:xfrm>
            <a:off x="2036315" y="4711897"/>
            <a:ext cx="612794" cy="6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7EA18B3-7549-3481-7BA5-5E94C8AF09E0}"/>
              </a:ext>
            </a:extLst>
          </p:cNvPr>
          <p:cNvSpPr/>
          <p:nvPr/>
        </p:nvSpPr>
        <p:spPr>
          <a:xfrm>
            <a:off x="2873141" y="4321567"/>
            <a:ext cx="1510596" cy="91325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cs typeface="Arial"/>
              </a:rPr>
              <a:t>CNN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53EAB6-A522-EE7E-60E6-3DA031F07107}"/>
              </a:ext>
            </a:extLst>
          </p:cNvPr>
          <p:cNvCxnSpPr>
            <a:cxnSpLocks/>
          </p:cNvCxnSpPr>
          <p:nvPr/>
        </p:nvCxnSpPr>
        <p:spPr>
          <a:xfrm>
            <a:off x="4574782" y="4743734"/>
            <a:ext cx="612794" cy="6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571BD42-08A9-E235-E2F9-826C3746BCC1}"/>
              </a:ext>
            </a:extLst>
          </p:cNvPr>
          <p:cNvSpPr txBox="1"/>
          <p:nvPr/>
        </p:nvSpPr>
        <p:spPr>
          <a:xfrm>
            <a:off x="2749864" y="5319599"/>
            <a:ext cx="223820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/>
              <a:t>Loss function: Binary CE</a:t>
            </a:r>
          </a:p>
          <a:p>
            <a:r>
              <a:rPr lang="en-US" sz="1200"/>
              <a:t>Epochs:30</a:t>
            </a:r>
          </a:p>
          <a:p>
            <a:r>
              <a:rPr lang="en-US" sz="1200"/>
              <a:t>Batch size: 32</a:t>
            </a:r>
          </a:p>
          <a:p>
            <a:r>
              <a:rPr lang="en-US" sz="1200"/>
              <a:t>Early stopping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FAA77D5-E491-74F6-F231-AB3E401BAE73}"/>
              </a:ext>
            </a:extLst>
          </p:cNvPr>
          <p:cNvSpPr/>
          <p:nvPr/>
        </p:nvSpPr>
        <p:spPr>
          <a:xfrm>
            <a:off x="5405112" y="4321566"/>
            <a:ext cx="1510596" cy="91325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cs typeface="Arial"/>
              </a:rPr>
              <a:t>Predict mask</a:t>
            </a:r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B171BE6-6381-22C0-8CB6-4D9E6A96B97F}"/>
              </a:ext>
            </a:extLst>
          </p:cNvPr>
          <p:cNvCxnSpPr>
            <a:cxnSpLocks/>
          </p:cNvCxnSpPr>
          <p:nvPr/>
        </p:nvCxnSpPr>
        <p:spPr>
          <a:xfrm>
            <a:off x="6609068" y="2471222"/>
            <a:ext cx="612794" cy="6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06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19232b61_0_11"/>
          <p:cNvSpPr txBox="1">
            <a:spLocks noGrp="1"/>
          </p:cNvSpPr>
          <p:nvPr>
            <p:ph type="title"/>
          </p:nvPr>
        </p:nvSpPr>
        <p:spPr>
          <a:xfrm>
            <a:off x="457200" y="45053"/>
            <a:ext cx="8229600" cy="74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Implementation details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" name="Picture 2" descr="Text&#10;&#10;Description automatically generated">
            <a:extLst>
              <a:ext uri="{FF2B5EF4-FFF2-40B4-BE49-F238E27FC236}">
                <a16:creationId xmlns:a16="http://schemas.microsoft.com/office/drawing/2014/main" id="{CA859D55-B52B-BFEC-F9DF-3525EF0157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066" b="-117"/>
          <a:stretch/>
        </p:blipFill>
        <p:spPr>
          <a:xfrm>
            <a:off x="143910" y="1193923"/>
            <a:ext cx="4373779" cy="5431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D3C4A1-62B0-E6E2-9F30-02A7AE4C764D}"/>
              </a:ext>
            </a:extLst>
          </p:cNvPr>
          <p:cNvSpPr txBox="1"/>
          <p:nvPr/>
        </p:nvSpPr>
        <p:spPr>
          <a:xfrm>
            <a:off x="4737560" y="1127081"/>
            <a:ext cx="440911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Memory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8E833-5E38-98AC-47B0-7D72C109229A}"/>
              </a:ext>
            </a:extLst>
          </p:cNvPr>
          <p:cNvSpPr txBox="1"/>
          <p:nvPr/>
        </p:nvSpPr>
        <p:spPr>
          <a:xfrm>
            <a:off x="4890385" y="2088601"/>
            <a:ext cx="3842393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2000" b="1"/>
              <a:t>Tracking</a:t>
            </a:r>
          </a:p>
          <a:p>
            <a:r>
              <a:rPr lang="en-US" sz="2000"/>
              <a:t>Checking line number and variables of errors</a:t>
            </a:r>
          </a:p>
          <a:p>
            <a:endParaRPr lang="en-US" sz="2000"/>
          </a:p>
          <a:p>
            <a:pPr marL="285750" indent="-285750">
              <a:buChar char="•"/>
            </a:pPr>
            <a:r>
              <a:rPr lang="en-US" sz="2000" b="1"/>
              <a:t>Managing</a:t>
            </a:r>
          </a:p>
          <a:p>
            <a:r>
              <a:rPr lang="en-US" sz="2000"/>
              <a:t>Removing redundant variables created</a:t>
            </a:r>
          </a:p>
          <a:p>
            <a:endParaRPr lang="en-US" sz="2000"/>
          </a:p>
          <a:p>
            <a:pPr marL="285750" indent="-285750" algn="l">
              <a:buChar char="•"/>
            </a:pPr>
            <a:r>
              <a:rPr lang="en-US" sz="2000" b="1"/>
              <a:t>Optimizing</a:t>
            </a:r>
          </a:p>
          <a:p>
            <a:r>
              <a:rPr lang="en-US" sz="2000"/>
              <a:t>Deleting the arrays after been used</a:t>
            </a:r>
          </a:p>
        </p:txBody>
      </p:sp>
    </p:spTree>
    <p:extLst>
      <p:ext uri="{BB962C8B-B14F-4D97-AF65-F5344CB8AC3E}">
        <p14:creationId xmlns:p14="http://schemas.microsoft.com/office/powerpoint/2010/main" val="413079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19232b61_0_11"/>
          <p:cNvSpPr txBox="1">
            <a:spLocks noGrp="1"/>
          </p:cNvSpPr>
          <p:nvPr>
            <p:ph type="title"/>
          </p:nvPr>
        </p:nvSpPr>
        <p:spPr>
          <a:xfrm>
            <a:off x="457200" y="45053"/>
            <a:ext cx="8229600" cy="74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Implementation details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2C651-24C1-6980-CB8E-2B677568E8A9}"/>
              </a:ext>
            </a:extLst>
          </p:cNvPr>
          <p:cNvSpPr txBox="1"/>
          <p:nvPr/>
        </p:nvSpPr>
        <p:spPr>
          <a:xfrm>
            <a:off x="3108928" y="1251309"/>
            <a:ext cx="293667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Experiments</a:t>
            </a:r>
            <a:endParaRPr lang="en-US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EF08A2-3A65-E662-A8C5-A93FE9B99C99}"/>
              </a:ext>
            </a:extLst>
          </p:cNvPr>
          <p:cNvSpPr txBox="1"/>
          <p:nvPr/>
        </p:nvSpPr>
        <p:spPr>
          <a:xfrm>
            <a:off x="471948" y="1757166"/>
            <a:ext cx="410215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cs typeface="Segoe UI"/>
              </a:rPr>
              <a:t>Training dataset = 44 images​</a:t>
            </a:r>
            <a:endParaRPr lang="en-US" sz="1600"/>
          </a:p>
          <a:p>
            <a:pPr marL="285750" indent="-285750">
              <a:buChar char="•"/>
            </a:pPr>
            <a:r>
              <a:rPr lang="en-US" sz="1600"/>
              <a:t>22 images contain only normal tissue ​</a:t>
            </a:r>
          </a:p>
          <a:p>
            <a:pPr marL="285750" indent="-285750">
              <a:buChar char="•"/>
            </a:pPr>
            <a:r>
              <a:rPr lang="en-US" sz="1600"/>
              <a:t>22 images contain only tumor tissue 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F7291A9E-9D4C-6A3E-FC18-AE5CB6D97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895445"/>
              </p:ext>
            </p:extLst>
          </p:nvPr>
        </p:nvGraphicFramePr>
        <p:xfrm>
          <a:off x="1295330" y="2766080"/>
          <a:ext cx="6608698" cy="3849073"/>
        </p:xfrm>
        <a:graphic>
          <a:graphicData uri="http://schemas.openxmlformats.org/drawingml/2006/table">
            <a:tbl>
              <a:tblPr firstRow="1" bandRow="1"/>
              <a:tblGrid>
                <a:gridCol w="3304349">
                  <a:extLst>
                    <a:ext uri="{9D8B030D-6E8A-4147-A177-3AD203B41FA5}">
                      <a16:colId xmlns:a16="http://schemas.microsoft.com/office/drawing/2014/main" val="2748534276"/>
                    </a:ext>
                  </a:extLst>
                </a:gridCol>
                <a:gridCol w="3304349">
                  <a:extLst>
                    <a:ext uri="{9D8B030D-6E8A-4147-A177-3AD203B41FA5}">
                      <a16:colId xmlns:a16="http://schemas.microsoft.com/office/drawing/2014/main" val="3890993729"/>
                    </a:ext>
                  </a:extLst>
                </a:gridCol>
              </a:tblGrid>
              <a:tr h="831553"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Stage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Parameters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0728057"/>
                  </a:ext>
                </a:extLst>
              </a:tr>
              <a:tr h="8315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Patch size = 24x24</a:t>
                      </a:r>
                    </a:p>
                    <a:p>
                      <a:pPr marL="285750" lvl="0" indent="-2857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Batch size = 32</a:t>
                      </a:r>
                    </a:p>
                    <a:p>
                      <a:pPr marL="285750" lvl="0" indent="-2857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Epoch = 30</a:t>
                      </a:r>
                    </a:p>
                    <a:p>
                      <a:pPr marL="285750" lvl="0" indent="-2857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>
                          <a:highlight>
                            <a:srgbClr val="FFFF00"/>
                          </a:highlight>
                          <a:latin typeface="Arial"/>
                        </a:rPr>
                        <a:t>Factor analysis = 10 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644951"/>
                  </a:ext>
                </a:extLst>
              </a:tr>
              <a:tr h="8315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/>
                        <a:t>Patch size = 24x24</a:t>
                      </a:r>
                    </a:p>
                    <a:p>
                      <a:pPr marL="285750" lvl="0" indent="-2857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/>
                        <a:t>Batch size = 32</a:t>
                      </a:r>
                    </a:p>
                    <a:p>
                      <a:pPr marL="285750" lvl="0" indent="-2857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/>
                        <a:t>Epoch = 30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688865"/>
                  </a:ext>
                </a:extLst>
              </a:tr>
              <a:tr h="8315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Patch size = 24x24</a:t>
                      </a:r>
                      <a:endParaRPr lang="en-US"/>
                    </a:p>
                    <a:p>
                      <a:pPr marL="285750" lvl="0" indent="-2857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"/>
                        </a:rPr>
                        <a:t>Batch size = 16</a:t>
                      </a:r>
                      <a:endParaRPr lang="en-US" sz="1800" b="0" i="0" u="none" strike="noStrike" noProof="0">
                        <a:latin typeface="Arial"/>
                      </a:endParaRPr>
                    </a:p>
                    <a:p>
                      <a:pPr marL="285750" lvl="0" indent="-2857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1800" b="0" i="0" u="none" strike="noStrike" noProof="0">
                          <a:latin typeface="Arial"/>
                        </a:rPr>
                        <a:t>Epoch = 30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138969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073E1B0-E04F-19D8-EB8E-E33EB73D3C9E}"/>
              </a:ext>
            </a:extLst>
          </p:cNvPr>
          <p:cNvSpPr txBox="1"/>
          <p:nvPr/>
        </p:nvSpPr>
        <p:spPr>
          <a:xfrm>
            <a:off x="5138758" y="1757165"/>
            <a:ext cx="392307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cs typeface="Segoe UI"/>
              </a:rPr>
              <a:t>Testing dataset = 1 image contain both normal and tumor regions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3222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19232b61_0_11"/>
          <p:cNvSpPr txBox="1">
            <a:spLocks noGrp="1"/>
          </p:cNvSpPr>
          <p:nvPr>
            <p:ph type="title"/>
          </p:nvPr>
        </p:nvSpPr>
        <p:spPr>
          <a:xfrm>
            <a:off x="457200" y="45053"/>
            <a:ext cx="8229600" cy="74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Results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1D513A-0456-6DE1-511C-DC674E670161}"/>
              </a:ext>
            </a:extLst>
          </p:cNvPr>
          <p:cNvSpPr txBox="1"/>
          <p:nvPr/>
        </p:nvSpPr>
        <p:spPr>
          <a:xfrm>
            <a:off x="2507224" y="1179870"/>
            <a:ext cx="41419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Stage 1 (Factor analysis)</a:t>
            </a:r>
            <a:endParaRPr lang="en-US"/>
          </a:p>
        </p:txBody>
      </p:sp>
      <p:pic>
        <p:nvPicPr>
          <p:cNvPr id="6" name="Picture 6" descr="Map&#10;&#10;Description automatically generated">
            <a:extLst>
              <a:ext uri="{FF2B5EF4-FFF2-40B4-BE49-F238E27FC236}">
                <a16:creationId xmlns:a16="http://schemas.microsoft.com/office/drawing/2014/main" id="{434798FC-6835-066A-C25D-9F36C8FFC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873" y="4574109"/>
            <a:ext cx="897241" cy="1797196"/>
          </a:xfrm>
          <a:prstGeom prst="rect">
            <a:avLst/>
          </a:prstGeom>
        </p:spPr>
      </p:pic>
      <p:pic>
        <p:nvPicPr>
          <p:cNvPr id="8" name="Picture 7" descr="A picture containing mollusk, invertebrate&#10;&#10;Description automatically generated">
            <a:extLst>
              <a:ext uri="{FF2B5EF4-FFF2-40B4-BE49-F238E27FC236}">
                <a16:creationId xmlns:a16="http://schemas.microsoft.com/office/drawing/2014/main" id="{3EC856A7-D110-6883-56BF-786A32774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799" y="4571487"/>
            <a:ext cx="899796" cy="18049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CA609D-59A7-17D3-5F64-76336605F1BF}"/>
              </a:ext>
            </a:extLst>
          </p:cNvPr>
          <p:cNvSpPr txBox="1"/>
          <p:nvPr/>
        </p:nvSpPr>
        <p:spPr>
          <a:xfrm>
            <a:off x="1669193" y="6492273"/>
            <a:ext cx="166705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Predicted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7F2EB4-2C63-888C-31A8-BF17E66D5D0A}"/>
              </a:ext>
            </a:extLst>
          </p:cNvPr>
          <p:cNvSpPr txBox="1"/>
          <p:nvPr/>
        </p:nvSpPr>
        <p:spPr>
          <a:xfrm>
            <a:off x="5588050" y="6492273"/>
            <a:ext cx="18566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Ground truth image</a:t>
            </a:r>
          </a:p>
        </p:txBody>
      </p:sp>
      <p:pic>
        <p:nvPicPr>
          <p:cNvPr id="12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2704B18B-E6ED-54F6-9C47-1BB67F8E31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97" t="5576" r="6145" b="752"/>
          <a:stretch/>
        </p:blipFill>
        <p:spPr>
          <a:xfrm>
            <a:off x="682640" y="1715552"/>
            <a:ext cx="3660187" cy="2763445"/>
          </a:xfrm>
          <a:prstGeom prst="rect">
            <a:avLst/>
          </a:prstGeom>
        </p:spPr>
      </p:pic>
      <p:pic>
        <p:nvPicPr>
          <p:cNvPr id="13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27FE66B3-7E08-53DA-0531-ADAC91D5DC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66" t="5612" r="6896" b="510"/>
          <a:stretch/>
        </p:blipFill>
        <p:spPr>
          <a:xfrm>
            <a:off x="4696307" y="1715554"/>
            <a:ext cx="3660195" cy="27636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B62EF2-BE25-5BF8-3CD7-DBC126E67FCE}"/>
              </a:ext>
            </a:extLst>
          </p:cNvPr>
          <p:cNvSpPr txBox="1"/>
          <p:nvPr/>
        </p:nvSpPr>
        <p:spPr>
          <a:xfrm>
            <a:off x="3618086" y="5080641"/>
            <a:ext cx="166705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/>
              <a:t>IoU</a:t>
            </a:r>
            <a:r>
              <a:rPr lang="en-US"/>
              <a:t> = 0.48</a:t>
            </a:r>
          </a:p>
        </p:txBody>
      </p:sp>
    </p:spTree>
    <p:extLst>
      <p:ext uri="{BB962C8B-B14F-4D97-AF65-F5344CB8AC3E}">
        <p14:creationId xmlns:p14="http://schemas.microsoft.com/office/powerpoint/2010/main" val="2942372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019232b61_0_11"/>
          <p:cNvSpPr txBox="1">
            <a:spLocks noGrp="1"/>
          </p:cNvSpPr>
          <p:nvPr>
            <p:ph type="title"/>
          </p:nvPr>
        </p:nvSpPr>
        <p:spPr>
          <a:xfrm>
            <a:off x="457200" y="45053"/>
            <a:ext cx="8229600" cy="747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Results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1D513A-0456-6DE1-511C-DC674E670161}"/>
              </a:ext>
            </a:extLst>
          </p:cNvPr>
          <p:cNvSpPr txBox="1"/>
          <p:nvPr/>
        </p:nvSpPr>
        <p:spPr>
          <a:xfrm>
            <a:off x="2507224" y="1095593"/>
            <a:ext cx="41419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Stage 2 </a:t>
            </a:r>
            <a:endParaRPr lang="en-US"/>
          </a:p>
        </p:txBody>
      </p:sp>
      <p:pic>
        <p:nvPicPr>
          <p:cNvPr id="6" name="Picture 5" descr="A picture containing mollusk, invertebrate&#10;&#10;Description automatically generated">
            <a:extLst>
              <a:ext uri="{FF2B5EF4-FFF2-40B4-BE49-F238E27FC236}">
                <a16:creationId xmlns:a16="http://schemas.microsoft.com/office/drawing/2014/main" id="{1599B59C-CD51-12A9-F43B-0912247BB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798" y="4571487"/>
            <a:ext cx="899796" cy="18049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5BA788-76EC-E0BD-D1D1-4EA7EEFE3479}"/>
              </a:ext>
            </a:extLst>
          </p:cNvPr>
          <p:cNvSpPr txBox="1"/>
          <p:nvPr/>
        </p:nvSpPr>
        <p:spPr>
          <a:xfrm>
            <a:off x="1669193" y="6492273"/>
            <a:ext cx="166705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Predicted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0F2A5C-60BE-B8BD-8BEA-94F8C441D2E4}"/>
              </a:ext>
            </a:extLst>
          </p:cNvPr>
          <p:cNvSpPr txBox="1"/>
          <p:nvPr/>
        </p:nvSpPr>
        <p:spPr>
          <a:xfrm>
            <a:off x="5588050" y="6492273"/>
            <a:ext cx="18566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Ground truth image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50E80-9DFC-43ED-C869-5C7429A40F47}"/>
              </a:ext>
            </a:extLst>
          </p:cNvPr>
          <p:cNvSpPr txBox="1"/>
          <p:nvPr/>
        </p:nvSpPr>
        <p:spPr>
          <a:xfrm>
            <a:off x="3618086" y="5080641"/>
            <a:ext cx="166705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/>
              <a:t>IoU</a:t>
            </a:r>
            <a:r>
              <a:rPr lang="en-US"/>
              <a:t> = 0.59</a:t>
            </a:r>
          </a:p>
        </p:txBody>
      </p:sp>
      <p:pic>
        <p:nvPicPr>
          <p:cNvPr id="17" name="Picture 17" descr="Map&#10;&#10;Description automatically generated">
            <a:extLst>
              <a:ext uri="{FF2B5EF4-FFF2-40B4-BE49-F238E27FC236}">
                <a16:creationId xmlns:a16="http://schemas.microsoft.com/office/drawing/2014/main" id="{88A3411C-7CE8-F962-13B1-ADC6E8804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872" y="4574106"/>
            <a:ext cx="897242" cy="1797198"/>
          </a:xfrm>
          <a:prstGeom prst="rect">
            <a:avLst/>
          </a:prstGeom>
        </p:spPr>
      </p:pic>
      <p:pic>
        <p:nvPicPr>
          <p:cNvPr id="21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E0C27EF3-2BB3-20C7-F7FD-28F9532257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99" t="5102" r="7663" b="510"/>
          <a:stretch/>
        </p:blipFill>
        <p:spPr>
          <a:xfrm>
            <a:off x="672105" y="1557535"/>
            <a:ext cx="3681409" cy="2890046"/>
          </a:xfrm>
          <a:prstGeom prst="rect">
            <a:avLst/>
          </a:prstGeom>
        </p:spPr>
      </p:pic>
      <p:pic>
        <p:nvPicPr>
          <p:cNvPr id="23" name="Picture 23" descr="Chart&#10;&#10;Description automatically generated">
            <a:extLst>
              <a:ext uri="{FF2B5EF4-FFF2-40B4-BE49-F238E27FC236}">
                <a16:creationId xmlns:a16="http://schemas.microsoft.com/office/drawing/2014/main" id="{E4FFDEFE-AE65-5F19-5DED-A47AD1ED2E6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65" t="5102" r="8046" b="1020"/>
          <a:stretch/>
        </p:blipFill>
        <p:spPr>
          <a:xfrm>
            <a:off x="4665588" y="1557535"/>
            <a:ext cx="3722639" cy="289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99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Hyper spectral imaging classification of head and neck squamous cell carcinoma using wavelet CNN (SpectralNET) </vt:lpstr>
      <vt:lpstr>Objectives and Purposes</vt:lpstr>
      <vt:lpstr> Method</vt:lpstr>
      <vt:lpstr>Implementation details</vt:lpstr>
      <vt:lpstr>Implementation details</vt:lpstr>
      <vt:lpstr>Implementation details</vt:lpstr>
      <vt:lpstr>Implementation details</vt:lpstr>
      <vt:lpstr>Results</vt:lpstr>
      <vt:lpstr>Results</vt:lpstr>
      <vt:lpstr>Results</vt:lpstr>
      <vt:lpstr>Conclusion</vt:lpstr>
      <vt:lpstr>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“Plasmonic ELISA for the detection of analytes at ultralow concentrations with the naked eye”</dc:title>
  <dc:creator>lxe072000</dc:creator>
  <cp:revision>4</cp:revision>
  <dcterms:created xsi:type="dcterms:W3CDTF">2011-08-25T15:49:05Z</dcterms:created>
  <dcterms:modified xsi:type="dcterms:W3CDTF">2022-12-06T17:32:32Z</dcterms:modified>
</cp:coreProperties>
</file>