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Franklin Gothic" panose="020B0604020202020204" charset="0"/>
      <p:bold r:id="rId7"/>
    </p:embeddedFont>
    <p:embeddedFont>
      <p:font typeface="Lexend" panose="020B0604020202020204" charset="0"/>
      <p:regular r:id="rId8"/>
      <p:bold r:id="rId9"/>
    </p:embeddedFont>
    <p:embeddedFont>
      <p:font typeface="Libre Franklin"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1"/>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1"/>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1"/>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1"/>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1"/>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1"/>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1"/>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1"/>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1"/>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2"/>
          <p:cNvGrpSpPr/>
          <p:nvPr/>
        </p:nvGrpSpPr>
        <p:grpSpPr>
          <a:xfrm rot="5400000" flipH="1">
            <a:off x="0" y="3900132"/>
            <a:ext cx="2959226" cy="2959226"/>
            <a:chOff x="0" y="12289"/>
            <a:chExt cx="3550" cy="3551"/>
          </a:xfrm>
        </p:grpSpPr>
        <p:sp>
          <p:nvSpPr>
            <p:cNvPr id="165" name="Google Shape;165;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2"/>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2"/>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2"/>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2"/>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2"/>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2"/>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3"/>
          <p:cNvGrpSpPr/>
          <p:nvPr/>
        </p:nvGrpSpPr>
        <p:grpSpPr>
          <a:xfrm rot="5400000" flipH="1">
            <a:off x="0" y="3900132"/>
            <a:ext cx="2959226" cy="2959226"/>
            <a:chOff x="0" y="12289"/>
            <a:chExt cx="3550" cy="3551"/>
          </a:xfrm>
        </p:grpSpPr>
        <p:sp>
          <p:nvSpPr>
            <p:cNvPr id="180" name="Google Shape;180;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3"/>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3"/>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3"/>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3"/>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3"/>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3"/>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3"/>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3"/>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4"/>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4"/>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4"/>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4"/>
          <p:cNvSpPr>
            <a:spLocks noGrp="1"/>
          </p:cNvSpPr>
          <p:nvPr>
            <p:ph type="pic" idx="3"/>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3"/>
          <p:cNvGrpSpPr/>
          <p:nvPr/>
        </p:nvGrpSpPr>
        <p:grpSpPr>
          <a:xfrm rot="5400000" flipH="1">
            <a:off x="0" y="3900132"/>
            <a:ext cx="2959226" cy="2959226"/>
            <a:chOff x="0" y="12289"/>
            <a:chExt cx="3550" cy="3551"/>
          </a:xfrm>
        </p:grpSpPr>
        <p:sp>
          <p:nvSpPr>
            <p:cNvPr id="25" name="Google Shape;25;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3"/>
          <p:cNvSpPr>
            <a:spLocks noGrp="1"/>
          </p:cNvSpPr>
          <p:nvPr>
            <p:ph type="pic" idx="2"/>
          </p:nvPr>
        </p:nvSpPr>
        <p:spPr>
          <a:xfrm>
            <a:off x="6096000" y="-22543"/>
            <a:ext cx="6096000" cy="6903086"/>
          </a:xfrm>
          <a:prstGeom prst="rect">
            <a:avLst/>
          </a:prstGeom>
          <a:noFill/>
          <a:ln>
            <a:noFill/>
          </a:ln>
        </p:spPr>
      </p:sp>
      <p:sp>
        <p:nvSpPr>
          <p:cNvPr id="29" name="Google Shape;29;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5"/>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5"/>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5"/>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6"/>
          <p:cNvSpPr>
            <a:spLocks noGrp="1"/>
          </p:cNvSpPr>
          <p:nvPr>
            <p:ph type="pic" idx="2"/>
          </p:nvPr>
        </p:nvSpPr>
        <p:spPr>
          <a:xfrm>
            <a:off x="0" y="0"/>
            <a:ext cx="12191998" cy="6858000"/>
          </a:xfrm>
          <a:prstGeom prst="rect">
            <a:avLst/>
          </a:prstGeom>
          <a:solidFill>
            <a:schemeClr val="accent2"/>
          </a:solidFill>
          <a:ln>
            <a:noFill/>
          </a:ln>
        </p:spPr>
      </p:sp>
      <p:sp>
        <p:nvSpPr>
          <p:cNvPr id="83" name="Google Shape;83;p6"/>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6"/>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7"/>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rot="5400000" flipH="1">
            <a:off x="0" y="3900132"/>
            <a:ext cx="2959226" cy="2959226"/>
            <a:chOff x="0" y="12289"/>
            <a:chExt cx="3550" cy="3551"/>
          </a:xfrm>
        </p:grpSpPr>
        <p:sp>
          <p:nvSpPr>
            <p:cNvPr id="110" name="Google Shape;11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0"/>
          <p:cNvGrpSpPr/>
          <p:nvPr/>
        </p:nvGrpSpPr>
        <p:grpSpPr>
          <a:xfrm rot="5400000" flipH="1">
            <a:off x="0" y="3900132"/>
            <a:ext cx="2959226" cy="2959226"/>
            <a:chOff x="0" y="12289"/>
            <a:chExt cx="3550" cy="3551"/>
          </a:xfrm>
        </p:grpSpPr>
        <p:sp>
          <p:nvSpPr>
            <p:cNvPr id="115" name="Google Shape;115;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0"/>
          <p:cNvSpPr>
            <a:spLocks noGrp="1"/>
          </p:cNvSpPr>
          <p:nvPr>
            <p:ph type="pic" idx="2"/>
          </p:nvPr>
        </p:nvSpPr>
        <p:spPr>
          <a:xfrm>
            <a:off x="954268" y="2572883"/>
            <a:ext cx="2118245" cy="2037217"/>
          </a:xfrm>
          <a:prstGeom prst="rect">
            <a:avLst/>
          </a:prstGeom>
          <a:noFill/>
          <a:ln>
            <a:noFill/>
          </a:ln>
        </p:spPr>
      </p:sp>
      <p:sp>
        <p:nvSpPr>
          <p:cNvPr id="119" name="Google Shape;119;p10"/>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0"/>
          <p:cNvSpPr>
            <a:spLocks noGrp="1"/>
          </p:cNvSpPr>
          <p:nvPr>
            <p:ph type="pic" idx="3"/>
          </p:nvPr>
        </p:nvSpPr>
        <p:spPr>
          <a:xfrm>
            <a:off x="3658280" y="2572883"/>
            <a:ext cx="2118245" cy="2037217"/>
          </a:xfrm>
          <a:prstGeom prst="rect">
            <a:avLst/>
          </a:prstGeom>
          <a:noFill/>
          <a:ln>
            <a:noFill/>
          </a:ln>
        </p:spPr>
      </p:sp>
      <p:sp>
        <p:nvSpPr>
          <p:cNvPr id="122" name="Google Shape;122;p10"/>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0"/>
          <p:cNvSpPr>
            <a:spLocks noGrp="1"/>
          </p:cNvSpPr>
          <p:nvPr>
            <p:ph type="pic" idx="14"/>
          </p:nvPr>
        </p:nvSpPr>
        <p:spPr>
          <a:xfrm>
            <a:off x="6362292" y="2572883"/>
            <a:ext cx="2118245" cy="2037217"/>
          </a:xfrm>
          <a:prstGeom prst="rect">
            <a:avLst/>
          </a:prstGeom>
          <a:noFill/>
          <a:ln>
            <a:noFill/>
          </a:ln>
        </p:spPr>
      </p:sp>
      <p:sp>
        <p:nvSpPr>
          <p:cNvPr id="137" name="Google Shape;137;p10"/>
          <p:cNvSpPr>
            <a:spLocks noGrp="1"/>
          </p:cNvSpPr>
          <p:nvPr>
            <p:ph type="pic" idx="15"/>
          </p:nvPr>
        </p:nvSpPr>
        <p:spPr>
          <a:xfrm>
            <a:off x="9112023" y="2572883"/>
            <a:ext cx="2118245" cy="2037217"/>
          </a:xfrm>
          <a:prstGeom prst="rect">
            <a:avLst/>
          </a:prstGeom>
          <a:noFill/>
          <a:ln>
            <a:noFill/>
          </a:ln>
        </p:spPr>
      </p:sp>
      <p:sp>
        <p:nvSpPr>
          <p:cNvPr id="138" name="Google Shape;13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5250254" y="148172"/>
            <a:ext cx="6461700" cy="1151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5"/>
          <p:cNvSpPr txBox="1">
            <a:spLocks noGrp="1"/>
          </p:cNvSpPr>
          <p:nvPr>
            <p:ph type="body" idx="1"/>
          </p:nvPr>
        </p:nvSpPr>
        <p:spPr>
          <a:xfrm>
            <a:off x="5422697" y="1304910"/>
            <a:ext cx="6396600" cy="5444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dirty="0">
                <a:latin typeface="Franklin Gothic"/>
                <a:ea typeface="Franklin Gothic"/>
                <a:cs typeface="Franklin Gothic"/>
                <a:sym typeface="Franklin Gothic"/>
              </a:rPr>
              <a:t>Ministry/Organization Name/Student Innovation: </a:t>
            </a:r>
            <a:endParaRPr dirty="0"/>
          </a:p>
          <a:p>
            <a:pPr marL="0" lvl="0" indent="0" algn="l" rtl="0">
              <a:lnSpc>
                <a:spcPct val="90000"/>
              </a:lnSpc>
              <a:spcBef>
                <a:spcPts val="0"/>
              </a:spcBef>
              <a:spcAft>
                <a:spcPts val="0"/>
              </a:spcAft>
              <a:buSzPts val="1800"/>
              <a:buNone/>
            </a:pPr>
            <a:r>
              <a:rPr lang="en-US" sz="1800" b="1" i="0" dirty="0">
                <a:solidFill>
                  <a:srgbClr val="333333"/>
                </a:solidFill>
                <a:latin typeface="Times New Roman"/>
                <a:ea typeface="Times New Roman"/>
                <a:cs typeface="Times New Roman"/>
                <a:sym typeface="Times New Roman"/>
              </a:rPr>
              <a:t>Department of Administrative Reforms and Public Grievances in the Union Ministry of Personnel.</a:t>
            </a:r>
            <a:endParaRPr b="1" dirty="0">
              <a:solidFill>
                <a:schemeClr val="dk1"/>
              </a:solidFill>
            </a:endParaRPr>
          </a:p>
          <a:p>
            <a:pPr marL="0" lvl="0" indent="0" algn="l" rtl="0">
              <a:lnSpc>
                <a:spcPct val="90000"/>
              </a:lnSpc>
              <a:spcBef>
                <a:spcPts val="0"/>
              </a:spcBef>
              <a:spcAft>
                <a:spcPts val="0"/>
              </a:spcAft>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a:t>
            </a:r>
            <a:r>
              <a:rPr lang="en-US" dirty="0">
                <a:solidFill>
                  <a:schemeClr val="dk1"/>
                </a:solidFill>
                <a:latin typeface="Franklin Gothic"/>
                <a:ea typeface="Franklin Gothic"/>
                <a:cs typeface="Franklin Gothic"/>
                <a:sym typeface="Franklin Gothic"/>
              </a:rPr>
              <a:t>: Chat-Bot to help the citizens to resolve their queries and assist while filling the Grievances on CPGRAM portal .</a:t>
            </a:r>
            <a:endParaRPr dirty="0">
              <a:solidFill>
                <a:schemeClr val="dk1"/>
              </a:solidFill>
            </a:endParaRPr>
          </a:p>
          <a:p>
            <a:pPr marL="0" lvl="0" indent="0" algn="l" rtl="0">
              <a:lnSpc>
                <a:spcPct val="90000"/>
              </a:lnSpc>
              <a:spcBef>
                <a:spcPts val="0"/>
              </a:spcBef>
              <a:spcAft>
                <a:spcPts val="0"/>
              </a:spcAft>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b="1" dirty="0">
                <a:solidFill>
                  <a:schemeClr val="dk1"/>
                </a:solidFill>
                <a:latin typeface="Arial"/>
                <a:ea typeface="Arial"/>
                <a:cs typeface="Arial"/>
                <a:sym typeface="Arial"/>
              </a:rPr>
              <a:t>PHOENIX FURY</a:t>
            </a:r>
            <a:br>
              <a:rPr lang="en-US" dirty="0">
                <a:latin typeface="Franklin Gothic"/>
                <a:ea typeface="Franklin Gothic"/>
                <a:cs typeface="Franklin Gothic"/>
                <a:sym typeface="Franklin Gothic"/>
              </a:rPr>
            </a:br>
            <a:endParaRPr dirty="0">
              <a:latin typeface="Franklin Gothic"/>
              <a:ea typeface="Franklin Gothic"/>
              <a:cs typeface="Franklin Gothic"/>
              <a:sym typeface="Franklin Gothic"/>
            </a:endParaRPr>
          </a:p>
          <a:p>
            <a:pPr marL="0" lvl="0" indent="0" algn="l" rtl="0">
              <a:lnSpc>
                <a:spcPct val="90000"/>
              </a:lnSpc>
              <a:spcBef>
                <a:spcPts val="0"/>
              </a:spcBef>
              <a:spcAft>
                <a:spcPts val="0"/>
              </a:spcAft>
              <a:buSzPts val="1800"/>
              <a:buNone/>
            </a:pPr>
            <a:r>
              <a:rPr lang="en-US" dirty="0">
                <a:solidFill>
                  <a:srgbClr val="7CA655"/>
                </a:solidFill>
                <a:latin typeface="Franklin Gothic"/>
                <a:ea typeface="Franklin Gothic"/>
                <a:cs typeface="Franklin Gothic"/>
                <a:sym typeface="Franklin Gothic"/>
              </a:rPr>
              <a:t>Team</a:t>
            </a:r>
            <a:r>
              <a:rPr lang="en-US" dirty="0">
                <a:latin typeface="Franklin Gothic"/>
                <a:ea typeface="Franklin Gothic"/>
                <a:cs typeface="Franklin Gothic"/>
                <a:sym typeface="Franklin Gothic"/>
              </a:rPr>
              <a:t> Leader Name: </a:t>
            </a:r>
            <a:r>
              <a:rPr lang="en-US" sz="1900" dirty="0">
                <a:solidFill>
                  <a:schemeClr val="dk1"/>
                </a:solidFill>
                <a:latin typeface="Lexend"/>
                <a:ea typeface="Franklin Gothic"/>
                <a:cs typeface="Franklin Gothic"/>
                <a:sym typeface="Lexend"/>
              </a:rPr>
              <a:t>Priyanka </a:t>
            </a:r>
            <a:r>
              <a:rPr lang="en-US" sz="1900" dirty="0" err="1">
                <a:solidFill>
                  <a:schemeClr val="dk1"/>
                </a:solidFill>
                <a:latin typeface="Lexend"/>
                <a:ea typeface="Franklin Gothic"/>
                <a:cs typeface="Franklin Gothic"/>
                <a:sym typeface="Lexend"/>
              </a:rPr>
              <a:t>Bhusari</a:t>
            </a:r>
            <a:endParaRPr sz="1900" dirty="0">
              <a:solidFill>
                <a:schemeClr val="dk1"/>
              </a:solidFill>
              <a:latin typeface="Lexend"/>
              <a:ea typeface="Lexend"/>
              <a:cs typeface="Lexend"/>
              <a:sym typeface="Lexend"/>
            </a:endParaRPr>
          </a:p>
          <a:p>
            <a:pPr marL="0" lvl="0" indent="0" algn="l" rtl="0">
              <a:lnSpc>
                <a:spcPct val="90000"/>
              </a:lnSpc>
              <a:spcBef>
                <a:spcPts val="1000"/>
              </a:spcBef>
              <a:spcAft>
                <a:spcPts val="0"/>
              </a:spcAft>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dirty="0">
                <a:solidFill>
                  <a:schemeClr val="dk1"/>
                </a:solidFill>
                <a:latin typeface="Franklin Gothic"/>
                <a:ea typeface="Franklin Gothic"/>
                <a:cs typeface="Franklin Gothic"/>
                <a:sym typeface="Franklin Gothic"/>
              </a:rPr>
              <a:t>P.R. </a:t>
            </a:r>
            <a:r>
              <a:rPr lang="en-US" dirty="0" err="1">
                <a:solidFill>
                  <a:schemeClr val="dk1"/>
                </a:solidFill>
                <a:latin typeface="Franklin Gothic"/>
                <a:ea typeface="Franklin Gothic"/>
                <a:cs typeface="Franklin Gothic"/>
                <a:sym typeface="Franklin Gothic"/>
              </a:rPr>
              <a:t>Pote</a:t>
            </a:r>
            <a:r>
              <a:rPr lang="en-US" dirty="0">
                <a:solidFill>
                  <a:schemeClr val="dk1"/>
                </a:solidFill>
                <a:latin typeface="Franklin Gothic"/>
                <a:ea typeface="Franklin Gothic"/>
                <a:cs typeface="Franklin Gothic"/>
                <a:sym typeface="Franklin Gothic"/>
              </a:rPr>
              <a:t> Patil College of Engineering and Management, Amravati</a:t>
            </a:r>
            <a:endParaRPr dirty="0">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r>
              <a:rPr lang="en-US" dirty="0">
                <a:latin typeface="Franklin Gothic"/>
                <a:ea typeface="Franklin Gothic"/>
                <a:cs typeface="Franklin Gothic"/>
                <a:sym typeface="Franklin Gothic"/>
              </a:rPr>
              <a:t>Theme Name: </a:t>
            </a:r>
            <a:r>
              <a:rPr lang="en-US" dirty="0">
                <a:solidFill>
                  <a:schemeClr val="dk1"/>
                </a:solidFill>
                <a:latin typeface="Franklin Gothic"/>
                <a:ea typeface="Franklin Gothic"/>
                <a:cs typeface="Franklin Gothic"/>
                <a:sym typeface="Franklin Gothic"/>
              </a:rPr>
              <a:t>Smart Automation  </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p:nvPr/>
        </p:nvSpPr>
        <p:spPr>
          <a:xfrm>
            <a:off x="7333978" y="149311"/>
            <a:ext cx="4757621" cy="3523300"/>
          </a:xfrm>
          <a:prstGeom prst="rect">
            <a:avLst/>
          </a:prstGeom>
          <a:solidFill>
            <a:schemeClr val="lt1"/>
          </a:solidFill>
          <a:ln w="25400" cap="flat" cmpd="sng">
            <a:solidFill>
              <a:srgbClr val="47595C"/>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 name="Google Shape;217;p16"/>
          <p:cNvSpPr txBox="1">
            <a:spLocks noGrp="1"/>
          </p:cNvSpPr>
          <p:nvPr>
            <p:ph type="title"/>
          </p:nvPr>
        </p:nvSpPr>
        <p:spPr>
          <a:xfrm>
            <a:off x="617760" y="273020"/>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18" name="Google Shape;218;p16"/>
          <p:cNvSpPr txBox="1">
            <a:spLocks noGrp="1"/>
          </p:cNvSpPr>
          <p:nvPr>
            <p:ph type="body" idx="1"/>
          </p:nvPr>
        </p:nvSpPr>
        <p:spPr>
          <a:xfrm>
            <a:off x="258379" y="883883"/>
            <a:ext cx="6253200" cy="56856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lt2"/>
              </a:buClr>
              <a:buSzPts val="1800"/>
              <a:buNone/>
            </a:pPr>
            <a:r>
              <a:rPr lang="en-US" sz="1800">
                <a:solidFill>
                  <a:srgbClr val="FF0000"/>
                </a:solidFill>
                <a:latin typeface="Franklin Gothic"/>
                <a:ea typeface="Franklin Gothic"/>
                <a:cs typeface="Franklin Gothic"/>
                <a:sym typeface="Franklin Gothic"/>
              </a:rPr>
              <a:t>Describe your idea/Solution/Prototype here:</a:t>
            </a:r>
            <a:endParaRPr>
              <a:solidFill>
                <a:srgbClr val="FF0000"/>
              </a:solidFill>
            </a:endParaRPr>
          </a:p>
          <a:p>
            <a:pPr marL="285750" lvl="0" indent="-285750" algn="just" rtl="0">
              <a:lnSpc>
                <a:spcPct val="100000"/>
              </a:lnSpc>
              <a:spcBef>
                <a:spcPts val="0"/>
              </a:spcBef>
              <a:spcAft>
                <a:spcPts val="0"/>
              </a:spcAft>
              <a:buSzPts val="1600"/>
              <a:buFont typeface="Noto Sans Symbols"/>
              <a:buChar char="⮚"/>
            </a:pPr>
            <a:r>
              <a:rPr lang="en-US" sz="1400"/>
              <a:t>By giving an AI based chat-bot .we are improving the grievance CPGRAM portal of GOI(Government of India) , which will make easier process to make Grievance and get a follow-up on it .</a:t>
            </a:r>
            <a:endParaRPr/>
          </a:p>
          <a:p>
            <a:pPr marL="0" lvl="0" indent="0" algn="just" rtl="0">
              <a:lnSpc>
                <a:spcPct val="100000"/>
              </a:lnSpc>
              <a:spcBef>
                <a:spcPts val="0"/>
              </a:spcBef>
              <a:spcAft>
                <a:spcPts val="0"/>
              </a:spcAft>
              <a:buSzPts val="1600"/>
              <a:buNone/>
            </a:pPr>
            <a:endParaRPr sz="1400">
              <a:latin typeface="Arial"/>
              <a:ea typeface="Arial"/>
              <a:cs typeface="Arial"/>
              <a:sym typeface="Arial"/>
            </a:endParaRPr>
          </a:p>
          <a:p>
            <a:pPr marL="285750" lvl="0" indent="-285750" algn="just" rtl="0">
              <a:lnSpc>
                <a:spcPct val="100000"/>
              </a:lnSpc>
              <a:spcBef>
                <a:spcPts val="0"/>
              </a:spcBef>
              <a:spcAft>
                <a:spcPts val="0"/>
              </a:spcAft>
              <a:buSzPts val="1600"/>
              <a:buFont typeface="Noto Sans Symbols"/>
              <a:buChar char="⮚"/>
            </a:pPr>
            <a:r>
              <a:rPr lang="en-US" sz="1400"/>
              <a:t>According to the</a:t>
            </a:r>
            <a:r>
              <a:rPr lang="en-US" sz="1400">
                <a:solidFill>
                  <a:srgbClr val="424242"/>
                </a:solidFill>
              </a:rPr>
              <a:t> </a:t>
            </a:r>
            <a:r>
              <a:rPr lang="en-US" sz="1600" b="0" i="0">
                <a:solidFill>
                  <a:srgbClr val="333333"/>
                </a:solidFill>
                <a:latin typeface="Times New Roman"/>
                <a:ea typeface="Times New Roman"/>
                <a:cs typeface="Times New Roman"/>
                <a:sym typeface="Times New Roman"/>
              </a:rPr>
              <a:t>inception of CPGRAMS (Centralised Public Grievance Redress and Monitoring System) under the Department of Administrative Reforms and Public Grievances in the Union Ministry of Personnel. Government's Grievance redressal rate  has crossed 1lakh cases per month</a:t>
            </a:r>
            <a:endParaRPr/>
          </a:p>
          <a:p>
            <a:pPr marL="285750" lvl="0" indent="-184150" algn="just" rtl="0">
              <a:lnSpc>
                <a:spcPct val="100000"/>
              </a:lnSpc>
              <a:spcBef>
                <a:spcPts val="0"/>
              </a:spcBef>
              <a:spcAft>
                <a:spcPts val="0"/>
              </a:spcAft>
              <a:buSzPts val="1600"/>
              <a:buFont typeface="Noto Sans Symbols"/>
              <a:buNone/>
            </a:pPr>
            <a:endParaRPr sz="1400"/>
          </a:p>
          <a:p>
            <a:pPr marL="285750" lvl="0" indent="-285750" algn="just" rtl="0">
              <a:lnSpc>
                <a:spcPct val="100000"/>
              </a:lnSpc>
              <a:spcBef>
                <a:spcPts val="0"/>
              </a:spcBef>
              <a:spcAft>
                <a:spcPts val="0"/>
              </a:spcAft>
              <a:buSzPts val="1600"/>
              <a:buFont typeface="Noto Sans Symbols"/>
              <a:buChar char="⮚"/>
            </a:pPr>
            <a:r>
              <a:rPr lang="en-US" sz="1400">
                <a:solidFill>
                  <a:schemeClr val="dk1"/>
                </a:solidFill>
              </a:rPr>
              <a:t>We're building a AI based chat-bot help the citizens while filling the Grievances . This AI based chat-bot track the status and update the unique ID’s . </a:t>
            </a:r>
            <a:endParaRPr sz="1400" b="1">
              <a:solidFill>
                <a:schemeClr val="dk1"/>
              </a:solidFill>
            </a:endParaRPr>
          </a:p>
          <a:p>
            <a:pPr marL="285750" lvl="0" indent="-285750" algn="just" rtl="0">
              <a:lnSpc>
                <a:spcPct val="100000"/>
              </a:lnSpc>
              <a:spcBef>
                <a:spcPts val="0"/>
              </a:spcBef>
              <a:spcAft>
                <a:spcPts val="0"/>
              </a:spcAft>
              <a:buSzPts val="1600"/>
              <a:buFont typeface="Noto Sans Symbols"/>
              <a:buChar char="⮚"/>
            </a:pPr>
            <a:r>
              <a:rPr lang="en-US" sz="1400" b="1">
                <a:solidFill>
                  <a:srgbClr val="FF0000"/>
                </a:solidFill>
              </a:rPr>
              <a:t>Features of the application :</a:t>
            </a:r>
            <a:r>
              <a:rPr lang="en-US" sz="1400" b="1">
                <a:solidFill>
                  <a:schemeClr val="dk1"/>
                </a:solidFill>
              </a:rPr>
              <a:t> </a:t>
            </a:r>
            <a:endParaRPr sz="1400">
              <a:solidFill>
                <a:schemeClr val="dk1"/>
              </a:solidFill>
            </a:endParaRPr>
          </a:p>
          <a:p>
            <a:pPr marL="514350" lvl="0" indent="-285750" algn="just" rtl="0">
              <a:lnSpc>
                <a:spcPct val="100000"/>
              </a:lnSpc>
              <a:spcBef>
                <a:spcPts val="1000"/>
              </a:spcBef>
              <a:spcAft>
                <a:spcPts val="0"/>
              </a:spcAft>
              <a:buSzPts val="1600"/>
              <a:buFont typeface="Noto Sans Symbols"/>
              <a:buChar char="⮚"/>
            </a:pPr>
            <a:r>
              <a:rPr lang="en-US" sz="1400"/>
              <a:t>Selecting the available particular Ministry and the Department based on the Grievances . </a:t>
            </a:r>
            <a:endParaRPr/>
          </a:p>
          <a:p>
            <a:pPr marL="514350" lvl="0" indent="-285750" algn="just" rtl="0">
              <a:lnSpc>
                <a:spcPct val="100000"/>
              </a:lnSpc>
              <a:spcBef>
                <a:spcPts val="1000"/>
              </a:spcBef>
              <a:spcAft>
                <a:spcPts val="0"/>
              </a:spcAft>
              <a:buSzPts val="1600"/>
              <a:buFont typeface="Noto Sans Symbols"/>
              <a:buChar char="⮚"/>
            </a:pPr>
            <a:r>
              <a:rPr lang="en-US" sz="1400">
                <a:solidFill>
                  <a:srgbClr val="000000"/>
                </a:solidFill>
                <a:latin typeface="Arial"/>
                <a:ea typeface="Arial"/>
                <a:cs typeface="Arial"/>
                <a:sym typeface="Arial"/>
              </a:rPr>
              <a:t>This chat-bot were provides and automated options using Dialog-flow.</a:t>
            </a:r>
            <a:endParaRPr/>
          </a:p>
          <a:p>
            <a:pPr marL="514350" lvl="0" indent="-285750" algn="just" rtl="0">
              <a:lnSpc>
                <a:spcPct val="100000"/>
              </a:lnSpc>
              <a:spcBef>
                <a:spcPts val="1000"/>
              </a:spcBef>
              <a:spcAft>
                <a:spcPts val="0"/>
              </a:spcAft>
              <a:buSzPts val="1600"/>
              <a:buFont typeface="Noto Sans Symbols"/>
              <a:buChar char="⮚"/>
            </a:pPr>
            <a:r>
              <a:rPr lang="en-US" sz="1400"/>
              <a:t>This AI applications will use efficient gateway for the citizen to effectively manage their Grievances with the help of unique ID’s. </a:t>
            </a:r>
            <a:endParaRPr/>
          </a:p>
          <a:p>
            <a:pPr marL="514350" lvl="0" indent="-285750" algn="just" rtl="0">
              <a:lnSpc>
                <a:spcPct val="100000"/>
              </a:lnSpc>
              <a:spcBef>
                <a:spcPts val="1000"/>
              </a:spcBef>
              <a:spcAft>
                <a:spcPts val="0"/>
              </a:spcAft>
              <a:buSzPts val="1600"/>
              <a:buFont typeface="Noto Sans Symbols"/>
              <a:buChar char="⮚"/>
            </a:pPr>
            <a:r>
              <a:rPr lang="en-US" sz="1400" i="0">
                <a:solidFill>
                  <a:schemeClr val="dk1"/>
                </a:solidFill>
                <a:latin typeface="Arial"/>
                <a:ea typeface="Arial"/>
                <a:cs typeface="Arial"/>
                <a:sym typeface="Arial"/>
              </a:rPr>
              <a:t>Implement user authentication mechanisms to ensure that only authorized users can access sensitive information or perform certain actions within the chatbot interface. </a:t>
            </a:r>
            <a:endParaRPr sz="1400">
              <a:solidFill>
                <a:schemeClr val="dk1"/>
              </a:solidFill>
            </a:endParaRPr>
          </a:p>
          <a:p>
            <a:pPr marL="400050" lvl="0" indent="-69850" algn="just" rtl="0">
              <a:lnSpc>
                <a:spcPct val="100000"/>
              </a:lnSpc>
              <a:spcBef>
                <a:spcPts val="1000"/>
              </a:spcBef>
              <a:spcAft>
                <a:spcPts val="0"/>
              </a:spcAft>
              <a:buSzPts val="1600"/>
              <a:buFont typeface="Noto Sans Symbols"/>
              <a:buNone/>
            </a:pPr>
            <a:endParaRPr sz="1000">
              <a:solidFill>
                <a:schemeClr val="dk1"/>
              </a:solidFill>
            </a:endParaRPr>
          </a:p>
          <a:p>
            <a:pPr marL="0" lvl="0" indent="0" algn="just" rtl="0">
              <a:lnSpc>
                <a:spcPct val="100000"/>
              </a:lnSpc>
              <a:spcBef>
                <a:spcPts val="1000"/>
              </a:spcBef>
              <a:spcAft>
                <a:spcPts val="0"/>
              </a:spcAft>
              <a:buSzPts val="1600"/>
              <a:buNone/>
            </a:pPr>
            <a:endParaRPr sz="1100"/>
          </a:p>
          <a:p>
            <a:pPr marL="285750" lvl="0" indent="-184150" algn="just" rtl="0">
              <a:lnSpc>
                <a:spcPct val="100000"/>
              </a:lnSpc>
              <a:spcBef>
                <a:spcPts val="1000"/>
              </a:spcBef>
              <a:spcAft>
                <a:spcPts val="0"/>
              </a:spcAft>
              <a:buSzPts val="1600"/>
              <a:buNone/>
            </a:pPr>
            <a:endParaRPr sz="1100"/>
          </a:p>
        </p:txBody>
      </p:sp>
      <p:sp>
        <p:nvSpPr>
          <p:cNvPr id="219" name="Google Shape;219;p16"/>
          <p:cNvSpPr txBox="1">
            <a:spLocks noGrp="1"/>
          </p:cNvSpPr>
          <p:nvPr>
            <p:ph type="sldNum" idx="12"/>
          </p:nvPr>
        </p:nvSpPr>
        <p:spPr>
          <a:xfrm flipH="1">
            <a:off x="10368701" y="6513305"/>
            <a:ext cx="1346114" cy="25790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800"/>
              <a:buNone/>
            </a:pPr>
            <a:endParaRPr sz="800"/>
          </a:p>
        </p:txBody>
      </p:sp>
      <p:sp>
        <p:nvSpPr>
          <p:cNvPr id="220" name="Google Shape;220;p16"/>
          <p:cNvSpPr txBox="1"/>
          <p:nvPr/>
        </p:nvSpPr>
        <p:spPr>
          <a:xfrm>
            <a:off x="7285900" y="3488017"/>
            <a:ext cx="4689138"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Franklin Gothic"/>
              <a:ea typeface="Franklin Gothic"/>
              <a:cs typeface="Franklin Gothic"/>
              <a:sym typeface="Franklin Gothic"/>
            </a:endParaRPr>
          </a:p>
        </p:txBody>
      </p:sp>
      <p:sp>
        <p:nvSpPr>
          <p:cNvPr id="221" name="Google Shape;221;p16"/>
          <p:cNvSpPr txBox="1"/>
          <p:nvPr/>
        </p:nvSpPr>
        <p:spPr>
          <a:xfrm>
            <a:off x="6597347" y="4254895"/>
            <a:ext cx="5313124" cy="215391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a:solidFill>
                  <a:srgbClr val="FF0000"/>
                </a:solidFill>
                <a:latin typeface="Franklin Gothic"/>
                <a:ea typeface="Franklin Gothic"/>
                <a:cs typeface="Franklin Gothic"/>
                <a:sym typeface="Franklin Gothic"/>
              </a:rPr>
              <a:t>Describe your Technology stack here</a:t>
            </a:r>
            <a:r>
              <a:rPr lang="en-US" sz="1600" b="0" i="0" u="none" strike="noStrike" cap="none">
                <a:solidFill>
                  <a:srgbClr val="FF0000"/>
                </a:solidFill>
                <a:latin typeface="Libre Franklin"/>
                <a:ea typeface="Libre Franklin"/>
                <a:cs typeface="Libre Franklin"/>
                <a:sym typeface="Libre Franklin"/>
              </a:rPr>
              <a:t>:</a:t>
            </a:r>
            <a:endParaRPr sz="1400" b="0" i="0" u="none" strike="noStrike" cap="none">
              <a:solidFill>
                <a:srgbClr val="FF0000"/>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a:solidFill>
                  <a:schemeClr val="dk1"/>
                </a:solidFill>
                <a:latin typeface="Libre Franklin"/>
                <a:ea typeface="Libre Franklin"/>
                <a:cs typeface="Libre Franklin"/>
                <a:sym typeface="Libre Franklin"/>
              </a:rPr>
              <a:t>Flask</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a:solidFill>
                  <a:schemeClr val="dk1"/>
                </a:solidFill>
              </a:rPr>
              <a:t>HTML</a:t>
            </a:r>
            <a:endParaRPr sz="1600" b="0" i="0" u="none" strike="noStrike" cap="none">
              <a:solidFill>
                <a:schemeClr val="dk1"/>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a:solidFill>
                  <a:schemeClr val="dk1"/>
                </a:solidFill>
              </a:rPr>
              <a:t>CSS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i="0" u="none" strike="noStrike" cap="none">
                <a:solidFill>
                  <a:schemeClr val="dk1"/>
                </a:solidFill>
                <a:latin typeface="Arial"/>
                <a:ea typeface="Arial"/>
                <a:cs typeface="Arial"/>
                <a:sym typeface="Arial"/>
              </a:rPr>
              <a:t>Mongodb</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i="0" u="none" strike="noStrike" cap="none">
                <a:solidFill>
                  <a:schemeClr val="dk1"/>
                </a:solidFill>
                <a:latin typeface="Arial"/>
                <a:ea typeface="Arial"/>
                <a:cs typeface="Arial"/>
                <a:sym typeface="Arial"/>
              </a:rPr>
              <a:t>Javascript</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1000"/>
              </a:spcBef>
              <a:spcAft>
                <a:spcPts val="0"/>
              </a:spcAft>
              <a:buNone/>
            </a:pPr>
            <a:r>
              <a:rPr lang="en-US" sz="1000" b="0" i="0" u="none" strike="noStrike" cap="none">
                <a:solidFill>
                  <a:schemeClr val="dk1"/>
                </a:solidFill>
                <a:latin typeface="Libre Franklin"/>
                <a:ea typeface="Libre Franklin"/>
                <a:cs typeface="Libre Franklin"/>
                <a:sym typeface="Libre Franklin"/>
              </a:rPr>
              <a:t>                                                                                                                                                                    :2</a:t>
            </a:r>
            <a:endParaRPr/>
          </a:p>
        </p:txBody>
      </p:sp>
      <p:pic>
        <p:nvPicPr>
          <p:cNvPr id="222" name="Google Shape;222;p16"/>
          <p:cNvPicPr preferRelativeResize="0">
            <a:picLocks noGrp="1"/>
          </p:cNvPicPr>
          <p:nvPr>
            <p:ph type="pic" idx="2"/>
          </p:nvPr>
        </p:nvPicPr>
        <p:blipFill rotWithShape="1">
          <a:blip r:embed="rId3">
            <a:alphaModFix/>
          </a:blip>
          <a:srcRect l="4141" t="-3721" b="-4141"/>
          <a:stretch/>
        </p:blipFill>
        <p:spPr>
          <a:xfrm>
            <a:off x="7333975" y="149300"/>
            <a:ext cx="4757624" cy="3523299"/>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8909101" y="4669425"/>
            <a:ext cx="863500" cy="863477"/>
          </a:xfrm>
          <a:prstGeom prst="rect">
            <a:avLst/>
          </a:prstGeom>
          <a:noFill/>
          <a:ln>
            <a:noFill/>
          </a:ln>
        </p:spPr>
      </p:pic>
      <p:pic>
        <p:nvPicPr>
          <p:cNvPr id="224" name="Google Shape;224;p16"/>
          <p:cNvPicPr preferRelativeResize="0"/>
          <p:nvPr/>
        </p:nvPicPr>
        <p:blipFill rotWithShape="1">
          <a:blip r:embed="rId5">
            <a:alphaModFix/>
          </a:blip>
          <a:srcRect/>
          <a:stretch/>
        </p:blipFill>
        <p:spPr>
          <a:xfrm>
            <a:off x="10240949" y="5532896"/>
            <a:ext cx="1021618" cy="765227"/>
          </a:xfrm>
          <a:prstGeom prst="rect">
            <a:avLst/>
          </a:prstGeom>
          <a:noFill/>
          <a:ln>
            <a:noFill/>
          </a:ln>
        </p:spPr>
      </p:pic>
      <p:pic>
        <p:nvPicPr>
          <p:cNvPr id="225" name="Google Shape;225;p16"/>
          <p:cNvPicPr preferRelativeResize="0"/>
          <p:nvPr/>
        </p:nvPicPr>
        <p:blipFill rotWithShape="1">
          <a:blip r:embed="rId6">
            <a:alphaModFix/>
          </a:blip>
          <a:srcRect/>
          <a:stretch/>
        </p:blipFill>
        <p:spPr>
          <a:xfrm>
            <a:off x="8837857" y="5479976"/>
            <a:ext cx="794483" cy="794483"/>
          </a:xfrm>
          <a:prstGeom prst="rect">
            <a:avLst/>
          </a:prstGeom>
          <a:noFill/>
          <a:ln>
            <a:noFill/>
          </a:ln>
        </p:spPr>
      </p:pic>
      <p:pic>
        <p:nvPicPr>
          <p:cNvPr id="226" name="Google Shape;226;p16"/>
          <p:cNvPicPr preferRelativeResize="0"/>
          <p:nvPr/>
        </p:nvPicPr>
        <p:blipFill rotWithShape="1">
          <a:blip r:embed="rId7">
            <a:alphaModFix/>
          </a:blip>
          <a:srcRect t="-2659" b="2660"/>
          <a:stretch/>
        </p:blipFill>
        <p:spPr>
          <a:xfrm>
            <a:off x="10653978" y="4661213"/>
            <a:ext cx="538452" cy="863474"/>
          </a:xfrm>
          <a:prstGeom prst="rect">
            <a:avLst/>
          </a:prstGeom>
          <a:noFill/>
          <a:ln>
            <a:noFill/>
          </a:ln>
        </p:spPr>
      </p:pic>
      <p:pic>
        <p:nvPicPr>
          <p:cNvPr id="227" name="Google Shape;227;p16"/>
          <p:cNvPicPr preferRelativeResize="0"/>
          <p:nvPr/>
        </p:nvPicPr>
        <p:blipFill rotWithShape="1">
          <a:blip r:embed="rId8">
            <a:alphaModFix/>
          </a:blip>
          <a:srcRect/>
          <a:stretch/>
        </p:blipFill>
        <p:spPr>
          <a:xfrm>
            <a:off x="9632350" y="4754000"/>
            <a:ext cx="1021625" cy="7332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607442" y="315807"/>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33" name="Google Shape;233;p17"/>
          <p:cNvSpPr txBox="1">
            <a:spLocks noGrp="1"/>
          </p:cNvSpPr>
          <p:nvPr>
            <p:ph type="body" idx="2"/>
          </p:nvPr>
        </p:nvSpPr>
        <p:spPr>
          <a:xfrm>
            <a:off x="363136" y="151582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2000"/>
              <a:t>Describe your Use Cases here</a:t>
            </a:r>
            <a:endParaRPr sz="2000"/>
          </a:p>
        </p:txBody>
      </p:sp>
      <p:sp>
        <p:nvSpPr>
          <p:cNvPr id="234" name="Google Shape;234;p17"/>
          <p:cNvSpPr txBox="1">
            <a:spLocks noGrp="1"/>
          </p:cNvSpPr>
          <p:nvPr>
            <p:ph type="body" idx="1"/>
          </p:nvPr>
        </p:nvSpPr>
        <p:spPr>
          <a:xfrm>
            <a:off x="363027" y="2118494"/>
            <a:ext cx="5068764" cy="42513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SzPts val="1600"/>
              <a:buFont typeface="Noto Sans Symbols"/>
              <a:buChar char="⮚"/>
            </a:pPr>
            <a:r>
              <a:rPr lang="en-US" b="1">
                <a:solidFill>
                  <a:srgbClr val="FF0000"/>
                </a:solidFill>
                <a:latin typeface="Arial"/>
                <a:ea typeface="Arial"/>
                <a:cs typeface="Arial"/>
                <a:sym typeface="Arial"/>
              </a:rPr>
              <a:t> For Citizens (Drivers)</a:t>
            </a:r>
            <a:endParaRPr b="1">
              <a:solidFill>
                <a:srgbClr val="FF0000"/>
              </a:solidFill>
            </a:endParaRPr>
          </a:p>
          <a:p>
            <a:pPr marL="342900" lvl="0" indent="-342900" algn="l" rtl="0">
              <a:lnSpc>
                <a:spcPct val="90000"/>
              </a:lnSpc>
              <a:spcBef>
                <a:spcPts val="0"/>
              </a:spcBef>
              <a:spcAft>
                <a:spcPts val="0"/>
              </a:spcAft>
              <a:buSzPts val="1600"/>
              <a:buAutoNum type="romanLcPeriod"/>
            </a:pPr>
            <a:r>
              <a:rPr lang="en-US" sz="1400">
                <a:latin typeface="Arial"/>
                <a:ea typeface="Arial"/>
                <a:cs typeface="Arial"/>
                <a:sym typeface="Arial"/>
              </a:rPr>
              <a:t>Users need to register the portal and log-in to the site and fill the Grievance .</a:t>
            </a:r>
            <a:endParaRPr/>
          </a:p>
          <a:p>
            <a:pPr marL="342900" lvl="0" indent="-342900" algn="l" rtl="0">
              <a:lnSpc>
                <a:spcPct val="90000"/>
              </a:lnSpc>
              <a:spcBef>
                <a:spcPts val="0"/>
              </a:spcBef>
              <a:spcAft>
                <a:spcPts val="0"/>
              </a:spcAft>
              <a:buSzPts val="1600"/>
              <a:buAutoNum type="romanLcPeriod"/>
            </a:pPr>
            <a:r>
              <a:rPr lang="en-US" sz="1400">
                <a:latin typeface="Arial"/>
                <a:ea typeface="Arial"/>
                <a:cs typeface="Arial"/>
                <a:sym typeface="Arial"/>
              </a:rPr>
              <a:t>Receive </a:t>
            </a:r>
            <a:r>
              <a:rPr lang="en-US" sz="1400" b="1">
                <a:latin typeface="Arial"/>
                <a:ea typeface="Arial"/>
                <a:cs typeface="Arial"/>
                <a:sym typeface="Arial"/>
              </a:rPr>
              <a:t>real-time updates </a:t>
            </a:r>
            <a:r>
              <a:rPr lang="en-US" sz="1400">
                <a:latin typeface="Arial"/>
                <a:ea typeface="Arial"/>
                <a:cs typeface="Arial"/>
                <a:sym typeface="Arial"/>
              </a:rPr>
              <a:t>on the status and track the fill up Grievance .</a:t>
            </a:r>
            <a:endParaRPr/>
          </a:p>
          <a:p>
            <a:pPr marL="342900" lvl="0" indent="-241300" algn="l" rtl="0">
              <a:lnSpc>
                <a:spcPct val="90000"/>
              </a:lnSpc>
              <a:spcBef>
                <a:spcPts val="0"/>
              </a:spcBef>
              <a:spcAft>
                <a:spcPts val="0"/>
              </a:spcAft>
              <a:buSzPts val="1600"/>
              <a:buNone/>
            </a:pPr>
            <a:endParaRPr sz="1400">
              <a:solidFill>
                <a:srgbClr val="FF0000"/>
              </a:solidFill>
              <a:latin typeface="Arial"/>
              <a:ea typeface="Arial"/>
              <a:cs typeface="Arial"/>
              <a:sym typeface="Arial"/>
            </a:endParaRPr>
          </a:p>
          <a:p>
            <a:pPr marL="285750" lvl="0" indent="-285750" algn="l" rtl="0">
              <a:lnSpc>
                <a:spcPct val="90000"/>
              </a:lnSpc>
              <a:spcBef>
                <a:spcPts val="0"/>
              </a:spcBef>
              <a:spcAft>
                <a:spcPts val="0"/>
              </a:spcAft>
              <a:buSzPts val="1600"/>
              <a:buFont typeface="Noto Sans Symbols"/>
              <a:buChar char="⮚"/>
            </a:pPr>
            <a:r>
              <a:rPr lang="en-US" b="1">
                <a:solidFill>
                  <a:srgbClr val="FF0000"/>
                </a:solidFill>
              </a:rPr>
              <a:t>For Ministry Administrators (Officials)</a:t>
            </a:r>
            <a:endParaRPr b="1">
              <a:solidFill>
                <a:srgbClr val="FF0000"/>
              </a:solidFill>
              <a:latin typeface="Arial"/>
              <a:ea typeface="Arial"/>
              <a:cs typeface="Arial"/>
              <a:sym typeface="Arial"/>
            </a:endParaRPr>
          </a:p>
          <a:p>
            <a:pPr marL="342900" lvl="0" indent="-342900" algn="l" rtl="0">
              <a:lnSpc>
                <a:spcPct val="90000"/>
              </a:lnSpc>
              <a:spcBef>
                <a:spcPts val="0"/>
              </a:spcBef>
              <a:spcAft>
                <a:spcPts val="0"/>
              </a:spcAft>
              <a:buSzPts val="1600"/>
              <a:buAutoNum type="romanLcPeriod"/>
            </a:pPr>
            <a:r>
              <a:rPr lang="en-US" sz="1400">
                <a:latin typeface="Arial"/>
                <a:ea typeface="Arial"/>
                <a:cs typeface="Arial"/>
                <a:sym typeface="Arial"/>
              </a:rPr>
              <a:t>Monitoring incoming Grievances  in real-time and analyze the status of the particular users.</a:t>
            </a:r>
            <a:endParaRPr sz="1800"/>
          </a:p>
          <a:p>
            <a:pPr marL="342900" lvl="0" indent="-342900" algn="l" rtl="0">
              <a:lnSpc>
                <a:spcPct val="90000"/>
              </a:lnSpc>
              <a:spcBef>
                <a:spcPts val="0"/>
              </a:spcBef>
              <a:spcAft>
                <a:spcPts val="0"/>
              </a:spcAft>
              <a:buSzPts val="1600"/>
              <a:buAutoNum type="romanLcPeriod"/>
            </a:pPr>
            <a:r>
              <a:rPr lang="en-US" sz="1400">
                <a:latin typeface="Arial"/>
                <a:ea typeface="Arial"/>
                <a:cs typeface="Arial"/>
                <a:sym typeface="Arial"/>
              </a:rPr>
              <a:t>Administrative have the permissions to use the details of a users and take the respective actions .</a:t>
            </a:r>
            <a:endParaRPr sz="1800"/>
          </a:p>
          <a:p>
            <a:pPr marL="342900" lvl="0" indent="-342900" algn="l" rtl="0">
              <a:lnSpc>
                <a:spcPct val="90000"/>
              </a:lnSpc>
              <a:spcBef>
                <a:spcPts val="0"/>
              </a:spcBef>
              <a:spcAft>
                <a:spcPts val="0"/>
              </a:spcAft>
              <a:buSzPts val="1600"/>
              <a:buAutoNum type="romanLcPeriod"/>
            </a:pPr>
            <a:r>
              <a:rPr lang="en-US" sz="1400">
                <a:latin typeface="Arial"/>
                <a:ea typeface="Arial"/>
                <a:cs typeface="Arial"/>
                <a:sym typeface="Arial"/>
              </a:rPr>
              <a:t>Identify areas with </a:t>
            </a:r>
            <a:r>
              <a:rPr lang="en-US" sz="1400" b="1">
                <a:latin typeface="Arial"/>
                <a:ea typeface="Arial"/>
                <a:cs typeface="Arial"/>
                <a:sym typeface="Arial"/>
              </a:rPr>
              <a:t>high demand for Grievances</a:t>
            </a:r>
            <a:r>
              <a:rPr lang="en-US" sz="1400">
                <a:latin typeface="Arial"/>
                <a:ea typeface="Arial"/>
                <a:cs typeface="Arial"/>
                <a:sym typeface="Arial"/>
              </a:rPr>
              <a:t> according to the respective departments </a:t>
            </a:r>
            <a:endParaRPr/>
          </a:p>
          <a:p>
            <a:pPr marL="342900" lvl="0" indent="-342900" algn="l" rtl="0">
              <a:lnSpc>
                <a:spcPct val="90000"/>
              </a:lnSpc>
              <a:spcBef>
                <a:spcPts val="0"/>
              </a:spcBef>
              <a:spcAft>
                <a:spcPts val="0"/>
              </a:spcAft>
              <a:buSzPts val="1600"/>
              <a:buAutoNum type="romanLcPeriod"/>
            </a:pPr>
            <a:r>
              <a:rPr lang="en-US" sz="1400">
                <a:latin typeface="Arial"/>
                <a:ea typeface="Arial"/>
                <a:cs typeface="Arial"/>
                <a:sym typeface="Arial"/>
              </a:rPr>
              <a:t>Identify the areas where parking is congested and </a:t>
            </a:r>
            <a:r>
              <a:rPr lang="en-US" sz="1400" b="1">
                <a:latin typeface="Arial"/>
                <a:ea typeface="Arial"/>
                <a:cs typeface="Arial"/>
                <a:sym typeface="Arial"/>
              </a:rPr>
              <a:t>improve parking availability</a:t>
            </a:r>
            <a:r>
              <a:rPr lang="en-US" sz="1400">
                <a:latin typeface="Arial"/>
                <a:ea typeface="Arial"/>
                <a:cs typeface="Arial"/>
                <a:sym typeface="Arial"/>
              </a:rPr>
              <a:t> in those areas</a:t>
            </a:r>
            <a:endParaRPr/>
          </a:p>
          <a:p>
            <a:pPr marL="342900" lvl="0" indent="-241300" algn="l" rtl="0">
              <a:lnSpc>
                <a:spcPct val="90000"/>
              </a:lnSpc>
              <a:spcBef>
                <a:spcPts val="0"/>
              </a:spcBef>
              <a:spcAft>
                <a:spcPts val="0"/>
              </a:spcAft>
              <a:buSzPts val="1600"/>
              <a:buNone/>
            </a:pPr>
            <a:endParaRPr sz="1400">
              <a:solidFill>
                <a:schemeClr val="dk1"/>
              </a:solidFill>
              <a:latin typeface="Arial"/>
              <a:ea typeface="Arial"/>
              <a:cs typeface="Arial"/>
              <a:sym typeface="Arial"/>
            </a:endParaRPr>
          </a:p>
          <a:p>
            <a:pPr marL="285750" lvl="0" indent="-285750" algn="l" rtl="0">
              <a:lnSpc>
                <a:spcPct val="90000"/>
              </a:lnSpc>
              <a:spcBef>
                <a:spcPts val="0"/>
              </a:spcBef>
              <a:spcAft>
                <a:spcPts val="0"/>
              </a:spcAft>
              <a:buSzPts val="1600"/>
              <a:buFont typeface="Noto Sans Symbols"/>
              <a:buChar char="⮚"/>
            </a:pPr>
            <a:r>
              <a:rPr lang="en-US" b="1">
                <a:solidFill>
                  <a:srgbClr val="FF0000"/>
                </a:solidFill>
                <a:latin typeface="Arial"/>
                <a:ea typeface="Arial"/>
                <a:cs typeface="Arial"/>
                <a:sym typeface="Arial"/>
              </a:rPr>
              <a:t>For Department Administrators.</a:t>
            </a:r>
            <a:endParaRPr b="1">
              <a:solidFill>
                <a:srgbClr val="FF0000"/>
              </a:solidFill>
            </a:endParaRPr>
          </a:p>
          <a:p>
            <a:pPr marL="342900" lvl="0" indent="-342900" algn="l" rtl="0">
              <a:lnSpc>
                <a:spcPct val="90000"/>
              </a:lnSpc>
              <a:spcBef>
                <a:spcPts val="0"/>
              </a:spcBef>
              <a:spcAft>
                <a:spcPts val="0"/>
              </a:spcAft>
              <a:buSzPts val="1600"/>
              <a:buAutoNum type="romanLcPeriod"/>
            </a:pPr>
            <a:r>
              <a:rPr lang="en-US" sz="1400">
                <a:solidFill>
                  <a:srgbClr val="000000"/>
                </a:solidFill>
                <a:latin typeface="Arial"/>
                <a:ea typeface="Arial"/>
                <a:cs typeface="Arial"/>
                <a:sym typeface="Arial"/>
              </a:rPr>
              <a:t>Monitor</a:t>
            </a:r>
            <a:r>
              <a:rPr lang="en-US" sz="1400">
                <a:latin typeface="Arial"/>
                <a:ea typeface="Arial"/>
                <a:cs typeface="Arial"/>
                <a:sym typeface="Arial"/>
              </a:rPr>
              <a:t> all the issues regarding to the grievances. </a:t>
            </a:r>
            <a:endParaRPr/>
          </a:p>
          <a:p>
            <a:pPr marL="342900" lvl="0" indent="-342900" algn="l" rtl="0">
              <a:lnSpc>
                <a:spcPct val="90000"/>
              </a:lnSpc>
              <a:spcBef>
                <a:spcPts val="0"/>
              </a:spcBef>
              <a:spcAft>
                <a:spcPts val="0"/>
              </a:spcAft>
              <a:buSzPts val="1600"/>
              <a:buAutoNum type="romanLcPeriod"/>
            </a:pPr>
            <a:r>
              <a:rPr lang="en-US" sz="1400">
                <a:solidFill>
                  <a:schemeClr val="dk1"/>
                </a:solidFill>
              </a:rPr>
              <a:t>They have the authority to update the status and take the follow-up  for each user .</a:t>
            </a:r>
            <a:endParaRPr sz="1400">
              <a:solidFill>
                <a:schemeClr val="dk1"/>
              </a:solidFill>
              <a:latin typeface="Arial"/>
              <a:ea typeface="Arial"/>
              <a:cs typeface="Arial"/>
              <a:sym typeface="Arial"/>
            </a:endParaRPr>
          </a:p>
          <a:p>
            <a:pPr marL="342900" lvl="0" indent="-342900" algn="l" rtl="0">
              <a:lnSpc>
                <a:spcPct val="90000"/>
              </a:lnSpc>
              <a:spcBef>
                <a:spcPts val="0"/>
              </a:spcBef>
              <a:spcAft>
                <a:spcPts val="0"/>
              </a:spcAft>
              <a:buSzPts val="1600"/>
              <a:buAutoNum type="romanLcPeriod"/>
            </a:pPr>
            <a:r>
              <a:rPr lang="en-US" sz="1400">
                <a:solidFill>
                  <a:schemeClr val="dk1"/>
                </a:solidFill>
              </a:rPr>
              <a:t>Troubleshoot issues reported by users.</a:t>
            </a:r>
            <a:endParaRPr/>
          </a:p>
          <a:p>
            <a:pPr marL="171450" lvl="0" indent="-69850" algn="l" rtl="0">
              <a:lnSpc>
                <a:spcPct val="90000"/>
              </a:lnSpc>
              <a:spcBef>
                <a:spcPts val="0"/>
              </a:spcBef>
              <a:spcAft>
                <a:spcPts val="0"/>
              </a:spcAft>
              <a:buSzPts val="1600"/>
              <a:buFont typeface="Noto Sans Symbols"/>
              <a:buNone/>
            </a:pPr>
            <a:endParaRPr sz="1200">
              <a:latin typeface="Arial"/>
              <a:ea typeface="Arial"/>
              <a:cs typeface="Arial"/>
              <a:sym typeface="Arial"/>
            </a:endParaRPr>
          </a:p>
        </p:txBody>
      </p:sp>
      <p:sp>
        <p:nvSpPr>
          <p:cNvPr id="235" name="Google Shape;235;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US"/>
              <a:t>3</a:t>
            </a:r>
            <a:endParaRPr/>
          </a:p>
        </p:txBody>
      </p:sp>
      <p:sp>
        <p:nvSpPr>
          <p:cNvPr id="236" name="Google Shape;236;p17"/>
          <p:cNvSpPr txBox="1"/>
          <p:nvPr/>
        </p:nvSpPr>
        <p:spPr>
          <a:xfrm>
            <a:off x="5724837" y="1142013"/>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None/>
            </a:pPr>
            <a:r>
              <a:rPr lang="en-US" sz="1800" b="0" i="0" u="none" strike="noStrike" cap="none">
                <a:solidFill>
                  <a:schemeClr val="lt2"/>
                </a:solidFill>
                <a:latin typeface="Franklin Gothic"/>
                <a:ea typeface="Franklin Gothic"/>
                <a:cs typeface="Franklin Gothic"/>
                <a:sym typeface="Franklin Gothic"/>
              </a:rPr>
              <a:t>Describe your Dependencies / Show stopper hear</a:t>
            </a:r>
            <a:endParaRPr sz="1800" b="0" i="0" u="none" strike="noStrike" cap="none">
              <a:solidFill>
                <a:schemeClr val="lt2"/>
              </a:solidFill>
              <a:latin typeface="Franklin Gothic"/>
              <a:ea typeface="Franklin Gothic"/>
              <a:cs typeface="Franklin Gothic"/>
              <a:sym typeface="Franklin Gothic"/>
            </a:endParaRPr>
          </a:p>
        </p:txBody>
      </p:sp>
      <p:sp>
        <p:nvSpPr>
          <p:cNvPr id="237" name="Google Shape;237;p17"/>
          <p:cNvSpPr txBox="1"/>
          <p:nvPr/>
        </p:nvSpPr>
        <p:spPr>
          <a:xfrm>
            <a:off x="5502031" y="1585992"/>
            <a:ext cx="5642707" cy="47839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Data Availability</a:t>
            </a:r>
            <a:r>
              <a:rPr lang="en-US" sz="1400" b="0" i="0" u="none" strike="noStrike" cap="none">
                <a:solidFill>
                  <a:schemeClr val="dk1"/>
                </a:solidFill>
                <a:latin typeface="Arial"/>
                <a:ea typeface="Arial"/>
                <a:cs typeface="Arial"/>
                <a:sym typeface="Arial"/>
              </a:rPr>
              <a:t>: Access to a comprehensive dataset of grievances, including past submissions, resolutions, and user interactions, is crucial for training machine learning models and building a knowledge base for the chatbot</a:t>
            </a:r>
            <a:r>
              <a:rPr lang="en-US" sz="2000" b="0" i="0" u="none" strike="noStrike" cap="none">
                <a:solidFill>
                  <a:schemeClr val="dk1"/>
                </a:solidFill>
                <a:latin typeface="Arial"/>
                <a:ea typeface="Arial"/>
                <a:cs typeface="Arial"/>
                <a:sym typeface="Arial"/>
              </a:rPr>
              <a:t>.</a:t>
            </a:r>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Integration with CPGRAM Portal</a:t>
            </a:r>
            <a:r>
              <a:rPr lang="en-US" sz="1400" b="0" i="0" u="none" strike="noStrike" cap="none">
                <a:solidFill>
                  <a:schemeClr val="dk1"/>
                </a:solidFill>
                <a:latin typeface="Arial"/>
                <a:ea typeface="Arial"/>
                <a:cs typeface="Arial"/>
                <a:sym typeface="Arial"/>
              </a:rPr>
              <a:t>: Seamless integration with the CPGRAM portal is essential to retrieve real-time data.</a:t>
            </a:r>
            <a:endParaRPr sz="1400" b="0" i="0" u="none" strike="noStrike" cap="none">
              <a:solidFill>
                <a:schemeClr val="dk1"/>
              </a:solidFill>
              <a:latin typeface="Arial"/>
              <a:ea typeface="Arial"/>
              <a:cs typeface="Arial"/>
              <a:sym typeface="Arial"/>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Dialog Management</a:t>
            </a:r>
            <a:r>
              <a:rPr lang="en-US" sz="1400" b="0" i="0" u="none" strike="noStrike" cap="none">
                <a:solidFill>
                  <a:schemeClr val="dk1"/>
                </a:solidFill>
                <a:latin typeface="Arial"/>
                <a:ea typeface="Arial"/>
                <a:cs typeface="Arial"/>
                <a:sym typeface="Arial"/>
              </a:rPr>
              <a:t>: Developing an effective dialog management system is crucial for guiding users through the grievance filing process, handling user interactions, and providing relevant responses.</a:t>
            </a:r>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User Authentication and Security</a:t>
            </a:r>
            <a:r>
              <a:rPr lang="en-US" sz="1400" b="0" i="0" u="none" strike="noStrike" cap="none">
                <a:solidFill>
                  <a:schemeClr val="dk1"/>
                </a:solidFill>
                <a:latin typeface="Arial"/>
                <a:ea typeface="Arial"/>
                <a:cs typeface="Arial"/>
                <a:sym typeface="Arial"/>
              </a:rPr>
              <a:t>: Implementing mechanisms for user authentication and ensuring data security and privacy are essential considerations, especially when handling sensitive information such as personal details and grievance submissions.</a:t>
            </a:r>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Collaboration with Stakeholders</a:t>
            </a:r>
            <a:r>
              <a:rPr lang="en-US" sz="1400" b="0" i="0" u="none" strike="noStrike" cap="none">
                <a:solidFill>
                  <a:schemeClr val="dk1"/>
                </a:solidFill>
                <a:latin typeface="Arial"/>
                <a:ea typeface="Arial"/>
                <a:cs typeface="Arial"/>
                <a:sym typeface="Arial"/>
              </a:rPr>
              <a:t>: Establishing strong collaboration and communication channels with stakeholders, including government agencies, CPGRAM administrators.</a:t>
            </a:r>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Accessibility and Usability</a:t>
            </a:r>
            <a:r>
              <a:rPr lang="en-US" sz="1400" b="0" i="0" u="none" strike="noStrike" cap="none">
                <a:solidFill>
                  <a:schemeClr val="dk1"/>
                </a:solidFill>
                <a:latin typeface="Arial"/>
                <a:ea typeface="Arial"/>
                <a:cs typeface="Arial"/>
                <a:sym typeface="Arial"/>
              </a:rPr>
              <a:t>: Ensuring the chatbot interface is accessible to users with disabilities and adheres to usability principles is essential for providing an inclusive and user-friendly experience.</a:t>
            </a:r>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400" b="1" i="0" u="none" strike="noStrike" cap="none">
                <a:solidFill>
                  <a:schemeClr val="dk1"/>
                </a:solidFill>
                <a:latin typeface="Arial"/>
                <a:ea typeface="Arial"/>
                <a:cs typeface="Arial"/>
                <a:sym typeface="Arial"/>
              </a:rPr>
              <a:t>Domain Knowledge and Expertise</a:t>
            </a:r>
            <a:r>
              <a:rPr lang="en-US" sz="1400" b="0" i="0" u="none" strike="noStrike" cap="none">
                <a:solidFill>
                  <a:schemeClr val="dk1"/>
                </a:solidFill>
                <a:latin typeface="Arial"/>
                <a:ea typeface="Arial"/>
                <a:cs typeface="Arial"/>
                <a:sym typeface="Arial"/>
              </a:rPr>
              <a:t>: Acquiring domain knowledge about the CPGRAM portal, grievance filing processes, relevant government policies, and procedures is crucial for designing effective user interactions and providing accurate assistance.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title"/>
          </p:nvPr>
        </p:nvSpPr>
        <p:spPr>
          <a:xfrm>
            <a:off x="964023" y="879063"/>
            <a:ext cx="6617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43" name="Google Shape;243;p18"/>
          <p:cNvSpPr txBox="1">
            <a:spLocks noGrp="1"/>
          </p:cNvSpPr>
          <p:nvPr>
            <p:ph type="body" idx="1"/>
          </p:nvPr>
        </p:nvSpPr>
        <p:spPr>
          <a:xfrm>
            <a:off x="964023" y="2062099"/>
            <a:ext cx="11145000" cy="472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400" b="1" dirty="0">
                <a:solidFill>
                  <a:srgbClr val="5D7C3F"/>
                </a:solidFill>
              </a:rPr>
              <a:t>Team Leader Name:  </a:t>
            </a:r>
            <a:r>
              <a:rPr lang="en-US" sz="1400" b="1" dirty="0">
                <a:solidFill>
                  <a:schemeClr val="tx1"/>
                </a:solidFill>
              </a:rPr>
              <a:t>Priyanka </a:t>
            </a:r>
            <a:r>
              <a:rPr lang="en-US" sz="1400" b="1" dirty="0" err="1">
                <a:solidFill>
                  <a:schemeClr val="tx1"/>
                </a:solidFill>
              </a:rPr>
              <a:t>Bhusari</a:t>
            </a:r>
            <a:endParaRPr sz="1400" dirty="0">
              <a:solidFill>
                <a:schemeClr val="tx1"/>
              </a:solidFill>
            </a:endParaRPr>
          </a:p>
          <a:p>
            <a:pPr marL="0" lvl="0" indent="0" algn="l" rtl="0">
              <a:lnSpc>
                <a:spcPct val="90000"/>
              </a:lnSpc>
              <a:spcBef>
                <a:spcPts val="1000"/>
              </a:spcBef>
              <a:spcAft>
                <a:spcPts val="0"/>
              </a:spcAft>
              <a:buSzPts val="1600"/>
              <a:buNone/>
            </a:pPr>
            <a:r>
              <a:rPr lang="en-US" sz="1400" dirty="0"/>
              <a:t>Branch: B.E                                                                                                               Stream: AI&amp;DS                                                                              Year: III</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1 Name: </a:t>
            </a:r>
            <a:r>
              <a:rPr lang="en-US" sz="1400" b="1" dirty="0" err="1">
                <a:solidFill>
                  <a:srgbClr val="000000"/>
                </a:solidFill>
              </a:rPr>
              <a:t>Yashswi</a:t>
            </a:r>
            <a:r>
              <a:rPr lang="en-US" sz="1400" b="1" dirty="0">
                <a:solidFill>
                  <a:srgbClr val="000000"/>
                </a:solidFill>
              </a:rPr>
              <a:t> </a:t>
            </a:r>
            <a:r>
              <a:rPr lang="en-US" sz="1400" b="1" dirty="0" err="1">
                <a:solidFill>
                  <a:srgbClr val="000000"/>
                </a:solidFill>
              </a:rPr>
              <a:t>Gandhak</a:t>
            </a:r>
            <a:endParaRPr sz="1400" dirty="0">
              <a:solidFill>
                <a:srgbClr val="000000"/>
              </a:solidFill>
            </a:endParaRPr>
          </a:p>
          <a:p>
            <a:pPr marL="0" lvl="0" indent="0" algn="l" rtl="0">
              <a:lnSpc>
                <a:spcPct val="90000"/>
              </a:lnSpc>
              <a:spcBef>
                <a:spcPts val="1000"/>
              </a:spcBef>
              <a:spcAft>
                <a:spcPts val="0"/>
              </a:spcAft>
              <a:buSzPts val="1600"/>
              <a:buNone/>
            </a:pPr>
            <a:r>
              <a:rPr lang="en-US" sz="1400" dirty="0"/>
              <a:t>Branch: B.E.                                                                                                              Stream: AI&amp;DS                                                                              Year: III</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2 Name: </a:t>
            </a:r>
            <a:r>
              <a:rPr lang="en-US" sz="1400" b="1" dirty="0">
                <a:solidFill>
                  <a:schemeClr val="tx1"/>
                </a:solidFill>
              </a:rPr>
              <a:t>Shivam Lad</a:t>
            </a:r>
            <a:endParaRPr sz="1400" dirty="0">
              <a:solidFill>
                <a:schemeClr val="tx1"/>
              </a:solidFill>
            </a:endParaRPr>
          </a:p>
          <a:p>
            <a:pPr marL="0" lvl="0" indent="0" algn="l" rtl="0">
              <a:lnSpc>
                <a:spcPct val="90000"/>
              </a:lnSpc>
              <a:spcBef>
                <a:spcPts val="1000"/>
              </a:spcBef>
              <a:spcAft>
                <a:spcPts val="0"/>
              </a:spcAft>
              <a:buSzPts val="1600"/>
              <a:buNone/>
            </a:pPr>
            <a:r>
              <a:rPr lang="en-US" sz="1400" dirty="0"/>
              <a:t>Branch: B.E                                                                                                              Stream: AI&amp;DS                                                                              Year: III</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3 Name: </a:t>
            </a:r>
            <a:r>
              <a:rPr lang="en-US" sz="1400" b="1" dirty="0">
                <a:solidFill>
                  <a:srgbClr val="000000"/>
                </a:solidFill>
              </a:rPr>
              <a:t>Disha Dhanraj Patil</a:t>
            </a:r>
            <a:endParaRPr sz="1400" b="1" dirty="0">
              <a:solidFill>
                <a:srgbClr val="000000"/>
              </a:solidFill>
            </a:endParaRPr>
          </a:p>
          <a:p>
            <a:pPr marL="0" lvl="0" indent="0" algn="l" rtl="0">
              <a:lnSpc>
                <a:spcPct val="90000"/>
              </a:lnSpc>
              <a:spcBef>
                <a:spcPts val="1000"/>
              </a:spcBef>
              <a:spcAft>
                <a:spcPts val="0"/>
              </a:spcAft>
              <a:buClr>
                <a:srgbClr val="5D7C3F"/>
              </a:buClr>
              <a:buSzPts val="1200"/>
              <a:buNone/>
            </a:pPr>
            <a:r>
              <a:rPr lang="en-US" sz="1400" dirty="0"/>
              <a:t>Branch: B.Tech.                                                                                                       Stream: AI&amp;DS                                                                              Year: I</a:t>
            </a:r>
          </a:p>
          <a:p>
            <a:pPr marL="0" indent="0">
              <a:buClr>
                <a:srgbClr val="5D7C3F"/>
              </a:buClr>
              <a:buSzPts val="1200"/>
            </a:pPr>
            <a:r>
              <a:rPr lang="en-US" sz="1400" b="1" dirty="0">
                <a:solidFill>
                  <a:srgbClr val="5D7C3F"/>
                </a:solidFill>
              </a:rPr>
              <a:t>Team Member 4 Name: </a:t>
            </a:r>
            <a:r>
              <a:rPr lang="en-US" sz="1400" b="1" dirty="0">
                <a:solidFill>
                  <a:srgbClr val="000000"/>
                </a:solidFill>
              </a:rPr>
              <a:t>Vinay Kakad</a:t>
            </a:r>
          </a:p>
          <a:p>
            <a:pPr marL="0" lvl="0" indent="0" algn="l" rtl="0">
              <a:lnSpc>
                <a:spcPct val="90000"/>
              </a:lnSpc>
              <a:spcBef>
                <a:spcPts val="1000"/>
              </a:spcBef>
              <a:spcAft>
                <a:spcPts val="0"/>
              </a:spcAft>
              <a:buClr>
                <a:srgbClr val="5D7C3F"/>
              </a:buClr>
              <a:buSzPts val="1200"/>
              <a:buNone/>
            </a:pPr>
            <a:r>
              <a:rPr lang="en-US" sz="1400" dirty="0"/>
              <a:t>Branch: B.E                                                                                                               Stream: AI&amp;DS                                                                             Year: III </a:t>
            </a:r>
            <a:endParaRPr sz="1400" dirty="0"/>
          </a:p>
          <a:p>
            <a:pPr marL="0" lvl="0" indent="0" algn="l" rtl="0">
              <a:lnSpc>
                <a:spcPct val="90000"/>
              </a:lnSpc>
              <a:spcBef>
                <a:spcPts val="1000"/>
              </a:spcBef>
              <a:spcAft>
                <a:spcPts val="0"/>
              </a:spcAft>
              <a:buClr>
                <a:srgbClr val="804160"/>
              </a:buClr>
              <a:buSzPts val="1200"/>
              <a:buNone/>
            </a:pPr>
            <a:r>
              <a:rPr lang="en-US" sz="1400" b="1" dirty="0">
                <a:solidFill>
                  <a:srgbClr val="804160"/>
                </a:solidFill>
              </a:rPr>
              <a:t>Team Mentor 1 Name: </a:t>
            </a:r>
            <a:r>
              <a:rPr lang="en-US" sz="1400" b="1" dirty="0">
                <a:solidFill>
                  <a:schemeClr val="dk1"/>
                </a:solidFill>
              </a:rPr>
              <a:t>Prof</a:t>
            </a:r>
            <a:r>
              <a:rPr lang="en-US" sz="1400" b="1" dirty="0">
                <a:solidFill>
                  <a:srgbClr val="804160"/>
                </a:solidFill>
              </a:rPr>
              <a:t>. </a:t>
            </a:r>
            <a:r>
              <a:rPr lang="en-US" sz="1400" b="1" dirty="0">
                <a:solidFill>
                  <a:schemeClr val="dk1"/>
                </a:solidFill>
              </a:rPr>
              <a:t>A. R. </a:t>
            </a:r>
            <a:r>
              <a:rPr lang="en-US" sz="1400" b="1" dirty="0" err="1">
                <a:solidFill>
                  <a:schemeClr val="dk1"/>
                </a:solidFill>
              </a:rPr>
              <a:t>Ladole</a:t>
            </a:r>
            <a:endParaRPr sz="1400" dirty="0">
              <a:solidFill>
                <a:schemeClr val="dk1"/>
              </a:solidFill>
            </a:endParaRPr>
          </a:p>
          <a:p>
            <a:pPr marL="0" lvl="0" indent="0" algn="l" rtl="0">
              <a:lnSpc>
                <a:spcPct val="90000"/>
              </a:lnSpc>
              <a:spcBef>
                <a:spcPts val="1000"/>
              </a:spcBef>
              <a:spcAft>
                <a:spcPts val="0"/>
              </a:spcAft>
              <a:buSzPts val="1200"/>
              <a:buNone/>
            </a:pPr>
            <a:r>
              <a:rPr lang="en-US" sz="1400" dirty="0"/>
              <a:t>Category: Academic                                                                                              Expertise: AI&amp;ML                                                                         Domain Experience: 10</a:t>
            </a:r>
            <a:endParaRPr sz="1400"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Widescreen</PresentationFormat>
  <Paragraphs>67</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Libre Franklin</vt:lpstr>
      <vt:lpstr>Calibri</vt:lpstr>
      <vt:lpstr>Franklin Gothic</vt:lpstr>
      <vt:lpstr>Noto Sans Symbols</vt:lpstr>
      <vt:lpstr>Lexend</vt:lpstr>
      <vt:lpstr>Arial</vt:lpstr>
      <vt:lpstr>Times New Roman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cp:lastModifiedBy>Vinay Kakad</cp:lastModifiedBy>
  <cp:revision>1</cp:revision>
  <dcterms:modified xsi:type="dcterms:W3CDTF">2024-03-15T16:41:27Z</dcterms:modified>
</cp:coreProperties>
</file>